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3857" r:id="rId5"/>
    <p:sldMasterId id="2147483845" r:id="rId6"/>
    <p:sldMasterId id="2147483660" r:id="rId7"/>
  </p:sldMasterIdLst>
  <p:notesMasterIdLst>
    <p:notesMasterId r:id="rId108"/>
  </p:notesMasterIdLst>
  <p:sldIdLst>
    <p:sldId id="2147377665" r:id="rId8"/>
    <p:sldId id="2147377668" r:id="rId9"/>
    <p:sldId id="2147377670" r:id="rId10"/>
    <p:sldId id="2147377673" r:id="rId11"/>
    <p:sldId id="2147377674" r:id="rId12"/>
    <p:sldId id="2147377675" r:id="rId13"/>
    <p:sldId id="2147377676" r:id="rId14"/>
    <p:sldId id="2147377677" r:id="rId15"/>
    <p:sldId id="2147377678" r:id="rId16"/>
    <p:sldId id="2147377679" r:id="rId17"/>
    <p:sldId id="2147377680" r:id="rId18"/>
    <p:sldId id="2147377681" r:id="rId19"/>
    <p:sldId id="2147377682" r:id="rId20"/>
    <p:sldId id="2147377683" r:id="rId21"/>
    <p:sldId id="2147377684" r:id="rId22"/>
    <p:sldId id="2147377685" r:id="rId23"/>
    <p:sldId id="2147377686" r:id="rId24"/>
    <p:sldId id="2147377687" r:id="rId25"/>
    <p:sldId id="2147377688" r:id="rId26"/>
    <p:sldId id="2147377689" r:id="rId27"/>
    <p:sldId id="2147377690" r:id="rId28"/>
    <p:sldId id="2147377691" r:id="rId29"/>
    <p:sldId id="2147377692" r:id="rId30"/>
    <p:sldId id="2147377693" r:id="rId31"/>
    <p:sldId id="2147377694" r:id="rId32"/>
    <p:sldId id="2147377695" r:id="rId33"/>
    <p:sldId id="2147377696" r:id="rId34"/>
    <p:sldId id="2147377697" r:id="rId35"/>
    <p:sldId id="2147377698" r:id="rId36"/>
    <p:sldId id="2147377699" r:id="rId37"/>
    <p:sldId id="2147377700" r:id="rId38"/>
    <p:sldId id="2147377701" r:id="rId39"/>
    <p:sldId id="2147377702" r:id="rId40"/>
    <p:sldId id="2147377703" r:id="rId41"/>
    <p:sldId id="2147377704" r:id="rId42"/>
    <p:sldId id="2147377705" r:id="rId43"/>
    <p:sldId id="2147377706" r:id="rId44"/>
    <p:sldId id="2147377707" r:id="rId45"/>
    <p:sldId id="2147377708" r:id="rId46"/>
    <p:sldId id="2147377709" r:id="rId47"/>
    <p:sldId id="2147377710" r:id="rId48"/>
    <p:sldId id="2147377711" r:id="rId49"/>
    <p:sldId id="2147377712" r:id="rId50"/>
    <p:sldId id="2147377713" r:id="rId51"/>
    <p:sldId id="2147377714" r:id="rId52"/>
    <p:sldId id="2147377715" r:id="rId53"/>
    <p:sldId id="2147377716" r:id="rId54"/>
    <p:sldId id="2147377717" r:id="rId55"/>
    <p:sldId id="2147377718" r:id="rId56"/>
    <p:sldId id="2147377719" r:id="rId57"/>
    <p:sldId id="2147377720" r:id="rId58"/>
    <p:sldId id="2147377721" r:id="rId59"/>
    <p:sldId id="2147377722" r:id="rId60"/>
    <p:sldId id="2147377723" r:id="rId61"/>
    <p:sldId id="2147377724" r:id="rId62"/>
    <p:sldId id="2147377725" r:id="rId63"/>
    <p:sldId id="2147377726" r:id="rId64"/>
    <p:sldId id="2147377727" r:id="rId65"/>
    <p:sldId id="2147377728" r:id="rId66"/>
    <p:sldId id="2147377729" r:id="rId67"/>
    <p:sldId id="2147377730" r:id="rId68"/>
    <p:sldId id="2147377731" r:id="rId69"/>
    <p:sldId id="2147377732" r:id="rId70"/>
    <p:sldId id="2147377733" r:id="rId71"/>
    <p:sldId id="2147377734" r:id="rId72"/>
    <p:sldId id="2147377735" r:id="rId73"/>
    <p:sldId id="2147377736" r:id="rId74"/>
    <p:sldId id="2147377737" r:id="rId75"/>
    <p:sldId id="2147377738" r:id="rId76"/>
    <p:sldId id="2147377739" r:id="rId77"/>
    <p:sldId id="2147377740" r:id="rId78"/>
    <p:sldId id="2147377741" r:id="rId79"/>
    <p:sldId id="2147377742" r:id="rId80"/>
    <p:sldId id="2147377743" r:id="rId81"/>
    <p:sldId id="2147377744" r:id="rId82"/>
    <p:sldId id="2147377745" r:id="rId83"/>
    <p:sldId id="2147377746" r:id="rId84"/>
    <p:sldId id="2147377747" r:id="rId85"/>
    <p:sldId id="2147377748" r:id="rId86"/>
    <p:sldId id="2147377749" r:id="rId87"/>
    <p:sldId id="2147377750" r:id="rId88"/>
    <p:sldId id="2147377751" r:id="rId89"/>
    <p:sldId id="2147377752" r:id="rId90"/>
    <p:sldId id="2147377753" r:id="rId91"/>
    <p:sldId id="2147377754" r:id="rId92"/>
    <p:sldId id="2147377755" r:id="rId93"/>
    <p:sldId id="2147377756" r:id="rId94"/>
    <p:sldId id="2147377757" r:id="rId95"/>
    <p:sldId id="2147377758" r:id="rId96"/>
    <p:sldId id="2147377759" r:id="rId97"/>
    <p:sldId id="2147377760" r:id="rId98"/>
    <p:sldId id="2147377761" r:id="rId99"/>
    <p:sldId id="2147377762" r:id="rId100"/>
    <p:sldId id="2147377763" r:id="rId101"/>
    <p:sldId id="2147377764" r:id="rId102"/>
    <p:sldId id="2147377765" r:id="rId103"/>
    <p:sldId id="2147377766" r:id="rId104"/>
    <p:sldId id="2147377767" r:id="rId105"/>
    <p:sldId id="2147377768" r:id="rId106"/>
    <p:sldId id="2147377769"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summary" id="{5C7EE4F4-9472-4459-A984-9236240BAE2D}">
          <p14:sldIdLst>
            <p14:sldId id="2147377665"/>
            <p14:sldId id="2147377668"/>
            <p14:sldId id="2147377670"/>
          </p14:sldIdLst>
        </p14:section>
        <p14:section name="1 Population at Risk" id="{700235E4-1089-4E64-9723-A570934CE8A5}">
          <p14:sldIdLst>
            <p14:sldId id="2147377673"/>
            <p14:sldId id="2147377674"/>
            <p14:sldId id="2147377675"/>
            <p14:sldId id="2147377676"/>
            <p14:sldId id="2147377677"/>
            <p14:sldId id="2147377678"/>
            <p14:sldId id="2147377679"/>
            <p14:sldId id="2147377680"/>
            <p14:sldId id="2147377681"/>
            <p14:sldId id="2147377682"/>
            <p14:sldId id="2147377683"/>
            <p14:sldId id="2147377684"/>
            <p14:sldId id="2147377685"/>
          </p14:sldIdLst>
        </p14:section>
        <p14:section name="2 Renal Replacement Therapy" id="{6A620430-4ECE-4D6C-87F1-37676A0BC72B}">
          <p14:sldIdLst>
            <p14:sldId id="2147377686"/>
            <p14:sldId id="2147377687"/>
            <p14:sldId id="2147377688"/>
            <p14:sldId id="2147377689"/>
            <p14:sldId id="2147377690"/>
            <p14:sldId id="2147377691"/>
            <p14:sldId id="2147377692"/>
            <p14:sldId id="2147377693"/>
            <p14:sldId id="2147377694"/>
            <p14:sldId id="2147377695"/>
            <p14:sldId id="2147377696"/>
            <p14:sldId id="2147377697"/>
            <p14:sldId id="2147377698"/>
          </p14:sldIdLst>
        </p14:section>
        <p14:section name="3 Primary Care" id="{EB3A4D2F-745C-42A8-8A87-44C69F0757FC}">
          <p14:sldIdLst>
            <p14:sldId id="2147377699"/>
            <p14:sldId id="2147377700"/>
            <p14:sldId id="2147377701"/>
            <p14:sldId id="2147377702"/>
            <p14:sldId id="2147377703"/>
            <p14:sldId id="2147377704"/>
            <p14:sldId id="2147377705"/>
            <p14:sldId id="2147377706"/>
            <p14:sldId id="2147377707"/>
            <p14:sldId id="2147377708"/>
            <p14:sldId id="2147377709"/>
            <p14:sldId id="2147377710"/>
            <p14:sldId id="2147377711"/>
            <p14:sldId id="2147377712"/>
            <p14:sldId id="2147377713"/>
            <p14:sldId id="2147377714"/>
            <p14:sldId id="2147377715"/>
            <p14:sldId id="2147377716"/>
            <p14:sldId id="2147377717"/>
            <p14:sldId id="2147377718"/>
            <p14:sldId id="2147377719"/>
          </p14:sldIdLst>
        </p14:section>
        <p14:section name="4 Outpatients" id="{53823C4D-A21B-41F2-8308-355257631FBE}">
          <p14:sldIdLst>
            <p14:sldId id="2147377720"/>
            <p14:sldId id="2147377721"/>
            <p14:sldId id="2147377722"/>
            <p14:sldId id="2147377723"/>
            <p14:sldId id="2147377724"/>
            <p14:sldId id="2147377725"/>
            <p14:sldId id="2147377726"/>
            <p14:sldId id="2147377727"/>
            <p14:sldId id="2147377728"/>
            <p14:sldId id="2147377729"/>
            <p14:sldId id="2147377730"/>
            <p14:sldId id="2147377731"/>
            <p14:sldId id="2147377732"/>
          </p14:sldIdLst>
        </p14:section>
        <p14:section name="5 Late Presentation" id="{205AA45F-B70A-422E-A372-7442E2004F0D}">
          <p14:sldIdLst>
            <p14:sldId id="2147377733"/>
            <p14:sldId id="2147377734"/>
            <p14:sldId id="2147377735"/>
            <p14:sldId id="2147377736"/>
            <p14:sldId id="2147377737"/>
            <p14:sldId id="2147377738"/>
            <p14:sldId id="2147377739"/>
            <p14:sldId id="2147377740"/>
            <p14:sldId id="2147377741"/>
            <p14:sldId id="2147377742"/>
            <p14:sldId id="2147377743"/>
            <p14:sldId id="2147377744"/>
            <p14:sldId id="2147377745"/>
            <p14:sldId id="2147377746"/>
          </p14:sldIdLst>
        </p14:section>
        <p14:section name="6 Transplant" id="{B4A6C54B-91B4-41ED-AA2C-A6BC40881D64}">
          <p14:sldIdLst>
            <p14:sldId id="2147377747"/>
            <p14:sldId id="2147377748"/>
            <p14:sldId id="2147377749"/>
            <p14:sldId id="2147377750"/>
            <p14:sldId id="2147377751"/>
            <p14:sldId id="2147377752"/>
            <p14:sldId id="2147377753"/>
            <p14:sldId id="2147377754"/>
            <p14:sldId id="2147377755"/>
          </p14:sldIdLst>
        </p14:section>
        <p14:section name="7 Peritoneal Dialysis" id="{53115AC4-A206-4F5C-AF52-0691F3985B03}">
          <p14:sldIdLst>
            <p14:sldId id="2147377756"/>
            <p14:sldId id="2147377757"/>
            <p14:sldId id="2147377758"/>
            <p14:sldId id="2147377759"/>
            <p14:sldId id="2147377760"/>
            <p14:sldId id="2147377761"/>
            <p14:sldId id="2147377762"/>
            <p14:sldId id="2147377763"/>
            <p14:sldId id="2147377764"/>
            <p14:sldId id="2147377765"/>
            <p14:sldId id="2147377766"/>
            <p14:sldId id="2147377767"/>
            <p14:sldId id="2147377768"/>
            <p14:sldId id="21473777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m Linda" initials="TL" lastIdx="2" clrIdx="0">
    <p:extLst>
      <p:ext uri="{19B8F6BF-5375-455C-9EA6-DF929625EA0E}">
        <p15:presenceInfo xmlns:p15="http://schemas.microsoft.com/office/powerpoint/2012/main" userId="Tarm Li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FF"/>
    <a:srgbClr val="FF6600"/>
    <a:srgbClr val="009900"/>
    <a:srgbClr val="6600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21238-F57E-4454-AF1A-9E0D9D808E4E}" v="3" dt="2022-12-09T13:52:29.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5" autoAdjust="0"/>
    <p:restoredTop sz="96357" autoAdjust="0"/>
  </p:normalViewPr>
  <p:slideViewPr>
    <p:cSldViewPr snapToGrid="0">
      <p:cViewPr varScale="1">
        <p:scale>
          <a:sx n="92" d="100"/>
          <a:sy n="92"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commentAuthors" Target="commentAuthor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Croucher" userId="316891b7-d1fb-402a-bc3a-9e2ac3291330" providerId="ADAL" clId="{2C621238-F57E-4454-AF1A-9E0D9D808E4E}"/>
    <pc:docChg chg="custSel addSld delSld modSld addMainMaster modMainMaster addSection delSection modSection">
      <pc:chgData name="Catherine Croucher" userId="316891b7-d1fb-402a-bc3a-9e2ac3291330" providerId="ADAL" clId="{2C621238-F57E-4454-AF1A-9E0D9D808E4E}" dt="2022-12-09T13:54:11.264" v="351" actId="113"/>
      <pc:docMkLst>
        <pc:docMk/>
      </pc:docMkLst>
      <pc:sldChg chg="addSp modSp mod">
        <pc:chgData name="Catherine Croucher" userId="316891b7-d1fb-402a-bc3a-9e2ac3291330" providerId="ADAL" clId="{2C621238-F57E-4454-AF1A-9E0D9D808E4E}" dt="2022-12-09T13:54:11.264" v="351" actId="113"/>
        <pc:sldMkLst>
          <pc:docMk/>
          <pc:sldMk cId="3654577856" sldId="2147377665"/>
        </pc:sldMkLst>
        <pc:spChg chg="mod">
          <ac:chgData name="Catherine Croucher" userId="316891b7-d1fb-402a-bc3a-9e2ac3291330" providerId="ADAL" clId="{2C621238-F57E-4454-AF1A-9E0D9D808E4E}" dt="2022-12-09T13:53:23.632" v="257" actId="14100"/>
          <ac:spMkLst>
            <pc:docMk/>
            <pc:sldMk cId="3654577856" sldId="2147377665"/>
            <ac:spMk id="2" creationId="{F07963A6-4E54-4BA7-BD94-BA68DDC96F89}"/>
          </ac:spMkLst>
        </pc:spChg>
        <pc:spChg chg="add mod">
          <ac:chgData name="Catherine Croucher" userId="316891b7-d1fb-402a-bc3a-9e2ac3291330" providerId="ADAL" clId="{2C621238-F57E-4454-AF1A-9E0D9D808E4E}" dt="2022-12-09T13:54:11.264" v="351" actId="113"/>
          <ac:spMkLst>
            <pc:docMk/>
            <pc:sldMk cId="3654577856" sldId="2147377665"/>
            <ac:spMk id="3" creationId="{14B203A8-B413-4139-AB49-E410DBF994D0}"/>
          </ac:spMkLst>
        </pc:spChg>
      </pc:sldChg>
      <pc:sldChg chg="del">
        <pc:chgData name="Catherine Croucher" userId="316891b7-d1fb-402a-bc3a-9e2ac3291330" providerId="ADAL" clId="{2C621238-F57E-4454-AF1A-9E0D9D808E4E}" dt="2022-12-09T13:51:07.833" v="39" actId="47"/>
        <pc:sldMkLst>
          <pc:docMk/>
          <pc:sldMk cId="744497793" sldId="2147377671"/>
        </pc:sldMkLst>
      </pc:sldChg>
      <pc:sldChg chg="del">
        <pc:chgData name="Catherine Croucher" userId="316891b7-d1fb-402a-bc3a-9e2ac3291330" providerId="ADAL" clId="{2C621238-F57E-4454-AF1A-9E0D9D808E4E}" dt="2022-12-09T13:51:08.999" v="40" actId="47"/>
        <pc:sldMkLst>
          <pc:docMk/>
          <pc:sldMk cId="552378734" sldId="2147377672"/>
        </pc:sldMkLst>
      </pc:sldChg>
      <pc:sldChg chg="add">
        <pc:chgData name="Catherine Croucher" userId="316891b7-d1fb-402a-bc3a-9e2ac3291330" providerId="ADAL" clId="{2C621238-F57E-4454-AF1A-9E0D9D808E4E}" dt="2022-12-09T13:38:58.686" v="1"/>
        <pc:sldMkLst>
          <pc:docMk/>
          <pc:sldMk cId="2629742118" sldId="2147377673"/>
        </pc:sldMkLst>
      </pc:sldChg>
      <pc:sldChg chg="add">
        <pc:chgData name="Catherine Croucher" userId="316891b7-d1fb-402a-bc3a-9e2ac3291330" providerId="ADAL" clId="{2C621238-F57E-4454-AF1A-9E0D9D808E4E}" dt="2022-12-09T13:38:58.686" v="1"/>
        <pc:sldMkLst>
          <pc:docMk/>
          <pc:sldMk cId="1749886836" sldId="2147377674"/>
        </pc:sldMkLst>
      </pc:sldChg>
      <pc:sldChg chg="add">
        <pc:chgData name="Catherine Croucher" userId="316891b7-d1fb-402a-bc3a-9e2ac3291330" providerId="ADAL" clId="{2C621238-F57E-4454-AF1A-9E0D9D808E4E}" dt="2022-12-09T13:38:58.686" v="1"/>
        <pc:sldMkLst>
          <pc:docMk/>
          <pc:sldMk cId="1288738091" sldId="2147377675"/>
        </pc:sldMkLst>
      </pc:sldChg>
      <pc:sldChg chg="add">
        <pc:chgData name="Catherine Croucher" userId="316891b7-d1fb-402a-bc3a-9e2ac3291330" providerId="ADAL" clId="{2C621238-F57E-4454-AF1A-9E0D9D808E4E}" dt="2022-12-09T13:38:58.686" v="1"/>
        <pc:sldMkLst>
          <pc:docMk/>
          <pc:sldMk cId="568599079" sldId="2147377676"/>
        </pc:sldMkLst>
      </pc:sldChg>
      <pc:sldChg chg="add">
        <pc:chgData name="Catherine Croucher" userId="316891b7-d1fb-402a-bc3a-9e2ac3291330" providerId="ADAL" clId="{2C621238-F57E-4454-AF1A-9E0D9D808E4E}" dt="2022-12-09T13:38:58.686" v="1"/>
        <pc:sldMkLst>
          <pc:docMk/>
          <pc:sldMk cId="4251583347" sldId="2147377677"/>
        </pc:sldMkLst>
      </pc:sldChg>
      <pc:sldChg chg="add">
        <pc:chgData name="Catherine Croucher" userId="316891b7-d1fb-402a-bc3a-9e2ac3291330" providerId="ADAL" clId="{2C621238-F57E-4454-AF1A-9E0D9D808E4E}" dt="2022-12-09T13:38:58.686" v="1"/>
        <pc:sldMkLst>
          <pc:docMk/>
          <pc:sldMk cId="703949030" sldId="2147377678"/>
        </pc:sldMkLst>
      </pc:sldChg>
      <pc:sldChg chg="add">
        <pc:chgData name="Catherine Croucher" userId="316891b7-d1fb-402a-bc3a-9e2ac3291330" providerId="ADAL" clId="{2C621238-F57E-4454-AF1A-9E0D9D808E4E}" dt="2022-12-09T13:38:58.686" v="1"/>
        <pc:sldMkLst>
          <pc:docMk/>
          <pc:sldMk cId="2387973236" sldId="2147377679"/>
        </pc:sldMkLst>
      </pc:sldChg>
      <pc:sldChg chg="add">
        <pc:chgData name="Catherine Croucher" userId="316891b7-d1fb-402a-bc3a-9e2ac3291330" providerId="ADAL" clId="{2C621238-F57E-4454-AF1A-9E0D9D808E4E}" dt="2022-12-09T13:38:58.686" v="1"/>
        <pc:sldMkLst>
          <pc:docMk/>
          <pc:sldMk cId="2078013715" sldId="2147377680"/>
        </pc:sldMkLst>
      </pc:sldChg>
      <pc:sldChg chg="add">
        <pc:chgData name="Catherine Croucher" userId="316891b7-d1fb-402a-bc3a-9e2ac3291330" providerId="ADAL" clId="{2C621238-F57E-4454-AF1A-9E0D9D808E4E}" dt="2022-12-09T13:38:58.686" v="1"/>
        <pc:sldMkLst>
          <pc:docMk/>
          <pc:sldMk cId="1001634410" sldId="2147377681"/>
        </pc:sldMkLst>
      </pc:sldChg>
      <pc:sldChg chg="add">
        <pc:chgData name="Catherine Croucher" userId="316891b7-d1fb-402a-bc3a-9e2ac3291330" providerId="ADAL" clId="{2C621238-F57E-4454-AF1A-9E0D9D808E4E}" dt="2022-12-09T13:38:58.686" v="1"/>
        <pc:sldMkLst>
          <pc:docMk/>
          <pc:sldMk cId="2710948595" sldId="2147377682"/>
        </pc:sldMkLst>
      </pc:sldChg>
      <pc:sldChg chg="add">
        <pc:chgData name="Catherine Croucher" userId="316891b7-d1fb-402a-bc3a-9e2ac3291330" providerId="ADAL" clId="{2C621238-F57E-4454-AF1A-9E0D9D808E4E}" dt="2022-12-09T13:38:58.686" v="1"/>
        <pc:sldMkLst>
          <pc:docMk/>
          <pc:sldMk cId="148558033" sldId="2147377683"/>
        </pc:sldMkLst>
      </pc:sldChg>
      <pc:sldChg chg="add">
        <pc:chgData name="Catherine Croucher" userId="316891b7-d1fb-402a-bc3a-9e2ac3291330" providerId="ADAL" clId="{2C621238-F57E-4454-AF1A-9E0D9D808E4E}" dt="2022-12-09T13:38:58.686" v="1"/>
        <pc:sldMkLst>
          <pc:docMk/>
          <pc:sldMk cId="1129693560" sldId="2147377684"/>
        </pc:sldMkLst>
      </pc:sldChg>
      <pc:sldChg chg="add">
        <pc:chgData name="Catherine Croucher" userId="316891b7-d1fb-402a-bc3a-9e2ac3291330" providerId="ADAL" clId="{2C621238-F57E-4454-AF1A-9E0D9D808E4E}" dt="2022-12-09T13:38:58.686" v="1"/>
        <pc:sldMkLst>
          <pc:docMk/>
          <pc:sldMk cId="2531520632" sldId="2147377685"/>
        </pc:sldMkLst>
      </pc:sldChg>
      <pc:sldChg chg="modSp add mod">
        <pc:chgData name="Catherine Croucher" userId="316891b7-d1fb-402a-bc3a-9e2ac3291330" providerId="ADAL" clId="{2C621238-F57E-4454-AF1A-9E0D9D808E4E}" dt="2022-12-09T13:43:47.159" v="10" actId="20577"/>
        <pc:sldMkLst>
          <pc:docMk/>
          <pc:sldMk cId="3398892188" sldId="2147377686"/>
        </pc:sldMkLst>
        <pc:spChg chg="mod">
          <ac:chgData name="Catherine Croucher" userId="316891b7-d1fb-402a-bc3a-9e2ac3291330" providerId="ADAL" clId="{2C621238-F57E-4454-AF1A-9E0D9D808E4E}" dt="2022-12-09T13:43:47.159" v="10" actId="20577"/>
          <ac:spMkLst>
            <pc:docMk/>
            <pc:sldMk cId="3398892188" sldId="2147377686"/>
            <ac:spMk id="3" creationId="{45BEDD4A-24EE-46DF-BB4D-F4B2C2B2C92D}"/>
          </ac:spMkLst>
        </pc:spChg>
      </pc:sldChg>
      <pc:sldChg chg="add">
        <pc:chgData name="Catherine Croucher" userId="316891b7-d1fb-402a-bc3a-9e2ac3291330" providerId="ADAL" clId="{2C621238-F57E-4454-AF1A-9E0D9D808E4E}" dt="2022-12-09T13:43:11.978" v="5"/>
        <pc:sldMkLst>
          <pc:docMk/>
          <pc:sldMk cId="3889482771" sldId="2147377687"/>
        </pc:sldMkLst>
      </pc:sldChg>
      <pc:sldChg chg="add">
        <pc:chgData name="Catherine Croucher" userId="316891b7-d1fb-402a-bc3a-9e2ac3291330" providerId="ADAL" clId="{2C621238-F57E-4454-AF1A-9E0D9D808E4E}" dt="2022-12-09T13:43:11.978" v="5"/>
        <pc:sldMkLst>
          <pc:docMk/>
          <pc:sldMk cId="949474808" sldId="2147377688"/>
        </pc:sldMkLst>
      </pc:sldChg>
      <pc:sldChg chg="add">
        <pc:chgData name="Catherine Croucher" userId="316891b7-d1fb-402a-bc3a-9e2ac3291330" providerId="ADAL" clId="{2C621238-F57E-4454-AF1A-9E0D9D808E4E}" dt="2022-12-09T13:43:11.978" v="5"/>
        <pc:sldMkLst>
          <pc:docMk/>
          <pc:sldMk cId="3933569455" sldId="2147377689"/>
        </pc:sldMkLst>
      </pc:sldChg>
      <pc:sldChg chg="add">
        <pc:chgData name="Catherine Croucher" userId="316891b7-d1fb-402a-bc3a-9e2ac3291330" providerId="ADAL" clId="{2C621238-F57E-4454-AF1A-9E0D9D808E4E}" dt="2022-12-09T13:43:11.978" v="5"/>
        <pc:sldMkLst>
          <pc:docMk/>
          <pc:sldMk cId="406612280" sldId="2147377690"/>
        </pc:sldMkLst>
      </pc:sldChg>
      <pc:sldChg chg="add">
        <pc:chgData name="Catherine Croucher" userId="316891b7-d1fb-402a-bc3a-9e2ac3291330" providerId="ADAL" clId="{2C621238-F57E-4454-AF1A-9E0D9D808E4E}" dt="2022-12-09T13:43:11.978" v="5"/>
        <pc:sldMkLst>
          <pc:docMk/>
          <pc:sldMk cId="2474826572" sldId="2147377691"/>
        </pc:sldMkLst>
      </pc:sldChg>
      <pc:sldChg chg="add">
        <pc:chgData name="Catherine Croucher" userId="316891b7-d1fb-402a-bc3a-9e2ac3291330" providerId="ADAL" clId="{2C621238-F57E-4454-AF1A-9E0D9D808E4E}" dt="2022-12-09T13:43:11.978" v="5"/>
        <pc:sldMkLst>
          <pc:docMk/>
          <pc:sldMk cId="4007168931" sldId="2147377692"/>
        </pc:sldMkLst>
      </pc:sldChg>
      <pc:sldChg chg="add">
        <pc:chgData name="Catherine Croucher" userId="316891b7-d1fb-402a-bc3a-9e2ac3291330" providerId="ADAL" clId="{2C621238-F57E-4454-AF1A-9E0D9D808E4E}" dt="2022-12-09T13:43:11.978" v="5"/>
        <pc:sldMkLst>
          <pc:docMk/>
          <pc:sldMk cId="4273376978" sldId="2147377693"/>
        </pc:sldMkLst>
      </pc:sldChg>
      <pc:sldChg chg="add">
        <pc:chgData name="Catherine Croucher" userId="316891b7-d1fb-402a-bc3a-9e2ac3291330" providerId="ADAL" clId="{2C621238-F57E-4454-AF1A-9E0D9D808E4E}" dt="2022-12-09T13:43:11.978" v="5"/>
        <pc:sldMkLst>
          <pc:docMk/>
          <pc:sldMk cId="1830646470" sldId="2147377694"/>
        </pc:sldMkLst>
      </pc:sldChg>
      <pc:sldChg chg="add">
        <pc:chgData name="Catherine Croucher" userId="316891b7-d1fb-402a-bc3a-9e2ac3291330" providerId="ADAL" clId="{2C621238-F57E-4454-AF1A-9E0D9D808E4E}" dt="2022-12-09T13:43:11.978" v="5"/>
        <pc:sldMkLst>
          <pc:docMk/>
          <pc:sldMk cId="3896188799" sldId="2147377695"/>
        </pc:sldMkLst>
      </pc:sldChg>
      <pc:sldChg chg="add">
        <pc:chgData name="Catherine Croucher" userId="316891b7-d1fb-402a-bc3a-9e2ac3291330" providerId="ADAL" clId="{2C621238-F57E-4454-AF1A-9E0D9D808E4E}" dt="2022-12-09T13:43:11.978" v="5"/>
        <pc:sldMkLst>
          <pc:docMk/>
          <pc:sldMk cId="1607341399" sldId="2147377696"/>
        </pc:sldMkLst>
      </pc:sldChg>
      <pc:sldChg chg="add">
        <pc:chgData name="Catherine Croucher" userId="316891b7-d1fb-402a-bc3a-9e2ac3291330" providerId="ADAL" clId="{2C621238-F57E-4454-AF1A-9E0D9D808E4E}" dt="2022-12-09T13:43:11.978" v="5"/>
        <pc:sldMkLst>
          <pc:docMk/>
          <pc:sldMk cId="522380159" sldId="2147377697"/>
        </pc:sldMkLst>
      </pc:sldChg>
      <pc:sldChg chg="add">
        <pc:chgData name="Catherine Croucher" userId="316891b7-d1fb-402a-bc3a-9e2ac3291330" providerId="ADAL" clId="{2C621238-F57E-4454-AF1A-9E0D9D808E4E}" dt="2022-12-09T13:43:11.978" v="5"/>
        <pc:sldMkLst>
          <pc:docMk/>
          <pc:sldMk cId="3069988060" sldId="2147377698"/>
        </pc:sldMkLst>
      </pc:sldChg>
      <pc:sldChg chg="modSp add mod">
        <pc:chgData name="Catherine Croucher" userId="316891b7-d1fb-402a-bc3a-9e2ac3291330" providerId="ADAL" clId="{2C621238-F57E-4454-AF1A-9E0D9D808E4E}" dt="2022-12-09T13:44:24.710" v="16" actId="20577"/>
        <pc:sldMkLst>
          <pc:docMk/>
          <pc:sldMk cId="3999330584" sldId="2147377699"/>
        </pc:sldMkLst>
        <pc:spChg chg="mod">
          <ac:chgData name="Catherine Croucher" userId="316891b7-d1fb-402a-bc3a-9e2ac3291330" providerId="ADAL" clId="{2C621238-F57E-4454-AF1A-9E0D9D808E4E}" dt="2022-12-09T13:44:24.710" v="16" actId="20577"/>
          <ac:spMkLst>
            <pc:docMk/>
            <pc:sldMk cId="3999330584" sldId="2147377699"/>
            <ac:spMk id="3" creationId="{45BEDD4A-24EE-46DF-BB4D-F4B2C2B2C92D}"/>
          </ac:spMkLst>
        </pc:spChg>
      </pc:sldChg>
      <pc:sldChg chg="add">
        <pc:chgData name="Catherine Croucher" userId="316891b7-d1fb-402a-bc3a-9e2ac3291330" providerId="ADAL" clId="{2C621238-F57E-4454-AF1A-9E0D9D808E4E}" dt="2022-12-09T13:44:04.991" v="12"/>
        <pc:sldMkLst>
          <pc:docMk/>
          <pc:sldMk cId="3796235681" sldId="2147377700"/>
        </pc:sldMkLst>
      </pc:sldChg>
      <pc:sldChg chg="add">
        <pc:chgData name="Catherine Croucher" userId="316891b7-d1fb-402a-bc3a-9e2ac3291330" providerId="ADAL" clId="{2C621238-F57E-4454-AF1A-9E0D9D808E4E}" dt="2022-12-09T13:44:04.991" v="12"/>
        <pc:sldMkLst>
          <pc:docMk/>
          <pc:sldMk cId="1636318850" sldId="2147377701"/>
        </pc:sldMkLst>
      </pc:sldChg>
      <pc:sldChg chg="add">
        <pc:chgData name="Catherine Croucher" userId="316891b7-d1fb-402a-bc3a-9e2ac3291330" providerId="ADAL" clId="{2C621238-F57E-4454-AF1A-9E0D9D808E4E}" dt="2022-12-09T13:44:04.991" v="12"/>
        <pc:sldMkLst>
          <pc:docMk/>
          <pc:sldMk cId="2936814813" sldId="2147377702"/>
        </pc:sldMkLst>
      </pc:sldChg>
      <pc:sldChg chg="add">
        <pc:chgData name="Catherine Croucher" userId="316891b7-d1fb-402a-bc3a-9e2ac3291330" providerId="ADAL" clId="{2C621238-F57E-4454-AF1A-9E0D9D808E4E}" dt="2022-12-09T13:44:04.991" v="12"/>
        <pc:sldMkLst>
          <pc:docMk/>
          <pc:sldMk cId="3070547722" sldId="2147377703"/>
        </pc:sldMkLst>
      </pc:sldChg>
      <pc:sldChg chg="add">
        <pc:chgData name="Catherine Croucher" userId="316891b7-d1fb-402a-bc3a-9e2ac3291330" providerId="ADAL" clId="{2C621238-F57E-4454-AF1A-9E0D9D808E4E}" dt="2022-12-09T13:44:04.991" v="12"/>
        <pc:sldMkLst>
          <pc:docMk/>
          <pc:sldMk cId="358086514" sldId="2147377704"/>
        </pc:sldMkLst>
      </pc:sldChg>
      <pc:sldChg chg="add">
        <pc:chgData name="Catherine Croucher" userId="316891b7-d1fb-402a-bc3a-9e2ac3291330" providerId="ADAL" clId="{2C621238-F57E-4454-AF1A-9E0D9D808E4E}" dt="2022-12-09T13:44:04.991" v="12"/>
        <pc:sldMkLst>
          <pc:docMk/>
          <pc:sldMk cId="2873941080" sldId="2147377705"/>
        </pc:sldMkLst>
      </pc:sldChg>
      <pc:sldChg chg="add">
        <pc:chgData name="Catherine Croucher" userId="316891b7-d1fb-402a-bc3a-9e2ac3291330" providerId="ADAL" clId="{2C621238-F57E-4454-AF1A-9E0D9D808E4E}" dt="2022-12-09T13:44:04.991" v="12"/>
        <pc:sldMkLst>
          <pc:docMk/>
          <pc:sldMk cId="904265596" sldId="2147377706"/>
        </pc:sldMkLst>
      </pc:sldChg>
      <pc:sldChg chg="add">
        <pc:chgData name="Catherine Croucher" userId="316891b7-d1fb-402a-bc3a-9e2ac3291330" providerId="ADAL" clId="{2C621238-F57E-4454-AF1A-9E0D9D808E4E}" dt="2022-12-09T13:44:04.991" v="12"/>
        <pc:sldMkLst>
          <pc:docMk/>
          <pc:sldMk cId="1859090763" sldId="2147377707"/>
        </pc:sldMkLst>
      </pc:sldChg>
      <pc:sldChg chg="add">
        <pc:chgData name="Catherine Croucher" userId="316891b7-d1fb-402a-bc3a-9e2ac3291330" providerId="ADAL" clId="{2C621238-F57E-4454-AF1A-9E0D9D808E4E}" dt="2022-12-09T13:44:04.991" v="12"/>
        <pc:sldMkLst>
          <pc:docMk/>
          <pc:sldMk cId="270701640" sldId="2147377708"/>
        </pc:sldMkLst>
      </pc:sldChg>
      <pc:sldChg chg="add">
        <pc:chgData name="Catherine Croucher" userId="316891b7-d1fb-402a-bc3a-9e2ac3291330" providerId="ADAL" clId="{2C621238-F57E-4454-AF1A-9E0D9D808E4E}" dt="2022-12-09T13:44:04.991" v="12"/>
        <pc:sldMkLst>
          <pc:docMk/>
          <pc:sldMk cId="890138566" sldId="2147377709"/>
        </pc:sldMkLst>
      </pc:sldChg>
      <pc:sldChg chg="add">
        <pc:chgData name="Catherine Croucher" userId="316891b7-d1fb-402a-bc3a-9e2ac3291330" providerId="ADAL" clId="{2C621238-F57E-4454-AF1A-9E0D9D808E4E}" dt="2022-12-09T13:44:04.991" v="12"/>
        <pc:sldMkLst>
          <pc:docMk/>
          <pc:sldMk cId="249546386" sldId="2147377710"/>
        </pc:sldMkLst>
      </pc:sldChg>
      <pc:sldChg chg="add">
        <pc:chgData name="Catherine Croucher" userId="316891b7-d1fb-402a-bc3a-9e2ac3291330" providerId="ADAL" clId="{2C621238-F57E-4454-AF1A-9E0D9D808E4E}" dt="2022-12-09T13:44:04.991" v="12"/>
        <pc:sldMkLst>
          <pc:docMk/>
          <pc:sldMk cId="644873961" sldId="2147377711"/>
        </pc:sldMkLst>
      </pc:sldChg>
      <pc:sldChg chg="add">
        <pc:chgData name="Catherine Croucher" userId="316891b7-d1fb-402a-bc3a-9e2ac3291330" providerId="ADAL" clId="{2C621238-F57E-4454-AF1A-9E0D9D808E4E}" dt="2022-12-09T13:44:04.991" v="12"/>
        <pc:sldMkLst>
          <pc:docMk/>
          <pc:sldMk cId="1016690929" sldId="2147377712"/>
        </pc:sldMkLst>
      </pc:sldChg>
      <pc:sldChg chg="add">
        <pc:chgData name="Catherine Croucher" userId="316891b7-d1fb-402a-bc3a-9e2ac3291330" providerId="ADAL" clId="{2C621238-F57E-4454-AF1A-9E0D9D808E4E}" dt="2022-12-09T13:44:04.991" v="12"/>
        <pc:sldMkLst>
          <pc:docMk/>
          <pc:sldMk cId="1090485912" sldId="2147377713"/>
        </pc:sldMkLst>
      </pc:sldChg>
      <pc:sldChg chg="add">
        <pc:chgData name="Catherine Croucher" userId="316891b7-d1fb-402a-bc3a-9e2ac3291330" providerId="ADAL" clId="{2C621238-F57E-4454-AF1A-9E0D9D808E4E}" dt="2022-12-09T13:44:04.991" v="12"/>
        <pc:sldMkLst>
          <pc:docMk/>
          <pc:sldMk cId="3916579326" sldId="2147377714"/>
        </pc:sldMkLst>
      </pc:sldChg>
      <pc:sldChg chg="add">
        <pc:chgData name="Catherine Croucher" userId="316891b7-d1fb-402a-bc3a-9e2ac3291330" providerId="ADAL" clId="{2C621238-F57E-4454-AF1A-9E0D9D808E4E}" dt="2022-12-09T13:44:04.991" v="12"/>
        <pc:sldMkLst>
          <pc:docMk/>
          <pc:sldMk cId="2998389338" sldId="2147377715"/>
        </pc:sldMkLst>
      </pc:sldChg>
      <pc:sldChg chg="add">
        <pc:chgData name="Catherine Croucher" userId="316891b7-d1fb-402a-bc3a-9e2ac3291330" providerId="ADAL" clId="{2C621238-F57E-4454-AF1A-9E0D9D808E4E}" dt="2022-12-09T13:44:04.991" v="12"/>
        <pc:sldMkLst>
          <pc:docMk/>
          <pc:sldMk cId="1386627285" sldId="2147377716"/>
        </pc:sldMkLst>
      </pc:sldChg>
      <pc:sldChg chg="add">
        <pc:chgData name="Catherine Croucher" userId="316891b7-d1fb-402a-bc3a-9e2ac3291330" providerId="ADAL" clId="{2C621238-F57E-4454-AF1A-9E0D9D808E4E}" dt="2022-12-09T13:44:04.991" v="12"/>
        <pc:sldMkLst>
          <pc:docMk/>
          <pc:sldMk cId="1941581457" sldId="2147377717"/>
        </pc:sldMkLst>
      </pc:sldChg>
      <pc:sldChg chg="add">
        <pc:chgData name="Catherine Croucher" userId="316891b7-d1fb-402a-bc3a-9e2ac3291330" providerId="ADAL" clId="{2C621238-F57E-4454-AF1A-9E0D9D808E4E}" dt="2022-12-09T13:44:04.991" v="12"/>
        <pc:sldMkLst>
          <pc:docMk/>
          <pc:sldMk cId="853219234" sldId="2147377718"/>
        </pc:sldMkLst>
      </pc:sldChg>
      <pc:sldChg chg="add">
        <pc:chgData name="Catherine Croucher" userId="316891b7-d1fb-402a-bc3a-9e2ac3291330" providerId="ADAL" clId="{2C621238-F57E-4454-AF1A-9E0D9D808E4E}" dt="2022-12-09T13:44:04.991" v="12"/>
        <pc:sldMkLst>
          <pc:docMk/>
          <pc:sldMk cId="1500150663" sldId="2147377719"/>
        </pc:sldMkLst>
      </pc:sldChg>
      <pc:sldChg chg="modSp add mod">
        <pc:chgData name="Catherine Croucher" userId="316891b7-d1fb-402a-bc3a-9e2ac3291330" providerId="ADAL" clId="{2C621238-F57E-4454-AF1A-9E0D9D808E4E}" dt="2022-12-09T13:44:58.231" v="19" actId="20577"/>
        <pc:sldMkLst>
          <pc:docMk/>
          <pc:sldMk cId="2075237158" sldId="2147377720"/>
        </pc:sldMkLst>
        <pc:spChg chg="mod">
          <ac:chgData name="Catherine Croucher" userId="316891b7-d1fb-402a-bc3a-9e2ac3291330" providerId="ADAL" clId="{2C621238-F57E-4454-AF1A-9E0D9D808E4E}" dt="2022-12-09T13:44:58.231" v="19" actId="20577"/>
          <ac:spMkLst>
            <pc:docMk/>
            <pc:sldMk cId="2075237158" sldId="2147377720"/>
            <ac:spMk id="3" creationId="{45BEDD4A-24EE-46DF-BB4D-F4B2C2B2C92D}"/>
          </ac:spMkLst>
        </pc:spChg>
      </pc:sldChg>
      <pc:sldChg chg="add">
        <pc:chgData name="Catherine Croucher" userId="316891b7-d1fb-402a-bc3a-9e2ac3291330" providerId="ADAL" clId="{2C621238-F57E-4454-AF1A-9E0D9D808E4E}" dt="2022-12-09T13:44:47.778" v="18"/>
        <pc:sldMkLst>
          <pc:docMk/>
          <pc:sldMk cId="1644577733" sldId="2147377721"/>
        </pc:sldMkLst>
      </pc:sldChg>
      <pc:sldChg chg="add">
        <pc:chgData name="Catherine Croucher" userId="316891b7-d1fb-402a-bc3a-9e2ac3291330" providerId="ADAL" clId="{2C621238-F57E-4454-AF1A-9E0D9D808E4E}" dt="2022-12-09T13:44:47.778" v="18"/>
        <pc:sldMkLst>
          <pc:docMk/>
          <pc:sldMk cId="1065077299" sldId="2147377722"/>
        </pc:sldMkLst>
      </pc:sldChg>
      <pc:sldChg chg="add">
        <pc:chgData name="Catherine Croucher" userId="316891b7-d1fb-402a-bc3a-9e2ac3291330" providerId="ADAL" clId="{2C621238-F57E-4454-AF1A-9E0D9D808E4E}" dt="2022-12-09T13:44:47.778" v="18"/>
        <pc:sldMkLst>
          <pc:docMk/>
          <pc:sldMk cId="1984425223" sldId="2147377723"/>
        </pc:sldMkLst>
      </pc:sldChg>
      <pc:sldChg chg="add">
        <pc:chgData name="Catherine Croucher" userId="316891b7-d1fb-402a-bc3a-9e2ac3291330" providerId="ADAL" clId="{2C621238-F57E-4454-AF1A-9E0D9D808E4E}" dt="2022-12-09T13:44:47.778" v="18"/>
        <pc:sldMkLst>
          <pc:docMk/>
          <pc:sldMk cId="283830818" sldId="2147377724"/>
        </pc:sldMkLst>
      </pc:sldChg>
      <pc:sldChg chg="add">
        <pc:chgData name="Catherine Croucher" userId="316891b7-d1fb-402a-bc3a-9e2ac3291330" providerId="ADAL" clId="{2C621238-F57E-4454-AF1A-9E0D9D808E4E}" dt="2022-12-09T13:44:47.778" v="18"/>
        <pc:sldMkLst>
          <pc:docMk/>
          <pc:sldMk cId="822877696" sldId="2147377725"/>
        </pc:sldMkLst>
      </pc:sldChg>
      <pc:sldChg chg="add">
        <pc:chgData name="Catherine Croucher" userId="316891b7-d1fb-402a-bc3a-9e2ac3291330" providerId="ADAL" clId="{2C621238-F57E-4454-AF1A-9E0D9D808E4E}" dt="2022-12-09T13:44:47.778" v="18"/>
        <pc:sldMkLst>
          <pc:docMk/>
          <pc:sldMk cId="1377796837" sldId="2147377726"/>
        </pc:sldMkLst>
      </pc:sldChg>
      <pc:sldChg chg="add">
        <pc:chgData name="Catherine Croucher" userId="316891b7-d1fb-402a-bc3a-9e2ac3291330" providerId="ADAL" clId="{2C621238-F57E-4454-AF1A-9E0D9D808E4E}" dt="2022-12-09T13:44:47.778" v="18"/>
        <pc:sldMkLst>
          <pc:docMk/>
          <pc:sldMk cId="3120347018" sldId="2147377727"/>
        </pc:sldMkLst>
      </pc:sldChg>
      <pc:sldChg chg="add">
        <pc:chgData name="Catherine Croucher" userId="316891b7-d1fb-402a-bc3a-9e2ac3291330" providerId="ADAL" clId="{2C621238-F57E-4454-AF1A-9E0D9D808E4E}" dt="2022-12-09T13:44:47.778" v="18"/>
        <pc:sldMkLst>
          <pc:docMk/>
          <pc:sldMk cId="3065429111" sldId="2147377728"/>
        </pc:sldMkLst>
      </pc:sldChg>
      <pc:sldChg chg="add">
        <pc:chgData name="Catherine Croucher" userId="316891b7-d1fb-402a-bc3a-9e2ac3291330" providerId="ADAL" clId="{2C621238-F57E-4454-AF1A-9E0D9D808E4E}" dt="2022-12-09T13:44:47.778" v="18"/>
        <pc:sldMkLst>
          <pc:docMk/>
          <pc:sldMk cId="3898362510" sldId="2147377729"/>
        </pc:sldMkLst>
      </pc:sldChg>
      <pc:sldChg chg="add">
        <pc:chgData name="Catherine Croucher" userId="316891b7-d1fb-402a-bc3a-9e2ac3291330" providerId="ADAL" clId="{2C621238-F57E-4454-AF1A-9E0D9D808E4E}" dt="2022-12-09T13:44:47.778" v="18"/>
        <pc:sldMkLst>
          <pc:docMk/>
          <pc:sldMk cId="3632176547" sldId="2147377730"/>
        </pc:sldMkLst>
      </pc:sldChg>
      <pc:sldChg chg="add">
        <pc:chgData name="Catherine Croucher" userId="316891b7-d1fb-402a-bc3a-9e2ac3291330" providerId="ADAL" clId="{2C621238-F57E-4454-AF1A-9E0D9D808E4E}" dt="2022-12-09T13:44:47.778" v="18"/>
        <pc:sldMkLst>
          <pc:docMk/>
          <pc:sldMk cId="3681963797" sldId="2147377731"/>
        </pc:sldMkLst>
      </pc:sldChg>
      <pc:sldChg chg="add">
        <pc:chgData name="Catherine Croucher" userId="316891b7-d1fb-402a-bc3a-9e2ac3291330" providerId="ADAL" clId="{2C621238-F57E-4454-AF1A-9E0D9D808E4E}" dt="2022-12-09T13:44:47.778" v="18"/>
        <pc:sldMkLst>
          <pc:docMk/>
          <pc:sldMk cId="1955772833" sldId="2147377732"/>
        </pc:sldMkLst>
      </pc:sldChg>
      <pc:sldChg chg="modSp add mod">
        <pc:chgData name="Catherine Croucher" userId="316891b7-d1fb-402a-bc3a-9e2ac3291330" providerId="ADAL" clId="{2C621238-F57E-4454-AF1A-9E0D9D808E4E}" dt="2022-12-09T13:45:42.801" v="24" actId="20577"/>
        <pc:sldMkLst>
          <pc:docMk/>
          <pc:sldMk cId="2510954848" sldId="2147377733"/>
        </pc:sldMkLst>
        <pc:spChg chg="mod">
          <ac:chgData name="Catherine Croucher" userId="316891b7-d1fb-402a-bc3a-9e2ac3291330" providerId="ADAL" clId="{2C621238-F57E-4454-AF1A-9E0D9D808E4E}" dt="2022-12-09T13:45:42.801" v="24" actId="20577"/>
          <ac:spMkLst>
            <pc:docMk/>
            <pc:sldMk cId="2510954848" sldId="2147377733"/>
            <ac:spMk id="3" creationId="{45BEDD4A-24EE-46DF-BB4D-F4B2C2B2C92D}"/>
          </ac:spMkLst>
        </pc:spChg>
      </pc:sldChg>
      <pc:sldChg chg="add">
        <pc:chgData name="Catherine Croucher" userId="316891b7-d1fb-402a-bc3a-9e2ac3291330" providerId="ADAL" clId="{2C621238-F57E-4454-AF1A-9E0D9D808E4E}" dt="2022-12-09T13:45:37.290" v="23"/>
        <pc:sldMkLst>
          <pc:docMk/>
          <pc:sldMk cId="3032085729" sldId="2147377734"/>
        </pc:sldMkLst>
      </pc:sldChg>
      <pc:sldChg chg="add">
        <pc:chgData name="Catherine Croucher" userId="316891b7-d1fb-402a-bc3a-9e2ac3291330" providerId="ADAL" clId="{2C621238-F57E-4454-AF1A-9E0D9D808E4E}" dt="2022-12-09T13:45:37.290" v="23"/>
        <pc:sldMkLst>
          <pc:docMk/>
          <pc:sldMk cId="2969379250" sldId="2147377735"/>
        </pc:sldMkLst>
      </pc:sldChg>
      <pc:sldChg chg="add">
        <pc:chgData name="Catherine Croucher" userId="316891b7-d1fb-402a-bc3a-9e2ac3291330" providerId="ADAL" clId="{2C621238-F57E-4454-AF1A-9E0D9D808E4E}" dt="2022-12-09T13:45:37.290" v="23"/>
        <pc:sldMkLst>
          <pc:docMk/>
          <pc:sldMk cId="168592971" sldId="2147377736"/>
        </pc:sldMkLst>
      </pc:sldChg>
      <pc:sldChg chg="add">
        <pc:chgData name="Catherine Croucher" userId="316891b7-d1fb-402a-bc3a-9e2ac3291330" providerId="ADAL" clId="{2C621238-F57E-4454-AF1A-9E0D9D808E4E}" dt="2022-12-09T13:45:37.290" v="23"/>
        <pc:sldMkLst>
          <pc:docMk/>
          <pc:sldMk cId="2219926286" sldId="2147377737"/>
        </pc:sldMkLst>
      </pc:sldChg>
      <pc:sldChg chg="add">
        <pc:chgData name="Catherine Croucher" userId="316891b7-d1fb-402a-bc3a-9e2ac3291330" providerId="ADAL" clId="{2C621238-F57E-4454-AF1A-9E0D9D808E4E}" dt="2022-12-09T13:45:37.290" v="23"/>
        <pc:sldMkLst>
          <pc:docMk/>
          <pc:sldMk cId="2866712474" sldId="2147377738"/>
        </pc:sldMkLst>
      </pc:sldChg>
      <pc:sldChg chg="add">
        <pc:chgData name="Catherine Croucher" userId="316891b7-d1fb-402a-bc3a-9e2ac3291330" providerId="ADAL" clId="{2C621238-F57E-4454-AF1A-9E0D9D808E4E}" dt="2022-12-09T13:45:37.290" v="23"/>
        <pc:sldMkLst>
          <pc:docMk/>
          <pc:sldMk cId="2354116046" sldId="2147377739"/>
        </pc:sldMkLst>
      </pc:sldChg>
      <pc:sldChg chg="add">
        <pc:chgData name="Catherine Croucher" userId="316891b7-d1fb-402a-bc3a-9e2ac3291330" providerId="ADAL" clId="{2C621238-F57E-4454-AF1A-9E0D9D808E4E}" dt="2022-12-09T13:45:37.290" v="23"/>
        <pc:sldMkLst>
          <pc:docMk/>
          <pc:sldMk cId="3825294982" sldId="2147377740"/>
        </pc:sldMkLst>
      </pc:sldChg>
      <pc:sldChg chg="add">
        <pc:chgData name="Catherine Croucher" userId="316891b7-d1fb-402a-bc3a-9e2ac3291330" providerId="ADAL" clId="{2C621238-F57E-4454-AF1A-9E0D9D808E4E}" dt="2022-12-09T13:45:37.290" v="23"/>
        <pc:sldMkLst>
          <pc:docMk/>
          <pc:sldMk cId="1560615990" sldId="2147377741"/>
        </pc:sldMkLst>
      </pc:sldChg>
      <pc:sldChg chg="add">
        <pc:chgData name="Catherine Croucher" userId="316891b7-d1fb-402a-bc3a-9e2ac3291330" providerId="ADAL" clId="{2C621238-F57E-4454-AF1A-9E0D9D808E4E}" dt="2022-12-09T13:45:37.290" v="23"/>
        <pc:sldMkLst>
          <pc:docMk/>
          <pc:sldMk cId="1412268803" sldId="2147377742"/>
        </pc:sldMkLst>
      </pc:sldChg>
      <pc:sldChg chg="add">
        <pc:chgData name="Catherine Croucher" userId="316891b7-d1fb-402a-bc3a-9e2ac3291330" providerId="ADAL" clId="{2C621238-F57E-4454-AF1A-9E0D9D808E4E}" dt="2022-12-09T13:45:37.290" v="23"/>
        <pc:sldMkLst>
          <pc:docMk/>
          <pc:sldMk cId="3777314642" sldId="2147377743"/>
        </pc:sldMkLst>
      </pc:sldChg>
      <pc:sldChg chg="add">
        <pc:chgData name="Catherine Croucher" userId="316891b7-d1fb-402a-bc3a-9e2ac3291330" providerId="ADAL" clId="{2C621238-F57E-4454-AF1A-9E0D9D808E4E}" dt="2022-12-09T13:45:37.290" v="23"/>
        <pc:sldMkLst>
          <pc:docMk/>
          <pc:sldMk cId="1506161788" sldId="2147377744"/>
        </pc:sldMkLst>
      </pc:sldChg>
      <pc:sldChg chg="add">
        <pc:chgData name="Catherine Croucher" userId="316891b7-d1fb-402a-bc3a-9e2ac3291330" providerId="ADAL" clId="{2C621238-F57E-4454-AF1A-9E0D9D808E4E}" dt="2022-12-09T13:45:37.290" v="23"/>
        <pc:sldMkLst>
          <pc:docMk/>
          <pc:sldMk cId="2497204551" sldId="2147377745"/>
        </pc:sldMkLst>
      </pc:sldChg>
      <pc:sldChg chg="add">
        <pc:chgData name="Catherine Croucher" userId="316891b7-d1fb-402a-bc3a-9e2ac3291330" providerId="ADAL" clId="{2C621238-F57E-4454-AF1A-9E0D9D808E4E}" dt="2022-12-09T13:45:37.290" v="23"/>
        <pc:sldMkLst>
          <pc:docMk/>
          <pc:sldMk cId="564522711" sldId="2147377746"/>
        </pc:sldMkLst>
      </pc:sldChg>
      <pc:sldChg chg="add">
        <pc:chgData name="Catherine Croucher" userId="316891b7-d1fb-402a-bc3a-9e2ac3291330" providerId="ADAL" clId="{2C621238-F57E-4454-AF1A-9E0D9D808E4E}" dt="2022-12-09T13:46:14.801" v="28"/>
        <pc:sldMkLst>
          <pc:docMk/>
          <pc:sldMk cId="1655852683" sldId="2147377747"/>
        </pc:sldMkLst>
      </pc:sldChg>
      <pc:sldChg chg="add">
        <pc:chgData name="Catherine Croucher" userId="316891b7-d1fb-402a-bc3a-9e2ac3291330" providerId="ADAL" clId="{2C621238-F57E-4454-AF1A-9E0D9D808E4E}" dt="2022-12-09T13:46:14.801" v="28"/>
        <pc:sldMkLst>
          <pc:docMk/>
          <pc:sldMk cId="324859649" sldId="2147377748"/>
        </pc:sldMkLst>
      </pc:sldChg>
      <pc:sldChg chg="add">
        <pc:chgData name="Catherine Croucher" userId="316891b7-d1fb-402a-bc3a-9e2ac3291330" providerId="ADAL" clId="{2C621238-F57E-4454-AF1A-9E0D9D808E4E}" dt="2022-12-09T13:46:14.801" v="28"/>
        <pc:sldMkLst>
          <pc:docMk/>
          <pc:sldMk cId="2139195498" sldId="2147377749"/>
        </pc:sldMkLst>
      </pc:sldChg>
      <pc:sldChg chg="add">
        <pc:chgData name="Catherine Croucher" userId="316891b7-d1fb-402a-bc3a-9e2ac3291330" providerId="ADAL" clId="{2C621238-F57E-4454-AF1A-9E0D9D808E4E}" dt="2022-12-09T13:46:14.801" v="28"/>
        <pc:sldMkLst>
          <pc:docMk/>
          <pc:sldMk cId="4039129830" sldId="2147377750"/>
        </pc:sldMkLst>
      </pc:sldChg>
      <pc:sldChg chg="add">
        <pc:chgData name="Catherine Croucher" userId="316891b7-d1fb-402a-bc3a-9e2ac3291330" providerId="ADAL" clId="{2C621238-F57E-4454-AF1A-9E0D9D808E4E}" dt="2022-12-09T13:46:14.801" v="28"/>
        <pc:sldMkLst>
          <pc:docMk/>
          <pc:sldMk cId="3085619976" sldId="2147377751"/>
        </pc:sldMkLst>
      </pc:sldChg>
      <pc:sldChg chg="add">
        <pc:chgData name="Catherine Croucher" userId="316891b7-d1fb-402a-bc3a-9e2ac3291330" providerId="ADAL" clId="{2C621238-F57E-4454-AF1A-9E0D9D808E4E}" dt="2022-12-09T13:46:14.801" v="28"/>
        <pc:sldMkLst>
          <pc:docMk/>
          <pc:sldMk cId="3066477322" sldId="2147377752"/>
        </pc:sldMkLst>
      </pc:sldChg>
      <pc:sldChg chg="add">
        <pc:chgData name="Catherine Croucher" userId="316891b7-d1fb-402a-bc3a-9e2ac3291330" providerId="ADAL" clId="{2C621238-F57E-4454-AF1A-9E0D9D808E4E}" dt="2022-12-09T13:46:14.801" v="28"/>
        <pc:sldMkLst>
          <pc:docMk/>
          <pc:sldMk cId="276578690" sldId="2147377753"/>
        </pc:sldMkLst>
      </pc:sldChg>
      <pc:sldChg chg="add">
        <pc:chgData name="Catherine Croucher" userId="316891b7-d1fb-402a-bc3a-9e2ac3291330" providerId="ADAL" clId="{2C621238-F57E-4454-AF1A-9E0D9D808E4E}" dt="2022-12-09T13:46:14.801" v="28"/>
        <pc:sldMkLst>
          <pc:docMk/>
          <pc:sldMk cId="1801742008" sldId="2147377754"/>
        </pc:sldMkLst>
      </pc:sldChg>
      <pc:sldChg chg="add">
        <pc:chgData name="Catherine Croucher" userId="316891b7-d1fb-402a-bc3a-9e2ac3291330" providerId="ADAL" clId="{2C621238-F57E-4454-AF1A-9E0D9D808E4E}" dt="2022-12-09T13:46:14.801" v="28"/>
        <pc:sldMkLst>
          <pc:docMk/>
          <pc:sldMk cId="4093806140" sldId="2147377755"/>
        </pc:sldMkLst>
      </pc:sldChg>
      <pc:sldChg chg="add">
        <pc:chgData name="Catherine Croucher" userId="316891b7-d1fb-402a-bc3a-9e2ac3291330" providerId="ADAL" clId="{2C621238-F57E-4454-AF1A-9E0D9D808E4E}" dt="2022-12-09T13:46:52.442" v="32"/>
        <pc:sldMkLst>
          <pc:docMk/>
          <pc:sldMk cId="832551656" sldId="2147377756"/>
        </pc:sldMkLst>
      </pc:sldChg>
      <pc:sldChg chg="add">
        <pc:chgData name="Catherine Croucher" userId="316891b7-d1fb-402a-bc3a-9e2ac3291330" providerId="ADAL" clId="{2C621238-F57E-4454-AF1A-9E0D9D808E4E}" dt="2022-12-09T13:46:52.442" v="32"/>
        <pc:sldMkLst>
          <pc:docMk/>
          <pc:sldMk cId="775442792" sldId="2147377757"/>
        </pc:sldMkLst>
      </pc:sldChg>
      <pc:sldChg chg="add">
        <pc:chgData name="Catherine Croucher" userId="316891b7-d1fb-402a-bc3a-9e2ac3291330" providerId="ADAL" clId="{2C621238-F57E-4454-AF1A-9E0D9D808E4E}" dt="2022-12-09T13:46:52.442" v="32"/>
        <pc:sldMkLst>
          <pc:docMk/>
          <pc:sldMk cId="1404851949" sldId="2147377758"/>
        </pc:sldMkLst>
      </pc:sldChg>
      <pc:sldChg chg="add">
        <pc:chgData name="Catherine Croucher" userId="316891b7-d1fb-402a-bc3a-9e2ac3291330" providerId="ADAL" clId="{2C621238-F57E-4454-AF1A-9E0D9D808E4E}" dt="2022-12-09T13:46:52.442" v="32"/>
        <pc:sldMkLst>
          <pc:docMk/>
          <pc:sldMk cId="2650628074" sldId="2147377759"/>
        </pc:sldMkLst>
      </pc:sldChg>
      <pc:sldChg chg="add">
        <pc:chgData name="Catherine Croucher" userId="316891b7-d1fb-402a-bc3a-9e2ac3291330" providerId="ADAL" clId="{2C621238-F57E-4454-AF1A-9E0D9D808E4E}" dt="2022-12-09T13:46:52.442" v="32"/>
        <pc:sldMkLst>
          <pc:docMk/>
          <pc:sldMk cId="2045393188" sldId="2147377760"/>
        </pc:sldMkLst>
      </pc:sldChg>
      <pc:sldChg chg="add">
        <pc:chgData name="Catherine Croucher" userId="316891b7-d1fb-402a-bc3a-9e2ac3291330" providerId="ADAL" clId="{2C621238-F57E-4454-AF1A-9E0D9D808E4E}" dt="2022-12-09T13:46:52.442" v="32"/>
        <pc:sldMkLst>
          <pc:docMk/>
          <pc:sldMk cId="477249123" sldId="2147377761"/>
        </pc:sldMkLst>
      </pc:sldChg>
      <pc:sldChg chg="add">
        <pc:chgData name="Catherine Croucher" userId="316891b7-d1fb-402a-bc3a-9e2ac3291330" providerId="ADAL" clId="{2C621238-F57E-4454-AF1A-9E0D9D808E4E}" dt="2022-12-09T13:46:52.442" v="32"/>
        <pc:sldMkLst>
          <pc:docMk/>
          <pc:sldMk cId="4037709274" sldId="2147377762"/>
        </pc:sldMkLst>
      </pc:sldChg>
      <pc:sldChg chg="add">
        <pc:chgData name="Catherine Croucher" userId="316891b7-d1fb-402a-bc3a-9e2ac3291330" providerId="ADAL" clId="{2C621238-F57E-4454-AF1A-9E0D9D808E4E}" dt="2022-12-09T13:46:52.442" v="32"/>
        <pc:sldMkLst>
          <pc:docMk/>
          <pc:sldMk cId="2762281770" sldId="2147377763"/>
        </pc:sldMkLst>
      </pc:sldChg>
      <pc:sldChg chg="add">
        <pc:chgData name="Catherine Croucher" userId="316891b7-d1fb-402a-bc3a-9e2ac3291330" providerId="ADAL" clId="{2C621238-F57E-4454-AF1A-9E0D9D808E4E}" dt="2022-12-09T13:46:52.442" v="32"/>
        <pc:sldMkLst>
          <pc:docMk/>
          <pc:sldMk cId="1207663148" sldId="2147377764"/>
        </pc:sldMkLst>
      </pc:sldChg>
      <pc:sldChg chg="add">
        <pc:chgData name="Catherine Croucher" userId="316891b7-d1fb-402a-bc3a-9e2ac3291330" providerId="ADAL" clId="{2C621238-F57E-4454-AF1A-9E0D9D808E4E}" dt="2022-12-09T13:46:52.442" v="32"/>
        <pc:sldMkLst>
          <pc:docMk/>
          <pc:sldMk cId="3349723348" sldId="2147377765"/>
        </pc:sldMkLst>
      </pc:sldChg>
      <pc:sldChg chg="add">
        <pc:chgData name="Catherine Croucher" userId="316891b7-d1fb-402a-bc3a-9e2ac3291330" providerId="ADAL" clId="{2C621238-F57E-4454-AF1A-9E0D9D808E4E}" dt="2022-12-09T13:46:52.442" v="32"/>
        <pc:sldMkLst>
          <pc:docMk/>
          <pc:sldMk cId="647926617" sldId="2147377766"/>
        </pc:sldMkLst>
      </pc:sldChg>
      <pc:sldChg chg="add">
        <pc:chgData name="Catherine Croucher" userId="316891b7-d1fb-402a-bc3a-9e2ac3291330" providerId="ADAL" clId="{2C621238-F57E-4454-AF1A-9E0D9D808E4E}" dt="2022-12-09T13:46:52.442" v="32"/>
        <pc:sldMkLst>
          <pc:docMk/>
          <pc:sldMk cId="1701484657" sldId="2147377767"/>
        </pc:sldMkLst>
      </pc:sldChg>
      <pc:sldChg chg="add">
        <pc:chgData name="Catherine Croucher" userId="316891b7-d1fb-402a-bc3a-9e2ac3291330" providerId="ADAL" clId="{2C621238-F57E-4454-AF1A-9E0D9D808E4E}" dt="2022-12-09T13:46:52.442" v="32"/>
        <pc:sldMkLst>
          <pc:docMk/>
          <pc:sldMk cId="2608577762" sldId="2147377768"/>
        </pc:sldMkLst>
      </pc:sldChg>
      <pc:sldChg chg="add">
        <pc:chgData name="Catherine Croucher" userId="316891b7-d1fb-402a-bc3a-9e2ac3291330" providerId="ADAL" clId="{2C621238-F57E-4454-AF1A-9E0D9D808E4E}" dt="2022-12-09T13:46:52.442" v="32"/>
        <pc:sldMkLst>
          <pc:docMk/>
          <pc:sldMk cId="559001749" sldId="2147377769"/>
        </pc:sldMkLst>
      </pc:sldChg>
      <pc:sldMasterChg chg="add addSldLayout">
        <pc:chgData name="Catherine Croucher" userId="316891b7-d1fb-402a-bc3a-9e2ac3291330" providerId="ADAL" clId="{2C621238-F57E-4454-AF1A-9E0D9D808E4E}" dt="2022-12-09T13:44:04.991" v="11" actId="27028"/>
        <pc:sldMasterMkLst>
          <pc:docMk/>
          <pc:sldMasterMk cId="1900362464" sldId="2147483660"/>
        </pc:sldMasterMkLst>
        <pc:sldLayoutChg chg="add">
          <pc:chgData name="Catherine Croucher" userId="316891b7-d1fb-402a-bc3a-9e2ac3291330" providerId="ADAL" clId="{2C621238-F57E-4454-AF1A-9E0D9D808E4E}" dt="2022-12-09T13:43:11.978" v="4" actId="27028"/>
          <pc:sldLayoutMkLst>
            <pc:docMk/>
            <pc:sldMasterMk cId="1900362464" sldId="2147483660"/>
            <pc:sldLayoutMk cId="3240859724" sldId="2147483661"/>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1320155084" sldId="2147483662"/>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1458908691" sldId="2147483663"/>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3254458316" sldId="2147483664"/>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2695287312" sldId="2147483665"/>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2178246828" sldId="2147483666"/>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1159361384" sldId="2147483667"/>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3732314657" sldId="2147483668"/>
          </pc:sldLayoutMkLst>
        </pc:sldLayoutChg>
        <pc:sldLayoutChg chg="add">
          <pc:chgData name="Catherine Croucher" userId="316891b7-d1fb-402a-bc3a-9e2ac3291330" providerId="ADAL" clId="{2C621238-F57E-4454-AF1A-9E0D9D808E4E}" dt="2022-12-09T13:43:11.978" v="4" actId="27028"/>
          <pc:sldLayoutMkLst>
            <pc:docMk/>
            <pc:sldMasterMk cId="1900362464" sldId="2147483660"/>
            <pc:sldLayoutMk cId="229286590" sldId="2147483669"/>
          </pc:sldLayoutMkLst>
        </pc:sldLayoutChg>
        <pc:sldLayoutChg chg="add">
          <pc:chgData name="Catherine Croucher" userId="316891b7-d1fb-402a-bc3a-9e2ac3291330" providerId="ADAL" clId="{2C621238-F57E-4454-AF1A-9E0D9D808E4E}" dt="2022-12-09T13:44:04.991" v="11" actId="27028"/>
          <pc:sldLayoutMkLst>
            <pc:docMk/>
            <pc:sldMasterMk cId="1900362464" sldId="2147483660"/>
            <pc:sldLayoutMk cId="3240859724" sldId="2147483867"/>
          </pc:sldLayoutMkLst>
        </pc:sldLayoutChg>
      </pc:sldMasterChg>
      <pc:sldMasterChg chg="addSldLayout modSldLayout">
        <pc:chgData name="Catherine Croucher" userId="316891b7-d1fb-402a-bc3a-9e2ac3291330" providerId="ADAL" clId="{2C621238-F57E-4454-AF1A-9E0D9D808E4E}" dt="2022-12-09T13:46:52.442" v="31" actId="27028"/>
        <pc:sldMasterMkLst>
          <pc:docMk/>
          <pc:sldMasterMk cId="3779106431" sldId="2147483777"/>
        </pc:sldMasterMkLst>
        <pc:sldLayoutChg chg="replId">
          <pc:chgData name="Catherine Croucher" userId="316891b7-d1fb-402a-bc3a-9e2ac3291330" providerId="ADAL" clId="{2C621238-F57E-4454-AF1A-9E0D9D808E4E}" dt="2022-12-09T13:43:11.978" v="4" actId="27028"/>
          <pc:sldLayoutMkLst>
            <pc:docMk/>
            <pc:sldMasterMk cId="3779106431" sldId="2147483777"/>
            <pc:sldLayoutMk cId="4142153843" sldId="2147483862"/>
          </pc:sldLayoutMkLst>
        </pc:sldLayoutChg>
        <pc:sldLayoutChg chg="add">
          <pc:chgData name="Catherine Croucher" userId="316891b7-d1fb-402a-bc3a-9e2ac3291330" providerId="ADAL" clId="{2C621238-F57E-4454-AF1A-9E0D9D808E4E}" dt="2022-12-09T13:44:47.778" v="17" actId="27028"/>
          <pc:sldLayoutMkLst>
            <pc:docMk/>
            <pc:sldMasterMk cId="3779106431" sldId="2147483777"/>
            <pc:sldLayoutMk cId="1328933013" sldId="2147483951"/>
          </pc:sldLayoutMkLst>
        </pc:sldLayoutChg>
        <pc:sldLayoutChg chg="add">
          <pc:chgData name="Catherine Croucher" userId="316891b7-d1fb-402a-bc3a-9e2ac3291330" providerId="ADAL" clId="{2C621238-F57E-4454-AF1A-9E0D9D808E4E}" dt="2022-12-09T13:44:47.778" v="17" actId="27028"/>
          <pc:sldLayoutMkLst>
            <pc:docMk/>
            <pc:sldMasterMk cId="3779106431" sldId="2147483777"/>
            <pc:sldLayoutMk cId="2705163535" sldId="2147483952"/>
          </pc:sldLayoutMkLst>
        </pc:sldLayoutChg>
        <pc:sldLayoutChg chg="add">
          <pc:chgData name="Catherine Croucher" userId="316891b7-d1fb-402a-bc3a-9e2ac3291330" providerId="ADAL" clId="{2C621238-F57E-4454-AF1A-9E0D9D808E4E}" dt="2022-12-09T13:44:47.778" v="17" actId="27028"/>
          <pc:sldLayoutMkLst>
            <pc:docMk/>
            <pc:sldMasterMk cId="3779106431" sldId="2147483777"/>
            <pc:sldLayoutMk cId="2069863570" sldId="2147483953"/>
          </pc:sldLayoutMkLst>
        </pc:sldLayoutChg>
        <pc:sldLayoutChg chg="add">
          <pc:chgData name="Catherine Croucher" userId="316891b7-d1fb-402a-bc3a-9e2ac3291330" providerId="ADAL" clId="{2C621238-F57E-4454-AF1A-9E0D9D808E4E}" dt="2022-12-09T13:45:37.290" v="22" actId="27028"/>
          <pc:sldLayoutMkLst>
            <pc:docMk/>
            <pc:sldMasterMk cId="3779106431" sldId="2147483777"/>
            <pc:sldLayoutMk cId="2705163535" sldId="2147483954"/>
          </pc:sldLayoutMkLst>
        </pc:sldLayoutChg>
        <pc:sldLayoutChg chg="add">
          <pc:chgData name="Catherine Croucher" userId="316891b7-d1fb-402a-bc3a-9e2ac3291330" providerId="ADAL" clId="{2C621238-F57E-4454-AF1A-9E0D9D808E4E}" dt="2022-12-09T13:45:37.290" v="22" actId="27028"/>
          <pc:sldLayoutMkLst>
            <pc:docMk/>
            <pc:sldMasterMk cId="3779106431" sldId="2147483777"/>
            <pc:sldLayoutMk cId="2069863570" sldId="2147483955"/>
          </pc:sldLayoutMkLst>
        </pc:sldLayoutChg>
        <pc:sldLayoutChg chg="add">
          <pc:chgData name="Catherine Croucher" userId="316891b7-d1fb-402a-bc3a-9e2ac3291330" providerId="ADAL" clId="{2C621238-F57E-4454-AF1A-9E0D9D808E4E}" dt="2022-12-09T13:46:14.801" v="27" actId="27028"/>
          <pc:sldLayoutMkLst>
            <pc:docMk/>
            <pc:sldMasterMk cId="3779106431" sldId="2147483777"/>
            <pc:sldLayoutMk cId="2069863570" sldId="2147483956"/>
          </pc:sldLayoutMkLst>
        </pc:sldLayoutChg>
        <pc:sldLayoutChg chg="add">
          <pc:chgData name="Catherine Croucher" userId="316891b7-d1fb-402a-bc3a-9e2ac3291330" providerId="ADAL" clId="{2C621238-F57E-4454-AF1A-9E0D9D808E4E}" dt="2022-12-09T13:46:52.442" v="31" actId="27028"/>
          <pc:sldLayoutMkLst>
            <pc:docMk/>
            <pc:sldMasterMk cId="3779106431" sldId="2147483777"/>
            <pc:sldLayoutMk cId="2069863570" sldId="2147483957"/>
          </pc:sldLayoutMkLst>
        </pc:sldLayoutChg>
      </pc:sldMasterChg>
      <pc:sldMasterChg chg="add addSldLayout">
        <pc:chgData name="Catherine Croucher" userId="316891b7-d1fb-402a-bc3a-9e2ac3291330" providerId="ADAL" clId="{2C621238-F57E-4454-AF1A-9E0D9D808E4E}" dt="2022-12-09T13:38:58.686" v="0" actId="27028"/>
        <pc:sldMasterMkLst>
          <pc:docMk/>
          <pc:sldMasterMk cId="3779106431" sldId="2147483845"/>
        </pc:sldMasterMkLst>
        <pc:sldLayoutChg chg="add">
          <pc:chgData name="Catherine Croucher" userId="316891b7-d1fb-402a-bc3a-9e2ac3291330" providerId="ADAL" clId="{2C621238-F57E-4454-AF1A-9E0D9D808E4E}" dt="2022-12-09T13:38:58.686" v="0" actId="27028"/>
          <pc:sldLayoutMkLst>
            <pc:docMk/>
            <pc:sldMasterMk cId="3779106431" sldId="2147483845"/>
            <pc:sldLayoutMk cId="1720623032" sldId="2147483844"/>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878407345" sldId="2147483846"/>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3854402364" sldId="2147483847"/>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3230963982" sldId="2147483848"/>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682239381" sldId="2147483849"/>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4142153843" sldId="2147483850"/>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705163535" sldId="2147483851"/>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069863570" sldId="2147483852"/>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521373210" sldId="2147483853"/>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33494133" sldId="2147483854"/>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974886314" sldId="2147483855"/>
          </pc:sldLayoutMkLst>
        </pc:sldLayoutChg>
        <pc:sldLayoutChg chg="add">
          <pc:chgData name="Catherine Croucher" userId="316891b7-d1fb-402a-bc3a-9e2ac3291330" providerId="ADAL" clId="{2C621238-F57E-4454-AF1A-9E0D9D808E4E}" dt="2022-12-09T13:38:58.686" v="0" actId="27028"/>
          <pc:sldLayoutMkLst>
            <pc:docMk/>
            <pc:sldMasterMk cId="3779106431" sldId="2147483845"/>
            <pc:sldLayoutMk cId="2232561766" sldId="2147483856"/>
          </pc:sldLayoutMkLst>
        </pc:sldLayoutChg>
      </pc:sldMasterChg>
      <pc:sldMasterChg chg="replId modSldLayout">
        <pc:chgData name="Catherine Croucher" userId="316891b7-d1fb-402a-bc3a-9e2ac3291330" providerId="ADAL" clId="{2C621238-F57E-4454-AF1A-9E0D9D808E4E}" dt="2022-12-09T13:43:11.978" v="4" actId="27028"/>
        <pc:sldMasterMkLst>
          <pc:docMk/>
          <pc:sldMasterMk cId="3050979380" sldId="2147483857"/>
        </pc:sldMasterMkLst>
        <pc:sldLayoutChg chg="replId">
          <pc:chgData name="Catherine Croucher" userId="316891b7-d1fb-402a-bc3a-9e2ac3291330" providerId="ADAL" clId="{2C621238-F57E-4454-AF1A-9E0D9D808E4E}" dt="2022-12-09T13:43:11.978" v="4" actId="27028"/>
          <pc:sldLayoutMkLst>
            <pc:docMk/>
            <pc:sldMasterMk cId="3050979380" sldId="2147483857"/>
            <pc:sldLayoutMk cId="1544143140" sldId="2147483858"/>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748427290" sldId="2147483859"/>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3789786874" sldId="2147483860"/>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1643360067" sldId="2147483861"/>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3473817927" sldId="2147483863"/>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4226188001" sldId="2147483864"/>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202245698" sldId="2147483865"/>
          </pc:sldLayoutMkLst>
        </pc:sldLayoutChg>
        <pc:sldLayoutChg chg="replId">
          <pc:chgData name="Catherine Croucher" userId="316891b7-d1fb-402a-bc3a-9e2ac3291330" providerId="ADAL" clId="{2C621238-F57E-4454-AF1A-9E0D9D808E4E}" dt="2022-12-09T13:43:11.978" v="4" actId="27028"/>
          <pc:sldLayoutMkLst>
            <pc:docMk/>
            <pc:sldMasterMk cId="3050979380" sldId="2147483857"/>
            <pc:sldLayoutMk cId="1317973250" sldId="21474838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hsengland.sharepoint.com/sites/LDN1/schj/ph/Restricted%20document/Programmes%20of%20Care/Internal%20Medicine/Renal/Renal%20Equity%20Audit/Equity%20Sections/Population%20risk%20factors/15062022%20LD%20HIV%20and%20employment%20housing%20data%20RK%20v.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hsengland.sharepoint.com/sites/LDN1/schj/ph/Restricted%20document/Programmes%20of%20Care/Internal%20Medicine/Renal/Renal%20Equity%20Audit/Equity%20Sections/Late%20Presentation/Late%20Presentation%20Equity%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hsengland.sharepoint.com/sites/LDN1/schj/ph/Restricted%20document/Programmes%20of%20Care/Internal%20Medicine/Renal/Renal%20Equity%20Audit/Equity%20Sections/Late%20Presentation/Late%20Presentation%20Equity%20Analysi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nhsengland.sharepoint.com/sites/LDN1/schj/ph/Restricted%20document/Programmes%20of%20Care/Internal%20Medicine/Renal/Renal%20Equity%20Audit/Equity%20Sections/Late%20Presentation/Late%20Presentation%20Equity%20Analysi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nhsengland.sharepoint.com/sites/LDN1/schj/ph/Restricted%20document/Programmes%20of%20Care/Internal%20Medicine/Renal/Renal%20Equity%20Audit/Equity%20Sections/Late%20Presentation/Late%20Presentation%20Equity%20Analysi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North West London:</a:t>
            </a:r>
            <a:r>
              <a:rPr lang="en-GB" baseline="0"/>
              <a:t> Barriers to Housing domain average score (IMD 2019)</a:t>
            </a:r>
            <a:endParaRPr lang="en-GB"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'[15062022 LD HIV and employment housing data RK v.1.xlsx]IMD data on employment&amp;Housing'!$E$1</c:f>
              <c:strCache>
                <c:ptCount val="1"/>
                <c:pt idx="0">
                  <c:v>Barriers to Housing and Services - Average score</c:v>
                </c:pt>
              </c:strCache>
            </c:strRef>
          </c:tx>
          <c:spPr>
            <a:solidFill>
              <a:schemeClr val="accent2"/>
            </a:solidFill>
            <a:ln>
              <a:noFill/>
            </a:ln>
            <a:effectLst/>
          </c:spPr>
          <c:invertIfNegative val="0"/>
          <c:cat>
            <c:strRef>
              <c:f>'[15062022 LD HIV and employment housing data RK v.1.xlsx]IMD data on employment&amp;Housing'!$C$2:$C$9</c:f>
              <c:strCache>
                <c:ptCount val="8"/>
                <c:pt idx="0">
                  <c:v>Westminster</c:v>
                </c:pt>
                <c:pt idx="1">
                  <c:v>Hammersmith and Fulham</c:v>
                </c:pt>
                <c:pt idx="2">
                  <c:v>Hillingdon</c:v>
                </c:pt>
                <c:pt idx="3">
                  <c:v>Harrow</c:v>
                </c:pt>
                <c:pt idx="4">
                  <c:v>Hounslow</c:v>
                </c:pt>
                <c:pt idx="5">
                  <c:v>Kensington and Chelsea</c:v>
                </c:pt>
                <c:pt idx="6">
                  <c:v>Ealing</c:v>
                </c:pt>
                <c:pt idx="7">
                  <c:v>Brent</c:v>
                </c:pt>
              </c:strCache>
            </c:strRef>
          </c:cat>
          <c:val>
            <c:numRef>
              <c:f>'[15062022 LD HIV and employment housing data RK v.1.xlsx]IMD data on employment&amp;Housing'!$E$2:$E$9</c:f>
              <c:numCache>
                <c:formatCode>0.0</c:formatCode>
                <c:ptCount val="8"/>
                <c:pt idx="0">
                  <c:v>23.114000000000001</c:v>
                </c:pt>
                <c:pt idx="1">
                  <c:v>28.263999999999999</c:v>
                </c:pt>
                <c:pt idx="2">
                  <c:v>29.628</c:v>
                </c:pt>
                <c:pt idx="3">
                  <c:v>33.881999999999998</c:v>
                </c:pt>
                <c:pt idx="4">
                  <c:v>35.100999999999999</c:v>
                </c:pt>
                <c:pt idx="5">
                  <c:v>36.055999999999997</c:v>
                </c:pt>
                <c:pt idx="6">
                  <c:v>36.520000000000003</c:v>
                </c:pt>
                <c:pt idx="7">
                  <c:v>42.783000000000001</c:v>
                </c:pt>
              </c:numCache>
            </c:numRef>
          </c:val>
          <c:extLst>
            <c:ext xmlns:c16="http://schemas.microsoft.com/office/drawing/2014/chart" uri="{C3380CC4-5D6E-409C-BE32-E72D297353CC}">
              <c16:uniqueId val="{00000000-3176-495D-A95F-616734FDA0A4}"/>
            </c:ext>
          </c:extLst>
        </c:ser>
        <c:dLbls>
          <c:showLegendKey val="0"/>
          <c:showVal val="0"/>
          <c:showCatName val="0"/>
          <c:showSerName val="0"/>
          <c:showPercent val="0"/>
          <c:showBubbleSize val="0"/>
        </c:dLbls>
        <c:gapWidth val="182"/>
        <c:axId val="520903824"/>
        <c:axId val="519797496"/>
      </c:barChart>
      <c:catAx>
        <c:axId val="520903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797496"/>
        <c:crosses val="autoZero"/>
        <c:auto val="1"/>
        <c:lblAlgn val="ctr"/>
        <c:lblOffset val="100"/>
        <c:noMultiLvlLbl val="0"/>
      </c:catAx>
      <c:valAx>
        <c:axId val="5197974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90382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Start treatment modality</a:t>
            </a:r>
            <a:r>
              <a:rPr lang="en-GB" baseline="0" dirty="0"/>
              <a:t> for patients who present after more than 90 days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'Start modality'!$K$19</c:f>
              <c:strCache>
                <c:ptCount val="1"/>
                <c:pt idx="0">
                  <c:v>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modality'!$K$21:$K$30</c:f>
              <c:numCache>
                <c:formatCode>0%</c:formatCode>
                <c:ptCount val="10"/>
                <c:pt idx="0">
                  <c:v>0.67914438502673802</c:v>
                </c:pt>
                <c:pt idx="1">
                  <c:v>0.71840659340659341</c:v>
                </c:pt>
                <c:pt idx="2">
                  <c:v>0.71134663341645887</c:v>
                </c:pt>
                <c:pt idx="3">
                  <c:v>0.66885245901639345</c:v>
                </c:pt>
                <c:pt idx="4">
                  <c:v>0.65928143712574849</c:v>
                </c:pt>
                <c:pt idx="5">
                  <c:v>0.71088957055214719</c:v>
                </c:pt>
                <c:pt idx="6">
                  <c:v>0.67158385093167705</c:v>
                </c:pt>
                <c:pt idx="7">
                  <c:v>0.6649916247906198</c:v>
                </c:pt>
                <c:pt idx="9">
                  <c:v>0.67959096719216017</c:v>
                </c:pt>
              </c:numCache>
            </c:numRef>
          </c:val>
          <c:extLst>
            <c:ext xmlns:c16="http://schemas.microsoft.com/office/drawing/2014/chart" uri="{C3380CC4-5D6E-409C-BE32-E72D297353CC}">
              <c16:uniqueId val="{00000000-2437-459C-9FA0-ABE8150E2CF9}"/>
            </c:ext>
          </c:extLst>
        </c:ser>
        <c:ser>
          <c:idx val="1"/>
          <c:order val="1"/>
          <c:tx>
            <c:strRef>
              <c:f>'Start modality'!$L$19</c:f>
              <c:strCache>
                <c:ptCount val="1"/>
                <c:pt idx="0">
                  <c:v>PD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modality'!$L$21:$L$30</c:f>
              <c:numCache>
                <c:formatCode>0%</c:formatCode>
                <c:ptCount val="10"/>
                <c:pt idx="0">
                  <c:v>0.20534759358288771</c:v>
                </c:pt>
                <c:pt idx="1">
                  <c:v>0.20054945054945056</c:v>
                </c:pt>
                <c:pt idx="2">
                  <c:v>0.20199501246882792</c:v>
                </c:pt>
                <c:pt idx="3">
                  <c:v>0.21077283372365341</c:v>
                </c:pt>
                <c:pt idx="4">
                  <c:v>0.26107784431137726</c:v>
                </c:pt>
                <c:pt idx="5">
                  <c:v>0.19018404907975461</c:v>
                </c:pt>
                <c:pt idx="6">
                  <c:v>0.24145962732919254</c:v>
                </c:pt>
                <c:pt idx="7">
                  <c:v>0.21440536013400335</c:v>
                </c:pt>
                <c:pt idx="9">
                  <c:v>0.22490717633453039</c:v>
                </c:pt>
              </c:numCache>
            </c:numRef>
          </c:val>
          <c:extLst>
            <c:ext xmlns:c16="http://schemas.microsoft.com/office/drawing/2014/chart" uri="{C3380CC4-5D6E-409C-BE32-E72D297353CC}">
              <c16:uniqueId val="{00000001-2437-459C-9FA0-ABE8150E2CF9}"/>
            </c:ext>
          </c:extLst>
        </c:ser>
        <c:ser>
          <c:idx val="2"/>
          <c:order val="2"/>
          <c:tx>
            <c:strRef>
              <c:f>'Start modality'!$M$19</c:f>
              <c:strCache>
                <c:ptCount val="1"/>
                <c:pt idx="0">
                  <c:v>Xp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modality'!$M$21:$M$30</c:f>
              <c:numCache>
                <c:formatCode>0%</c:formatCode>
                <c:ptCount val="10"/>
                <c:pt idx="0">
                  <c:v>0.11550802139037433</c:v>
                </c:pt>
                <c:pt idx="1">
                  <c:v>8.1043956043956047E-2</c:v>
                </c:pt>
                <c:pt idx="2">
                  <c:v>8.6658354114713218E-2</c:v>
                </c:pt>
                <c:pt idx="3">
                  <c:v>0.12037470725995317</c:v>
                </c:pt>
                <c:pt idx="4">
                  <c:v>7.9640718562874246E-2</c:v>
                </c:pt>
                <c:pt idx="5">
                  <c:v>9.8926380368098157E-2</c:v>
                </c:pt>
                <c:pt idx="6">
                  <c:v>8.6956521739130432E-2</c:v>
                </c:pt>
                <c:pt idx="7">
                  <c:v>0.12060301507537688</c:v>
                </c:pt>
                <c:pt idx="9">
                  <c:v>9.5501856473309388E-2</c:v>
                </c:pt>
              </c:numCache>
            </c:numRef>
          </c:val>
          <c:extLst>
            <c:ext xmlns:c16="http://schemas.microsoft.com/office/drawing/2014/chart" uri="{C3380CC4-5D6E-409C-BE32-E72D297353CC}">
              <c16:uniqueId val="{00000002-2437-459C-9FA0-ABE8150E2CF9}"/>
            </c:ext>
          </c:extLst>
        </c:ser>
        <c:dLbls>
          <c:showLegendKey val="0"/>
          <c:showVal val="0"/>
          <c:showCatName val="0"/>
          <c:showSerName val="0"/>
          <c:showPercent val="0"/>
          <c:showBubbleSize val="0"/>
        </c:dLbls>
        <c:gapWidth val="150"/>
        <c:overlap val="100"/>
        <c:axId val="666660376"/>
        <c:axId val="666662344"/>
      </c:barChart>
      <c:catAx>
        <c:axId val="66666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2344"/>
        <c:crosses val="autoZero"/>
        <c:auto val="1"/>
        <c:lblAlgn val="ctr"/>
        <c:lblOffset val="100"/>
        <c:noMultiLvlLbl val="0"/>
      </c:catAx>
      <c:valAx>
        <c:axId val="666662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Start treatment modality</a:t>
            </a:r>
            <a:r>
              <a:rPr lang="en-GB" baseline="0"/>
              <a:t> for patients who present within 90 days (late presentation)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315079393356378E-2"/>
          <c:y val="0.18817375652928686"/>
          <c:w val="0.90756325142615091"/>
          <c:h val="0.63632937830339276"/>
        </c:manualLayout>
      </c:layout>
      <c:barChart>
        <c:barDir val="col"/>
        <c:grouping val="stacked"/>
        <c:varyColors val="0"/>
        <c:ser>
          <c:idx val="0"/>
          <c:order val="0"/>
          <c:tx>
            <c:strRef>
              <c:f>'Start modality'!$N$19</c:f>
              <c:strCache>
                <c:ptCount val="1"/>
                <c:pt idx="0">
                  <c:v>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modality'!$N$21:$N$30</c:f>
              <c:numCache>
                <c:formatCode>0%</c:formatCode>
                <c:ptCount val="10"/>
                <c:pt idx="0">
                  <c:v>0.96132596685082872</c:v>
                </c:pt>
                <c:pt idx="1">
                  <c:v>0.9311594202898551</c:v>
                </c:pt>
                <c:pt idx="2">
                  <c:v>0.93046357615894038</c:v>
                </c:pt>
                <c:pt idx="3">
                  <c:v>0.91152815013404831</c:v>
                </c:pt>
                <c:pt idx="4">
                  <c:v>0.90731707317073174</c:v>
                </c:pt>
                <c:pt idx="5">
                  <c:v>0.90604026845637586</c:v>
                </c:pt>
                <c:pt idx="6">
                  <c:v>0.86374407582938384</c:v>
                </c:pt>
                <c:pt idx="7">
                  <c:v>0.85254691689008044</c:v>
                </c:pt>
                <c:pt idx="9">
                  <c:v>0.89730226854690376</c:v>
                </c:pt>
              </c:numCache>
            </c:numRef>
          </c:val>
          <c:extLst>
            <c:ext xmlns:c16="http://schemas.microsoft.com/office/drawing/2014/chart" uri="{C3380CC4-5D6E-409C-BE32-E72D297353CC}">
              <c16:uniqueId val="{00000000-4663-4582-884B-F02A3F691D54}"/>
            </c:ext>
          </c:extLst>
        </c:ser>
        <c:ser>
          <c:idx val="1"/>
          <c:order val="1"/>
          <c:tx>
            <c:strRef>
              <c:f>'Start modality'!$O$19</c:f>
              <c:strCache>
                <c:ptCount val="1"/>
                <c:pt idx="0">
                  <c:v>PD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modality'!$O$21:$O$30</c:f>
              <c:numCache>
                <c:formatCode>0%</c:formatCode>
                <c:ptCount val="10"/>
                <c:pt idx="0">
                  <c:v>3.8674033149171269E-2</c:v>
                </c:pt>
                <c:pt idx="1">
                  <c:v>5.7971014492753624E-2</c:v>
                </c:pt>
                <c:pt idx="2">
                  <c:v>6.2913907284768214E-2</c:v>
                </c:pt>
                <c:pt idx="3">
                  <c:v>8.5790884718498661E-2</c:v>
                </c:pt>
                <c:pt idx="4">
                  <c:v>9.1056910569105698E-2</c:v>
                </c:pt>
                <c:pt idx="5">
                  <c:v>6.7114093959731544E-2</c:v>
                </c:pt>
                <c:pt idx="6">
                  <c:v>0.11729857819905214</c:v>
                </c:pt>
                <c:pt idx="7">
                  <c:v>9.6514745308310987E-2</c:v>
                </c:pt>
                <c:pt idx="9">
                  <c:v>8.7369711833231153E-2</c:v>
                </c:pt>
              </c:numCache>
            </c:numRef>
          </c:val>
          <c:extLst>
            <c:ext xmlns:c16="http://schemas.microsoft.com/office/drawing/2014/chart" uri="{C3380CC4-5D6E-409C-BE32-E72D297353CC}">
              <c16:uniqueId val="{00000001-4663-4582-884B-F02A3F691D54}"/>
            </c:ext>
          </c:extLst>
        </c:ser>
        <c:ser>
          <c:idx val="2"/>
          <c:order val="2"/>
          <c:tx>
            <c:strRef>
              <c:f>'Start modality'!$P$19</c:f>
              <c:strCache>
                <c:ptCount val="1"/>
                <c:pt idx="0">
                  <c:v>Xp</c:v>
                </c:pt>
              </c:strCache>
            </c:strRef>
          </c:tx>
          <c:spPr>
            <a:solidFill>
              <a:schemeClr val="accent3"/>
            </a:solidFill>
            <a:ln>
              <a:noFill/>
            </a:ln>
            <a:effectLst/>
          </c:spPr>
          <c:invertIfNegative val="0"/>
          <c:dLbls>
            <c:dLbl>
              <c:idx val="0"/>
              <c:layout>
                <c:manualLayout>
                  <c:x val="2.0110608345902279E-3"/>
                  <c:y val="-2.460591782010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3-4582-884B-F02A3F691D54}"/>
                </c:ext>
              </c:extLst>
            </c:dLbl>
            <c:dLbl>
              <c:idx val="1"/>
              <c:layout>
                <c:manualLayout>
                  <c:x val="-2.011060834590283E-3"/>
                  <c:y val="-2.7681657547623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3-4582-884B-F02A3F691D54}"/>
                </c:ext>
              </c:extLst>
            </c:dLbl>
            <c:dLbl>
              <c:idx val="2"/>
              <c:layout>
                <c:manualLayout>
                  <c:x val="-3.6869022720057901E-17"/>
                  <c:y val="-2.7681657547623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63-4582-884B-F02A3F691D54}"/>
                </c:ext>
              </c:extLst>
            </c:dLbl>
            <c:dLbl>
              <c:idx val="3"/>
              <c:layout>
                <c:manualLayout>
                  <c:x val="0"/>
                  <c:y val="-1.8454438365082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3-4582-884B-F02A3F691D54}"/>
                </c:ext>
              </c:extLst>
            </c:dLbl>
            <c:dLbl>
              <c:idx val="4"/>
              <c:layout>
                <c:manualLayout>
                  <c:x val="0"/>
                  <c:y val="-1.8454438365082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63-4582-884B-F02A3F691D54}"/>
                </c:ext>
              </c:extLst>
            </c:dLbl>
            <c:dLbl>
              <c:idx val="5"/>
              <c:layout>
                <c:manualLayout>
                  <c:x val="-7.3738045440115802E-17"/>
                  <c:y val="-2.76816575476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63-4582-884B-F02A3F691D54}"/>
                </c:ext>
              </c:extLst>
            </c:dLbl>
            <c:dLbl>
              <c:idx val="6"/>
              <c:layout>
                <c:manualLayout>
                  <c:x val="-7.3738045440115802E-17"/>
                  <c:y val="-2.76816575476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63-4582-884B-F02A3F691D54}"/>
                </c:ext>
              </c:extLst>
            </c:dLbl>
            <c:dLbl>
              <c:idx val="7"/>
              <c:layout>
                <c:manualLayout>
                  <c:x val="-2.0110608345902461E-3"/>
                  <c:y val="-3.3833137002650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63-4582-884B-F02A3F691D54}"/>
                </c:ext>
              </c:extLst>
            </c:dLbl>
            <c:dLbl>
              <c:idx val="9"/>
              <c:layout>
                <c:manualLayout>
                  <c:x val="-2.0110608345902461E-3"/>
                  <c:y val="-3.3833137002650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63-4582-884B-F02A3F691D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modality'!$P$21:$P$30</c:f>
              <c:numCache>
                <c:formatCode>0%</c:formatCode>
                <c:ptCount val="10"/>
                <c:pt idx="0">
                  <c:v>0</c:v>
                </c:pt>
                <c:pt idx="1">
                  <c:v>1.0869565217391304E-2</c:v>
                </c:pt>
                <c:pt idx="2">
                  <c:v>6.6225165562913907E-3</c:v>
                </c:pt>
                <c:pt idx="3">
                  <c:v>2.6809651474530832E-3</c:v>
                </c:pt>
                <c:pt idx="4">
                  <c:v>1.6260162601626016E-3</c:v>
                </c:pt>
                <c:pt idx="5">
                  <c:v>2.6845637583892617E-2</c:v>
                </c:pt>
                <c:pt idx="6">
                  <c:v>1.8957345971563982E-2</c:v>
                </c:pt>
                <c:pt idx="7">
                  <c:v>5.0938337801608578E-2</c:v>
                </c:pt>
                <c:pt idx="9">
                  <c:v>1.5328019619865114E-2</c:v>
                </c:pt>
              </c:numCache>
            </c:numRef>
          </c:val>
          <c:extLst>
            <c:ext xmlns:c16="http://schemas.microsoft.com/office/drawing/2014/chart" uri="{C3380CC4-5D6E-409C-BE32-E72D297353CC}">
              <c16:uniqueId val="{0000000B-4663-4582-884B-F02A3F691D54}"/>
            </c:ext>
          </c:extLst>
        </c:ser>
        <c:dLbls>
          <c:showLegendKey val="0"/>
          <c:showVal val="0"/>
          <c:showCatName val="0"/>
          <c:showSerName val="0"/>
          <c:showPercent val="0"/>
          <c:showBubbleSize val="0"/>
        </c:dLbls>
        <c:gapWidth val="150"/>
        <c:overlap val="100"/>
        <c:axId val="666660376"/>
        <c:axId val="666662344"/>
      </c:barChart>
      <c:catAx>
        <c:axId val="66666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2344"/>
        <c:crosses val="autoZero"/>
        <c:auto val="1"/>
        <c:lblAlgn val="ctr"/>
        <c:lblOffset val="100"/>
        <c:noMultiLvlLbl val="0"/>
      </c:catAx>
      <c:valAx>
        <c:axId val="6666623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Start treatment modality</a:t>
            </a:r>
            <a:r>
              <a:rPr lang="en-GB" baseline="0"/>
              <a:t> for patients who present within 90 days (late presentation)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315079393356378E-2"/>
          <c:y val="0.18817375652928686"/>
          <c:w val="0.90756325142615091"/>
          <c:h val="0.63632937830339276"/>
        </c:manualLayout>
      </c:layout>
      <c:barChart>
        <c:barDir val="col"/>
        <c:grouping val="stacked"/>
        <c:varyColors val="0"/>
        <c:ser>
          <c:idx val="0"/>
          <c:order val="0"/>
          <c:tx>
            <c:strRef>
              <c:f>'Start modality'!$N$19</c:f>
              <c:strCache>
                <c:ptCount val="1"/>
                <c:pt idx="0">
                  <c:v>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modality'!$N$21:$N$30</c:f>
              <c:numCache>
                <c:formatCode>0%</c:formatCode>
                <c:ptCount val="10"/>
                <c:pt idx="0">
                  <c:v>0.96132596685082872</c:v>
                </c:pt>
                <c:pt idx="1">
                  <c:v>0.9311594202898551</c:v>
                </c:pt>
                <c:pt idx="2">
                  <c:v>0.93046357615894038</c:v>
                </c:pt>
                <c:pt idx="3">
                  <c:v>0.91152815013404831</c:v>
                </c:pt>
                <c:pt idx="4">
                  <c:v>0.90731707317073174</c:v>
                </c:pt>
                <c:pt idx="5">
                  <c:v>0.90604026845637586</c:v>
                </c:pt>
                <c:pt idx="6">
                  <c:v>0.86374407582938384</c:v>
                </c:pt>
                <c:pt idx="7">
                  <c:v>0.85254691689008044</c:v>
                </c:pt>
                <c:pt idx="9">
                  <c:v>0.89730226854690376</c:v>
                </c:pt>
              </c:numCache>
            </c:numRef>
          </c:val>
          <c:extLst>
            <c:ext xmlns:c16="http://schemas.microsoft.com/office/drawing/2014/chart" uri="{C3380CC4-5D6E-409C-BE32-E72D297353CC}">
              <c16:uniqueId val="{00000000-4663-4582-884B-F02A3F691D54}"/>
            </c:ext>
          </c:extLst>
        </c:ser>
        <c:ser>
          <c:idx val="1"/>
          <c:order val="1"/>
          <c:tx>
            <c:strRef>
              <c:f>'Start modality'!$O$19</c:f>
              <c:strCache>
                <c:ptCount val="1"/>
                <c:pt idx="0">
                  <c:v>PD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modality'!$O$21:$O$30</c:f>
              <c:numCache>
                <c:formatCode>0%</c:formatCode>
                <c:ptCount val="10"/>
                <c:pt idx="0">
                  <c:v>3.8674033149171269E-2</c:v>
                </c:pt>
                <c:pt idx="1">
                  <c:v>5.7971014492753624E-2</c:v>
                </c:pt>
                <c:pt idx="2">
                  <c:v>6.2913907284768214E-2</c:v>
                </c:pt>
                <c:pt idx="3">
                  <c:v>8.5790884718498661E-2</c:v>
                </c:pt>
                <c:pt idx="4">
                  <c:v>9.1056910569105698E-2</c:v>
                </c:pt>
                <c:pt idx="5">
                  <c:v>6.7114093959731544E-2</c:v>
                </c:pt>
                <c:pt idx="6">
                  <c:v>0.11729857819905214</c:v>
                </c:pt>
                <c:pt idx="7">
                  <c:v>9.6514745308310987E-2</c:v>
                </c:pt>
                <c:pt idx="9">
                  <c:v>8.7369711833231153E-2</c:v>
                </c:pt>
              </c:numCache>
            </c:numRef>
          </c:val>
          <c:extLst>
            <c:ext xmlns:c16="http://schemas.microsoft.com/office/drawing/2014/chart" uri="{C3380CC4-5D6E-409C-BE32-E72D297353CC}">
              <c16:uniqueId val="{00000001-4663-4582-884B-F02A3F691D54}"/>
            </c:ext>
          </c:extLst>
        </c:ser>
        <c:ser>
          <c:idx val="2"/>
          <c:order val="2"/>
          <c:tx>
            <c:strRef>
              <c:f>'Start modality'!$P$19</c:f>
              <c:strCache>
                <c:ptCount val="1"/>
                <c:pt idx="0">
                  <c:v>Xp</c:v>
                </c:pt>
              </c:strCache>
            </c:strRef>
          </c:tx>
          <c:spPr>
            <a:solidFill>
              <a:schemeClr val="accent3"/>
            </a:solidFill>
            <a:ln>
              <a:noFill/>
            </a:ln>
            <a:effectLst/>
          </c:spPr>
          <c:invertIfNegative val="0"/>
          <c:dLbls>
            <c:dLbl>
              <c:idx val="0"/>
              <c:layout>
                <c:manualLayout>
                  <c:x val="2.0110608345902279E-3"/>
                  <c:y val="-2.460591782010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3-4582-884B-F02A3F691D54}"/>
                </c:ext>
              </c:extLst>
            </c:dLbl>
            <c:dLbl>
              <c:idx val="1"/>
              <c:layout>
                <c:manualLayout>
                  <c:x val="-2.011060834590283E-3"/>
                  <c:y val="-2.7681657547623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3-4582-884B-F02A3F691D54}"/>
                </c:ext>
              </c:extLst>
            </c:dLbl>
            <c:dLbl>
              <c:idx val="2"/>
              <c:layout>
                <c:manualLayout>
                  <c:x val="-3.6869022720057901E-17"/>
                  <c:y val="-2.7681657547623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63-4582-884B-F02A3F691D54}"/>
                </c:ext>
              </c:extLst>
            </c:dLbl>
            <c:dLbl>
              <c:idx val="3"/>
              <c:layout>
                <c:manualLayout>
                  <c:x val="0"/>
                  <c:y val="-1.8454438365082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3-4582-884B-F02A3F691D54}"/>
                </c:ext>
              </c:extLst>
            </c:dLbl>
            <c:dLbl>
              <c:idx val="4"/>
              <c:layout>
                <c:manualLayout>
                  <c:x val="0"/>
                  <c:y val="-1.8454438365082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63-4582-884B-F02A3F691D54}"/>
                </c:ext>
              </c:extLst>
            </c:dLbl>
            <c:dLbl>
              <c:idx val="5"/>
              <c:layout>
                <c:manualLayout>
                  <c:x val="-7.3738045440115802E-17"/>
                  <c:y val="-2.76816575476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63-4582-884B-F02A3F691D54}"/>
                </c:ext>
              </c:extLst>
            </c:dLbl>
            <c:dLbl>
              <c:idx val="6"/>
              <c:layout>
                <c:manualLayout>
                  <c:x val="-7.3738045440115802E-17"/>
                  <c:y val="-2.76816575476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63-4582-884B-F02A3F691D54}"/>
                </c:ext>
              </c:extLst>
            </c:dLbl>
            <c:dLbl>
              <c:idx val="7"/>
              <c:layout>
                <c:manualLayout>
                  <c:x val="-2.0110608345902461E-3"/>
                  <c:y val="-3.3833137002650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63-4582-884B-F02A3F691D54}"/>
                </c:ext>
              </c:extLst>
            </c:dLbl>
            <c:dLbl>
              <c:idx val="9"/>
              <c:layout>
                <c:manualLayout>
                  <c:x val="-2.0110608345902461E-3"/>
                  <c:y val="-3.3833137002650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63-4582-884B-F02A3F691D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modality'!$P$21:$P$30</c:f>
              <c:numCache>
                <c:formatCode>0%</c:formatCode>
                <c:ptCount val="10"/>
                <c:pt idx="0">
                  <c:v>0</c:v>
                </c:pt>
                <c:pt idx="1">
                  <c:v>1.0869565217391304E-2</c:v>
                </c:pt>
                <c:pt idx="2">
                  <c:v>6.6225165562913907E-3</c:v>
                </c:pt>
                <c:pt idx="3">
                  <c:v>2.6809651474530832E-3</c:v>
                </c:pt>
                <c:pt idx="4">
                  <c:v>1.6260162601626016E-3</c:v>
                </c:pt>
                <c:pt idx="5">
                  <c:v>2.6845637583892617E-2</c:v>
                </c:pt>
                <c:pt idx="6">
                  <c:v>1.8957345971563982E-2</c:v>
                </c:pt>
                <c:pt idx="7">
                  <c:v>5.0938337801608578E-2</c:v>
                </c:pt>
                <c:pt idx="9">
                  <c:v>1.5328019619865114E-2</c:v>
                </c:pt>
              </c:numCache>
            </c:numRef>
          </c:val>
          <c:extLst>
            <c:ext xmlns:c16="http://schemas.microsoft.com/office/drawing/2014/chart" uri="{C3380CC4-5D6E-409C-BE32-E72D297353CC}">
              <c16:uniqueId val="{0000000B-4663-4582-884B-F02A3F691D54}"/>
            </c:ext>
          </c:extLst>
        </c:ser>
        <c:dLbls>
          <c:showLegendKey val="0"/>
          <c:showVal val="0"/>
          <c:showCatName val="0"/>
          <c:showSerName val="0"/>
          <c:showPercent val="0"/>
          <c:showBubbleSize val="0"/>
        </c:dLbls>
        <c:gapWidth val="150"/>
        <c:overlap val="100"/>
        <c:axId val="666660376"/>
        <c:axId val="666662344"/>
      </c:barChart>
      <c:catAx>
        <c:axId val="66666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2344"/>
        <c:crosses val="autoZero"/>
        <c:auto val="1"/>
        <c:lblAlgn val="ctr"/>
        <c:lblOffset val="100"/>
        <c:noMultiLvlLbl val="0"/>
      </c:catAx>
      <c:valAx>
        <c:axId val="6666623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Start treatment modality</a:t>
            </a:r>
            <a:r>
              <a:rPr lang="en-GB" baseline="0" dirty="0"/>
              <a:t> for patients who present after more than 90 days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'Start modality'!$K$19</c:f>
              <c:strCache>
                <c:ptCount val="1"/>
                <c:pt idx="0">
                  <c:v>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modality'!$K$21:$K$30</c:f>
              <c:numCache>
                <c:formatCode>0%</c:formatCode>
                <c:ptCount val="10"/>
                <c:pt idx="0">
                  <c:v>0.67914438502673802</c:v>
                </c:pt>
                <c:pt idx="1">
                  <c:v>0.71840659340659341</c:v>
                </c:pt>
                <c:pt idx="2">
                  <c:v>0.71134663341645887</c:v>
                </c:pt>
                <c:pt idx="3">
                  <c:v>0.66885245901639345</c:v>
                </c:pt>
                <c:pt idx="4">
                  <c:v>0.65928143712574849</c:v>
                </c:pt>
                <c:pt idx="5">
                  <c:v>0.71088957055214719</c:v>
                </c:pt>
                <c:pt idx="6">
                  <c:v>0.67158385093167705</c:v>
                </c:pt>
                <c:pt idx="7">
                  <c:v>0.6649916247906198</c:v>
                </c:pt>
                <c:pt idx="9">
                  <c:v>0.67959096719216017</c:v>
                </c:pt>
              </c:numCache>
            </c:numRef>
          </c:val>
          <c:extLst>
            <c:ext xmlns:c16="http://schemas.microsoft.com/office/drawing/2014/chart" uri="{C3380CC4-5D6E-409C-BE32-E72D297353CC}">
              <c16:uniqueId val="{00000000-2437-459C-9FA0-ABE8150E2CF9}"/>
            </c:ext>
          </c:extLst>
        </c:ser>
        <c:ser>
          <c:idx val="1"/>
          <c:order val="1"/>
          <c:tx>
            <c:strRef>
              <c:f>'Start modality'!$L$19</c:f>
              <c:strCache>
                <c:ptCount val="1"/>
                <c:pt idx="0">
                  <c:v>PD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modality'!$L$21:$L$30</c:f>
              <c:numCache>
                <c:formatCode>0%</c:formatCode>
                <c:ptCount val="10"/>
                <c:pt idx="0">
                  <c:v>0.20534759358288771</c:v>
                </c:pt>
                <c:pt idx="1">
                  <c:v>0.20054945054945056</c:v>
                </c:pt>
                <c:pt idx="2">
                  <c:v>0.20199501246882792</c:v>
                </c:pt>
                <c:pt idx="3">
                  <c:v>0.21077283372365341</c:v>
                </c:pt>
                <c:pt idx="4">
                  <c:v>0.26107784431137726</c:v>
                </c:pt>
                <c:pt idx="5">
                  <c:v>0.19018404907975461</c:v>
                </c:pt>
                <c:pt idx="6">
                  <c:v>0.24145962732919254</c:v>
                </c:pt>
                <c:pt idx="7">
                  <c:v>0.21440536013400335</c:v>
                </c:pt>
                <c:pt idx="9">
                  <c:v>0.22490717633453039</c:v>
                </c:pt>
              </c:numCache>
            </c:numRef>
          </c:val>
          <c:extLst>
            <c:ext xmlns:c16="http://schemas.microsoft.com/office/drawing/2014/chart" uri="{C3380CC4-5D6E-409C-BE32-E72D297353CC}">
              <c16:uniqueId val="{00000001-2437-459C-9FA0-ABE8150E2CF9}"/>
            </c:ext>
          </c:extLst>
        </c:ser>
        <c:ser>
          <c:idx val="2"/>
          <c:order val="2"/>
          <c:tx>
            <c:strRef>
              <c:f>'Start modality'!$M$19</c:f>
              <c:strCache>
                <c:ptCount val="1"/>
                <c:pt idx="0">
                  <c:v>Xp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 modality'!$A$21:$A$30</c:f>
              <c:strCache>
                <c:ptCount val="10"/>
                <c:pt idx="0">
                  <c:v>North East</c:v>
                </c:pt>
                <c:pt idx="1">
                  <c:v>South West</c:v>
                </c:pt>
                <c:pt idx="2">
                  <c:v>Yorkshire &amp; Hum</c:v>
                </c:pt>
                <c:pt idx="3">
                  <c:v>South East</c:v>
                </c:pt>
                <c:pt idx="4">
                  <c:v>Midlands</c:v>
                </c:pt>
                <c:pt idx="5">
                  <c:v>East of England</c:v>
                </c:pt>
                <c:pt idx="6">
                  <c:v>London</c:v>
                </c:pt>
                <c:pt idx="7">
                  <c:v>North West</c:v>
                </c:pt>
                <c:pt idx="9">
                  <c:v>England</c:v>
                </c:pt>
              </c:strCache>
            </c:strRef>
          </c:cat>
          <c:val>
            <c:numRef>
              <c:f>'Start modality'!$M$21:$M$30</c:f>
              <c:numCache>
                <c:formatCode>0%</c:formatCode>
                <c:ptCount val="10"/>
                <c:pt idx="0">
                  <c:v>0.11550802139037433</c:v>
                </c:pt>
                <c:pt idx="1">
                  <c:v>8.1043956043956047E-2</c:v>
                </c:pt>
                <c:pt idx="2">
                  <c:v>8.6658354114713218E-2</c:v>
                </c:pt>
                <c:pt idx="3">
                  <c:v>0.12037470725995317</c:v>
                </c:pt>
                <c:pt idx="4">
                  <c:v>7.9640718562874246E-2</c:v>
                </c:pt>
                <c:pt idx="5">
                  <c:v>9.8926380368098157E-2</c:v>
                </c:pt>
                <c:pt idx="6">
                  <c:v>8.6956521739130432E-2</c:v>
                </c:pt>
                <c:pt idx="7">
                  <c:v>0.12060301507537688</c:v>
                </c:pt>
                <c:pt idx="9">
                  <c:v>9.5501856473309388E-2</c:v>
                </c:pt>
              </c:numCache>
            </c:numRef>
          </c:val>
          <c:extLst>
            <c:ext xmlns:c16="http://schemas.microsoft.com/office/drawing/2014/chart" uri="{C3380CC4-5D6E-409C-BE32-E72D297353CC}">
              <c16:uniqueId val="{00000002-2437-459C-9FA0-ABE8150E2CF9}"/>
            </c:ext>
          </c:extLst>
        </c:ser>
        <c:dLbls>
          <c:showLegendKey val="0"/>
          <c:showVal val="0"/>
          <c:showCatName val="0"/>
          <c:showSerName val="0"/>
          <c:showPercent val="0"/>
          <c:showBubbleSize val="0"/>
        </c:dLbls>
        <c:gapWidth val="150"/>
        <c:overlap val="100"/>
        <c:axId val="666660376"/>
        <c:axId val="666662344"/>
      </c:barChart>
      <c:catAx>
        <c:axId val="66666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2344"/>
        <c:crosses val="autoZero"/>
        <c:auto val="1"/>
        <c:lblAlgn val="ctr"/>
        <c:lblOffset val="100"/>
        <c:noMultiLvlLbl val="0"/>
      </c:catAx>
      <c:valAx>
        <c:axId val="666662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6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3A12F-FBA7-4BCC-93B9-1A85B48614C9}"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B704244F-D1BD-49B3-904C-68B38176F0B9}">
      <dgm:prSet phldrT="[Text]" custT="1"/>
      <dgm:spPr/>
      <dgm:t>
        <a:bodyPr/>
        <a:lstStyle/>
        <a:p>
          <a:pPr>
            <a:spcAft>
              <a:spcPct val="35000"/>
            </a:spcAft>
          </a:pPr>
          <a:r>
            <a:rPr lang="en-GB" sz="1600" b="1" dirty="0"/>
            <a:t>Factors required to achieve good access and outcomes</a:t>
          </a:r>
        </a:p>
        <a:p>
          <a:pPr>
            <a:spcAft>
              <a:spcPts val="0"/>
            </a:spcAft>
          </a:pPr>
          <a:r>
            <a:rPr lang="en-GB" sz="1400" dirty="0"/>
            <a:t>Awareness of services</a:t>
          </a:r>
        </a:p>
        <a:p>
          <a:pPr>
            <a:spcAft>
              <a:spcPts val="0"/>
            </a:spcAft>
          </a:pPr>
          <a:r>
            <a:rPr lang="en-GB" sz="1400" dirty="0"/>
            <a:t>Travel capability</a:t>
          </a:r>
        </a:p>
        <a:p>
          <a:pPr>
            <a:spcAft>
              <a:spcPts val="0"/>
            </a:spcAft>
          </a:pPr>
          <a:r>
            <a:rPr lang="en-GB" sz="1400" dirty="0"/>
            <a:t>On site access</a:t>
          </a:r>
        </a:p>
        <a:p>
          <a:pPr>
            <a:spcAft>
              <a:spcPts val="0"/>
            </a:spcAft>
          </a:pPr>
          <a:r>
            <a:rPr lang="en-GB" sz="1400" dirty="0"/>
            <a:t>Remote access (technology)</a:t>
          </a:r>
        </a:p>
        <a:p>
          <a:pPr>
            <a:spcAft>
              <a:spcPct val="35000"/>
            </a:spcAft>
          </a:pPr>
          <a:r>
            <a:rPr lang="en-GB" sz="1400" dirty="0"/>
            <a:t>Compliance with treatment (health literacy)</a:t>
          </a:r>
        </a:p>
      </dgm:t>
    </dgm:pt>
    <dgm:pt modelId="{DE692DCD-DD2F-4F69-918A-287B6881032E}" type="parTrans" cxnId="{CC1A4E7B-D0CA-44AD-A74F-675C709E22F1}">
      <dgm:prSet/>
      <dgm:spPr/>
      <dgm:t>
        <a:bodyPr/>
        <a:lstStyle/>
        <a:p>
          <a:endParaRPr lang="en-GB" sz="1400"/>
        </a:p>
      </dgm:t>
    </dgm:pt>
    <dgm:pt modelId="{EBA1507B-8BD6-4289-9EFD-B02716653CDF}" type="sibTrans" cxnId="{CC1A4E7B-D0CA-44AD-A74F-675C709E22F1}">
      <dgm:prSet/>
      <dgm:spPr/>
      <dgm:t>
        <a:bodyPr/>
        <a:lstStyle/>
        <a:p>
          <a:endParaRPr lang="en-GB" sz="1400"/>
        </a:p>
      </dgm:t>
    </dgm:pt>
    <dgm:pt modelId="{251253C7-F15B-4A38-8E79-1EB724EA51DF}">
      <dgm:prSet phldrT="[Text]" custT="1"/>
      <dgm:spPr/>
      <dgm:t>
        <a:bodyPr/>
        <a:lstStyle/>
        <a:p>
          <a:pPr>
            <a:spcAft>
              <a:spcPts val="0"/>
            </a:spcAft>
          </a:pPr>
          <a:r>
            <a:rPr lang="en-GB" sz="1400" b="1" dirty="0"/>
            <a:t>Socio-economic</a:t>
          </a:r>
          <a:r>
            <a:rPr lang="en-GB" sz="1400" dirty="0"/>
            <a:t> Education</a:t>
          </a:r>
        </a:p>
        <a:p>
          <a:pPr>
            <a:spcAft>
              <a:spcPts val="0"/>
            </a:spcAft>
          </a:pPr>
          <a:r>
            <a:rPr lang="en-GB" sz="1400" dirty="0"/>
            <a:t>Income/employment </a:t>
          </a:r>
        </a:p>
        <a:p>
          <a:pPr>
            <a:spcAft>
              <a:spcPts val="0"/>
            </a:spcAft>
          </a:pPr>
          <a:r>
            <a:rPr lang="en-GB" sz="1400" dirty="0"/>
            <a:t>Housing</a:t>
          </a:r>
        </a:p>
        <a:p>
          <a:pPr>
            <a:spcAft>
              <a:spcPts val="0"/>
            </a:spcAft>
          </a:pPr>
          <a:r>
            <a:rPr lang="en-GB" sz="1400" dirty="0"/>
            <a:t>Technology</a:t>
          </a:r>
        </a:p>
      </dgm:t>
    </dgm:pt>
    <dgm:pt modelId="{CBD83C29-8D68-4388-B98C-7CEA7DFCAE28}" type="parTrans" cxnId="{F283B71A-DA4F-4CB5-86D2-0A91B3069AEE}">
      <dgm:prSet/>
      <dgm:spPr/>
      <dgm:t>
        <a:bodyPr/>
        <a:lstStyle/>
        <a:p>
          <a:endParaRPr lang="en-GB" sz="1400"/>
        </a:p>
      </dgm:t>
    </dgm:pt>
    <dgm:pt modelId="{5E335AE5-3248-40FC-AE24-24C8D114AB77}" type="sibTrans" cxnId="{F283B71A-DA4F-4CB5-86D2-0A91B3069AEE}">
      <dgm:prSet/>
      <dgm:spPr/>
      <dgm:t>
        <a:bodyPr/>
        <a:lstStyle/>
        <a:p>
          <a:endParaRPr lang="en-GB" sz="1400"/>
        </a:p>
      </dgm:t>
    </dgm:pt>
    <dgm:pt modelId="{C9976C61-CE9D-4ABE-A5FD-1C7327174637}">
      <dgm:prSet phldrT="[Text]" custT="1"/>
      <dgm:spPr>
        <a:solidFill>
          <a:schemeClr val="accent5">
            <a:lumMod val="60000"/>
            <a:lumOff val="40000"/>
          </a:schemeClr>
        </a:solidFill>
      </dgm:spPr>
      <dgm:t>
        <a:bodyPr/>
        <a:lstStyle/>
        <a:p>
          <a:pPr>
            <a:spcAft>
              <a:spcPct val="35000"/>
            </a:spcAft>
          </a:pPr>
          <a:r>
            <a:rPr lang="en-GB" sz="1400" b="1" dirty="0"/>
            <a:t>Cultural </a:t>
          </a:r>
        </a:p>
        <a:p>
          <a:pPr>
            <a:spcAft>
              <a:spcPts val="0"/>
            </a:spcAft>
          </a:pPr>
          <a:r>
            <a:rPr lang="en-GB" sz="1400" dirty="0"/>
            <a:t>Language</a:t>
          </a:r>
        </a:p>
        <a:p>
          <a:pPr>
            <a:spcAft>
              <a:spcPts val="0"/>
            </a:spcAft>
          </a:pPr>
          <a:r>
            <a:rPr lang="en-GB" sz="1400" dirty="0"/>
            <a:t>Attitudes</a:t>
          </a:r>
        </a:p>
        <a:p>
          <a:pPr>
            <a:spcAft>
              <a:spcPts val="0"/>
            </a:spcAft>
          </a:pPr>
          <a:r>
            <a:rPr lang="en-GB" sz="1400" dirty="0"/>
            <a:t>Norms</a:t>
          </a:r>
        </a:p>
      </dgm:t>
    </dgm:pt>
    <dgm:pt modelId="{F826D3BA-2AC5-47D2-B2E8-4232C959398A}" type="parTrans" cxnId="{E6C5A211-B8F1-476D-B0C2-5730230CE525}">
      <dgm:prSet/>
      <dgm:spPr/>
      <dgm:t>
        <a:bodyPr/>
        <a:lstStyle/>
        <a:p>
          <a:endParaRPr lang="en-GB" sz="1400"/>
        </a:p>
      </dgm:t>
    </dgm:pt>
    <dgm:pt modelId="{508BB4C7-F0DE-44F6-A9A7-383BBAF846FC}" type="sibTrans" cxnId="{E6C5A211-B8F1-476D-B0C2-5730230CE525}">
      <dgm:prSet/>
      <dgm:spPr/>
      <dgm:t>
        <a:bodyPr/>
        <a:lstStyle/>
        <a:p>
          <a:endParaRPr lang="en-GB" sz="1400"/>
        </a:p>
      </dgm:t>
    </dgm:pt>
    <dgm:pt modelId="{202B01CD-4540-4686-8C90-7060B26C58A0}">
      <dgm:prSet phldrT="[Text]" custT="1"/>
      <dgm:spPr/>
      <dgm:t>
        <a:bodyPr/>
        <a:lstStyle/>
        <a:p>
          <a:pPr>
            <a:spcAft>
              <a:spcPct val="35000"/>
            </a:spcAft>
          </a:pPr>
          <a:r>
            <a:rPr lang="en-GB" sz="1400" b="1" dirty="0"/>
            <a:t>Physical and Cognitive capacity</a:t>
          </a:r>
        </a:p>
        <a:p>
          <a:pPr>
            <a:spcAft>
              <a:spcPct val="35000"/>
            </a:spcAft>
          </a:pPr>
          <a:r>
            <a:rPr lang="en-GB" sz="1400" dirty="0"/>
            <a:t>Physical disability</a:t>
          </a:r>
        </a:p>
        <a:p>
          <a:pPr>
            <a:spcAft>
              <a:spcPct val="35000"/>
            </a:spcAft>
          </a:pPr>
          <a:r>
            <a:rPr lang="en-GB" sz="1400" dirty="0"/>
            <a:t>Sensory impairments</a:t>
          </a:r>
        </a:p>
        <a:p>
          <a:pPr>
            <a:spcAft>
              <a:spcPct val="35000"/>
            </a:spcAft>
          </a:pPr>
          <a:r>
            <a:rPr lang="en-GB" sz="1400" dirty="0"/>
            <a:t>Learning difficulties</a:t>
          </a:r>
        </a:p>
        <a:p>
          <a:pPr>
            <a:spcAft>
              <a:spcPts val="0"/>
            </a:spcAft>
          </a:pPr>
          <a:r>
            <a:rPr lang="en-GB" sz="1400" dirty="0"/>
            <a:t>Frailty</a:t>
          </a:r>
        </a:p>
      </dgm:t>
    </dgm:pt>
    <dgm:pt modelId="{25D225D4-B3D3-46AB-B95C-330B005E97EF}" type="parTrans" cxnId="{FC6E6E18-79F8-4CF3-83BF-545F3E0C311D}">
      <dgm:prSet/>
      <dgm:spPr/>
      <dgm:t>
        <a:bodyPr/>
        <a:lstStyle/>
        <a:p>
          <a:endParaRPr lang="en-GB" sz="1400"/>
        </a:p>
      </dgm:t>
    </dgm:pt>
    <dgm:pt modelId="{001331E9-D5AD-4FED-B64D-2789858B657D}" type="sibTrans" cxnId="{FC6E6E18-79F8-4CF3-83BF-545F3E0C311D}">
      <dgm:prSet/>
      <dgm:spPr/>
      <dgm:t>
        <a:bodyPr/>
        <a:lstStyle/>
        <a:p>
          <a:endParaRPr lang="en-GB" sz="1400"/>
        </a:p>
      </dgm:t>
    </dgm:pt>
    <dgm:pt modelId="{BEE1C073-3CFB-4655-93C6-C3EEBAE96C97}">
      <dgm:prSet phldrT="[Text]" custT="1"/>
      <dgm:spPr>
        <a:solidFill>
          <a:srgbClr val="00B0F0"/>
        </a:solidFill>
      </dgm:spPr>
      <dgm:t>
        <a:bodyPr/>
        <a:lstStyle/>
        <a:p>
          <a:pPr>
            <a:spcAft>
              <a:spcPct val="35000"/>
            </a:spcAft>
          </a:pPr>
          <a:r>
            <a:rPr lang="en-GB" sz="1400" b="1" dirty="0"/>
            <a:t>Travel</a:t>
          </a:r>
        </a:p>
        <a:p>
          <a:pPr>
            <a:spcAft>
              <a:spcPts val="0"/>
            </a:spcAft>
          </a:pPr>
          <a:r>
            <a:rPr lang="en-GB" sz="1400" dirty="0"/>
            <a:t>Access to transport</a:t>
          </a:r>
        </a:p>
        <a:p>
          <a:pPr>
            <a:spcAft>
              <a:spcPts val="0"/>
            </a:spcAft>
          </a:pPr>
          <a:r>
            <a:rPr lang="en-GB" sz="1400" dirty="0"/>
            <a:t>Distance / rurality</a:t>
          </a:r>
        </a:p>
        <a:p>
          <a:pPr>
            <a:spcAft>
              <a:spcPts val="0"/>
            </a:spcAft>
          </a:pPr>
          <a:r>
            <a:rPr lang="en-GB" sz="1400" dirty="0"/>
            <a:t>Urban “islands”</a:t>
          </a:r>
        </a:p>
      </dgm:t>
    </dgm:pt>
    <dgm:pt modelId="{C97FDA52-1A44-4FE7-AE38-D2BCABAA42CB}" type="parTrans" cxnId="{6FCDA8D5-126D-4FE5-B869-AA96880BBC7F}">
      <dgm:prSet/>
      <dgm:spPr/>
      <dgm:t>
        <a:bodyPr/>
        <a:lstStyle/>
        <a:p>
          <a:endParaRPr lang="en-GB" sz="1400"/>
        </a:p>
      </dgm:t>
    </dgm:pt>
    <dgm:pt modelId="{F0B84D86-F60A-4FE5-8312-5849D7E1BFC8}" type="sibTrans" cxnId="{6FCDA8D5-126D-4FE5-B869-AA96880BBC7F}">
      <dgm:prSet/>
      <dgm:spPr/>
      <dgm:t>
        <a:bodyPr/>
        <a:lstStyle/>
        <a:p>
          <a:endParaRPr lang="en-GB" sz="1400"/>
        </a:p>
      </dgm:t>
    </dgm:pt>
    <dgm:pt modelId="{2E13F9F7-056A-456F-927E-9049B4483F33}">
      <dgm:prSet phldrT="[Text]" custT="1"/>
      <dgm:spPr/>
      <dgm:t>
        <a:bodyPr/>
        <a:lstStyle/>
        <a:p>
          <a:pPr>
            <a:spcAft>
              <a:spcPct val="35000"/>
            </a:spcAft>
          </a:pPr>
          <a:r>
            <a:rPr lang="en-GB" sz="1400" b="1" dirty="0"/>
            <a:t>Co-morbidity</a:t>
          </a:r>
        </a:p>
        <a:p>
          <a:pPr>
            <a:spcAft>
              <a:spcPts val="0"/>
            </a:spcAft>
          </a:pPr>
          <a:r>
            <a:rPr lang="en-GB" sz="1400" dirty="0"/>
            <a:t>Chronic conditions</a:t>
          </a:r>
        </a:p>
        <a:p>
          <a:pPr>
            <a:spcAft>
              <a:spcPts val="0"/>
            </a:spcAft>
          </a:pPr>
          <a:r>
            <a:rPr lang="en-GB" sz="1400" dirty="0"/>
            <a:t>Mental and emotional wellbeing</a:t>
          </a:r>
        </a:p>
      </dgm:t>
    </dgm:pt>
    <dgm:pt modelId="{9D878A84-7310-4458-9F58-87D3E955FC18}" type="parTrans" cxnId="{3C497612-9A9D-4F78-B0DF-1DD61AE6B5DF}">
      <dgm:prSet/>
      <dgm:spPr/>
      <dgm:t>
        <a:bodyPr/>
        <a:lstStyle/>
        <a:p>
          <a:endParaRPr lang="en-GB" sz="1400"/>
        </a:p>
      </dgm:t>
    </dgm:pt>
    <dgm:pt modelId="{92A5D523-491C-407B-A2B3-E1862BB0A1B5}" type="sibTrans" cxnId="{3C497612-9A9D-4F78-B0DF-1DD61AE6B5DF}">
      <dgm:prSet/>
      <dgm:spPr/>
      <dgm:t>
        <a:bodyPr/>
        <a:lstStyle/>
        <a:p>
          <a:endParaRPr lang="en-GB" sz="1400"/>
        </a:p>
      </dgm:t>
    </dgm:pt>
    <dgm:pt modelId="{38F30906-8612-4EF1-84B4-425E4EFD9D42}">
      <dgm:prSet phldrT="[Text]" custT="1"/>
      <dgm:spPr/>
      <dgm:t>
        <a:bodyPr/>
        <a:lstStyle/>
        <a:p>
          <a:pPr>
            <a:spcAft>
              <a:spcPct val="35000"/>
            </a:spcAft>
          </a:pPr>
          <a:r>
            <a:rPr lang="en-GB" sz="1400" b="1" dirty="0"/>
            <a:t>Vulnerable circumstances</a:t>
          </a:r>
        </a:p>
        <a:p>
          <a:pPr>
            <a:spcAft>
              <a:spcPct val="35000"/>
            </a:spcAft>
          </a:pPr>
          <a:r>
            <a:rPr lang="en-GB" sz="1400" b="0" dirty="0"/>
            <a:t>Refugee/asylum status</a:t>
          </a:r>
        </a:p>
        <a:p>
          <a:pPr>
            <a:spcAft>
              <a:spcPct val="35000"/>
            </a:spcAft>
          </a:pPr>
          <a:r>
            <a:rPr lang="en-GB" sz="1400" b="0" dirty="0"/>
            <a:t>Domestic violence</a:t>
          </a:r>
        </a:p>
        <a:p>
          <a:pPr>
            <a:spcAft>
              <a:spcPct val="35000"/>
            </a:spcAft>
          </a:pPr>
          <a:r>
            <a:rPr lang="en-GB" sz="1400" b="0" dirty="0"/>
            <a:t>Substance misuse</a:t>
          </a:r>
        </a:p>
        <a:p>
          <a:pPr>
            <a:spcAft>
              <a:spcPct val="35000"/>
            </a:spcAft>
          </a:pPr>
          <a:r>
            <a:rPr lang="en-GB" sz="1400" b="0" dirty="0"/>
            <a:t>Homelessness</a:t>
          </a:r>
        </a:p>
      </dgm:t>
    </dgm:pt>
    <dgm:pt modelId="{53A53F13-AAC3-4F4D-8A5E-2B3F1E4DAC84}" type="parTrans" cxnId="{B45FC39D-D520-4E18-BAE3-5321F23B4F32}">
      <dgm:prSet/>
      <dgm:spPr/>
      <dgm:t>
        <a:bodyPr/>
        <a:lstStyle/>
        <a:p>
          <a:endParaRPr lang="en-GB" sz="1400"/>
        </a:p>
      </dgm:t>
    </dgm:pt>
    <dgm:pt modelId="{AE9303C7-6E73-4E51-8183-D15AF2E61ED2}" type="sibTrans" cxnId="{B45FC39D-D520-4E18-BAE3-5321F23B4F32}">
      <dgm:prSet/>
      <dgm:spPr/>
      <dgm:t>
        <a:bodyPr/>
        <a:lstStyle/>
        <a:p>
          <a:endParaRPr lang="en-GB" sz="1400"/>
        </a:p>
      </dgm:t>
    </dgm:pt>
    <dgm:pt modelId="{868D0882-AF45-4A63-A874-79E49A4CAFD9}" type="pres">
      <dgm:prSet presAssocID="{4A53A12F-FBA7-4BCC-93B9-1A85B48614C9}" presName="Name0" presStyleCnt="0">
        <dgm:presLayoutVars>
          <dgm:chMax val="1"/>
          <dgm:chPref val="1"/>
          <dgm:dir/>
          <dgm:animOne val="branch"/>
          <dgm:animLvl val="lvl"/>
        </dgm:presLayoutVars>
      </dgm:prSet>
      <dgm:spPr/>
    </dgm:pt>
    <dgm:pt modelId="{38D8A77D-0AF4-4F46-B7D9-226ED4C1C507}" type="pres">
      <dgm:prSet presAssocID="{B704244F-D1BD-49B3-904C-68B38176F0B9}" presName="Parent" presStyleLbl="node0" presStyleIdx="0" presStyleCnt="1" custScaleX="137673" custScaleY="93031" custLinFactNeighborX="-1018" custLinFactNeighborY="-648">
        <dgm:presLayoutVars>
          <dgm:chMax val="6"/>
          <dgm:chPref val="6"/>
        </dgm:presLayoutVars>
      </dgm:prSet>
      <dgm:spPr/>
    </dgm:pt>
    <dgm:pt modelId="{8EA922F3-9CB7-4986-B495-E176E02B5E37}" type="pres">
      <dgm:prSet presAssocID="{251253C7-F15B-4A38-8E79-1EB724EA51DF}" presName="Accent1" presStyleCnt="0"/>
      <dgm:spPr/>
    </dgm:pt>
    <dgm:pt modelId="{1CAD398A-88DC-438B-BE2B-9EC130DC7DB5}" type="pres">
      <dgm:prSet presAssocID="{251253C7-F15B-4A38-8E79-1EB724EA51DF}" presName="Accent" presStyleLbl="bgShp" presStyleIdx="0" presStyleCnt="6"/>
      <dgm:spPr/>
    </dgm:pt>
    <dgm:pt modelId="{120619FA-7543-4423-AA21-0E803B2D74BE}" type="pres">
      <dgm:prSet presAssocID="{251253C7-F15B-4A38-8E79-1EB724EA51DF}" presName="Child1" presStyleLbl="node1" presStyleIdx="0" presStyleCnt="6" custScaleX="123839" custScaleY="90540" custLinFactNeighborX="116" custLinFactNeighborY="-2323">
        <dgm:presLayoutVars>
          <dgm:chMax val="0"/>
          <dgm:chPref val="0"/>
          <dgm:bulletEnabled val="1"/>
        </dgm:presLayoutVars>
      </dgm:prSet>
      <dgm:spPr/>
    </dgm:pt>
    <dgm:pt modelId="{1023A151-3F6E-4938-9EEE-DAB2B79BFE60}" type="pres">
      <dgm:prSet presAssocID="{C9976C61-CE9D-4ABE-A5FD-1C7327174637}" presName="Accent2" presStyleCnt="0"/>
      <dgm:spPr/>
    </dgm:pt>
    <dgm:pt modelId="{1191D4D9-3F4C-4243-9FAD-C8EC89AAE8BF}" type="pres">
      <dgm:prSet presAssocID="{C9976C61-CE9D-4ABE-A5FD-1C7327174637}" presName="Accent" presStyleLbl="bgShp" presStyleIdx="1" presStyleCnt="6"/>
      <dgm:spPr>
        <a:noFill/>
      </dgm:spPr>
    </dgm:pt>
    <dgm:pt modelId="{9AFA83F3-BDF5-4E95-9746-E45B2937E931}" type="pres">
      <dgm:prSet presAssocID="{C9976C61-CE9D-4ABE-A5FD-1C7327174637}" presName="Child2" presStyleLbl="node1" presStyleIdx="1" presStyleCnt="6" custLinFactY="36815" custLinFactNeighborX="36303" custLinFactNeighborY="100000">
        <dgm:presLayoutVars>
          <dgm:chMax val="0"/>
          <dgm:chPref val="0"/>
          <dgm:bulletEnabled val="1"/>
        </dgm:presLayoutVars>
      </dgm:prSet>
      <dgm:spPr/>
    </dgm:pt>
    <dgm:pt modelId="{F422BB02-C186-4E0A-A403-0A75B34BD4EB}" type="pres">
      <dgm:prSet presAssocID="{202B01CD-4540-4686-8C90-7060B26C58A0}" presName="Accent3" presStyleCnt="0"/>
      <dgm:spPr/>
    </dgm:pt>
    <dgm:pt modelId="{A4DF78B8-1027-4437-9445-BFDA56F3E6DC}" type="pres">
      <dgm:prSet presAssocID="{202B01CD-4540-4686-8C90-7060B26C58A0}" presName="Accent" presStyleLbl="bgShp" presStyleIdx="2" presStyleCnt="6"/>
      <dgm:spPr>
        <a:noFill/>
      </dgm:spPr>
    </dgm:pt>
    <dgm:pt modelId="{B7C040D1-933A-4FD0-8D68-60738000AE63}" type="pres">
      <dgm:prSet presAssocID="{202B01CD-4540-4686-8C90-7060B26C58A0}" presName="Child3" presStyleLbl="node1" presStyleIdx="2" presStyleCnt="6" custScaleX="130421" custScaleY="100113" custLinFactNeighborX="-91595" custLinFactNeighborY="68127">
        <dgm:presLayoutVars>
          <dgm:chMax val="0"/>
          <dgm:chPref val="0"/>
          <dgm:bulletEnabled val="1"/>
        </dgm:presLayoutVars>
      </dgm:prSet>
      <dgm:spPr/>
    </dgm:pt>
    <dgm:pt modelId="{FC41D596-4D0E-4C2F-9682-9BD1F2B73BAF}" type="pres">
      <dgm:prSet presAssocID="{BEE1C073-3CFB-4655-93C6-C3EEBAE96C97}" presName="Accent4" presStyleCnt="0"/>
      <dgm:spPr/>
    </dgm:pt>
    <dgm:pt modelId="{999472EE-4264-4EDF-A6FF-88C0BA7C1AE3}" type="pres">
      <dgm:prSet presAssocID="{BEE1C073-3CFB-4655-93C6-C3EEBAE96C97}" presName="Accent" presStyleLbl="bgShp" presStyleIdx="3" presStyleCnt="6"/>
      <dgm:spPr>
        <a:noFill/>
      </dgm:spPr>
    </dgm:pt>
    <dgm:pt modelId="{93B667AA-6B9E-48C5-B10F-A64D79C79BD2}" type="pres">
      <dgm:prSet presAssocID="{BEE1C073-3CFB-4655-93C6-C3EEBAE96C97}" presName="Child4" presStyleLbl="node1" presStyleIdx="3" presStyleCnt="6" custScaleY="91107" custLinFactX="34305" custLinFactY="-82786" custLinFactNeighborX="100000" custLinFactNeighborY="-100000">
        <dgm:presLayoutVars>
          <dgm:chMax val="0"/>
          <dgm:chPref val="0"/>
          <dgm:bulletEnabled val="1"/>
        </dgm:presLayoutVars>
      </dgm:prSet>
      <dgm:spPr/>
    </dgm:pt>
    <dgm:pt modelId="{00029D75-D7BC-4099-9B14-ACA266C53979}" type="pres">
      <dgm:prSet presAssocID="{2E13F9F7-056A-456F-927E-9049B4483F33}" presName="Accent5" presStyleCnt="0"/>
      <dgm:spPr/>
    </dgm:pt>
    <dgm:pt modelId="{9306DAFC-DB22-49CB-A2A5-D4FFA47E9D81}" type="pres">
      <dgm:prSet presAssocID="{2E13F9F7-056A-456F-927E-9049B4483F33}" presName="Accent" presStyleLbl="bgShp" presStyleIdx="4" presStyleCnt="6" custLinFactNeighborX="16526" custLinFactNeighborY="-6529"/>
      <dgm:spPr>
        <a:noFill/>
      </dgm:spPr>
    </dgm:pt>
    <dgm:pt modelId="{A7A6DCCC-9CE8-4473-B4B2-14EE911721CB}" type="pres">
      <dgm:prSet presAssocID="{2E13F9F7-056A-456F-927E-9049B4483F33}" presName="Child5" presStyleLbl="node1" presStyleIdx="4" presStyleCnt="6" custLinFactNeighborX="-40086" custLinFactNeighborY="8418">
        <dgm:presLayoutVars>
          <dgm:chMax val="0"/>
          <dgm:chPref val="0"/>
          <dgm:bulletEnabled val="1"/>
        </dgm:presLayoutVars>
      </dgm:prSet>
      <dgm:spPr/>
    </dgm:pt>
    <dgm:pt modelId="{8BA7B07D-7F96-459D-ADA2-B85B6089A21E}" type="pres">
      <dgm:prSet presAssocID="{38F30906-8612-4EF1-84B4-425E4EFD9D42}" presName="Accent6" presStyleCnt="0"/>
      <dgm:spPr/>
    </dgm:pt>
    <dgm:pt modelId="{27359BBA-10AD-4681-9F8A-0DCA15001258}" type="pres">
      <dgm:prSet presAssocID="{38F30906-8612-4EF1-84B4-425E4EFD9D42}" presName="Accent" presStyleLbl="bgShp" presStyleIdx="5" presStyleCnt="6"/>
      <dgm:spPr>
        <a:noFill/>
      </dgm:spPr>
    </dgm:pt>
    <dgm:pt modelId="{821E64BF-7679-481C-9A5C-4EB5119988DD}" type="pres">
      <dgm:prSet presAssocID="{38F30906-8612-4EF1-84B4-425E4EFD9D42}" presName="Child6" presStyleLbl="node1" presStyleIdx="5" presStyleCnt="6" custLinFactNeighborX="-38641" custLinFactNeighborY="-9935">
        <dgm:presLayoutVars>
          <dgm:chMax val="0"/>
          <dgm:chPref val="0"/>
          <dgm:bulletEnabled val="1"/>
        </dgm:presLayoutVars>
      </dgm:prSet>
      <dgm:spPr/>
    </dgm:pt>
  </dgm:ptLst>
  <dgm:cxnLst>
    <dgm:cxn modelId="{E6C5A211-B8F1-476D-B0C2-5730230CE525}" srcId="{B704244F-D1BD-49B3-904C-68B38176F0B9}" destId="{C9976C61-CE9D-4ABE-A5FD-1C7327174637}" srcOrd="1" destOrd="0" parTransId="{F826D3BA-2AC5-47D2-B2E8-4232C959398A}" sibTransId="{508BB4C7-F0DE-44F6-A9A7-383BBAF846FC}"/>
    <dgm:cxn modelId="{3C497612-9A9D-4F78-B0DF-1DD61AE6B5DF}" srcId="{B704244F-D1BD-49B3-904C-68B38176F0B9}" destId="{2E13F9F7-056A-456F-927E-9049B4483F33}" srcOrd="4" destOrd="0" parTransId="{9D878A84-7310-4458-9F58-87D3E955FC18}" sibTransId="{92A5D523-491C-407B-A2B3-E1862BB0A1B5}"/>
    <dgm:cxn modelId="{FC6E6E18-79F8-4CF3-83BF-545F3E0C311D}" srcId="{B704244F-D1BD-49B3-904C-68B38176F0B9}" destId="{202B01CD-4540-4686-8C90-7060B26C58A0}" srcOrd="2" destOrd="0" parTransId="{25D225D4-B3D3-46AB-B95C-330B005E97EF}" sibTransId="{001331E9-D5AD-4FED-B64D-2789858B657D}"/>
    <dgm:cxn modelId="{F283B71A-DA4F-4CB5-86D2-0A91B3069AEE}" srcId="{B704244F-D1BD-49B3-904C-68B38176F0B9}" destId="{251253C7-F15B-4A38-8E79-1EB724EA51DF}" srcOrd="0" destOrd="0" parTransId="{CBD83C29-8D68-4388-B98C-7CEA7DFCAE28}" sibTransId="{5E335AE5-3248-40FC-AE24-24C8D114AB77}"/>
    <dgm:cxn modelId="{4EE64542-C94E-4125-BD1E-6F8848122B2C}" type="presOf" srcId="{202B01CD-4540-4686-8C90-7060B26C58A0}" destId="{B7C040D1-933A-4FD0-8D68-60738000AE63}" srcOrd="0" destOrd="0" presId="urn:microsoft.com/office/officeart/2011/layout/HexagonRadial"/>
    <dgm:cxn modelId="{87013152-18AA-4A86-BE03-3F2E9D919BB5}" type="presOf" srcId="{38F30906-8612-4EF1-84B4-425E4EFD9D42}" destId="{821E64BF-7679-481C-9A5C-4EB5119988DD}" srcOrd="0" destOrd="0" presId="urn:microsoft.com/office/officeart/2011/layout/HexagonRadial"/>
    <dgm:cxn modelId="{CC1A4E7B-D0CA-44AD-A74F-675C709E22F1}" srcId="{4A53A12F-FBA7-4BCC-93B9-1A85B48614C9}" destId="{B704244F-D1BD-49B3-904C-68B38176F0B9}" srcOrd="0" destOrd="0" parTransId="{DE692DCD-DD2F-4F69-918A-287B6881032E}" sibTransId="{EBA1507B-8BD6-4289-9EFD-B02716653CDF}"/>
    <dgm:cxn modelId="{634FAE8C-9FA5-4854-ADD3-0DF49CE12A53}" type="presOf" srcId="{2E13F9F7-056A-456F-927E-9049B4483F33}" destId="{A7A6DCCC-9CE8-4473-B4B2-14EE911721CB}" srcOrd="0" destOrd="0" presId="urn:microsoft.com/office/officeart/2011/layout/HexagonRadial"/>
    <dgm:cxn modelId="{E2B79793-8BED-466F-ABA1-C1216A98A1B4}" type="presOf" srcId="{4A53A12F-FBA7-4BCC-93B9-1A85B48614C9}" destId="{868D0882-AF45-4A63-A874-79E49A4CAFD9}" srcOrd="0" destOrd="0" presId="urn:microsoft.com/office/officeart/2011/layout/HexagonRadial"/>
    <dgm:cxn modelId="{77AD7294-B288-4B37-B46E-0FC60FDE24C4}" type="presOf" srcId="{B704244F-D1BD-49B3-904C-68B38176F0B9}" destId="{38D8A77D-0AF4-4F46-B7D9-226ED4C1C507}" srcOrd="0" destOrd="0" presId="urn:microsoft.com/office/officeart/2011/layout/HexagonRadial"/>
    <dgm:cxn modelId="{B45FC39D-D520-4E18-BAE3-5321F23B4F32}" srcId="{B704244F-D1BD-49B3-904C-68B38176F0B9}" destId="{38F30906-8612-4EF1-84B4-425E4EFD9D42}" srcOrd="5" destOrd="0" parTransId="{53A53F13-AAC3-4F4D-8A5E-2B3F1E4DAC84}" sibTransId="{AE9303C7-6E73-4E51-8183-D15AF2E61ED2}"/>
    <dgm:cxn modelId="{C8442CCE-832F-48EE-979C-9A8C32E86E21}" type="presOf" srcId="{251253C7-F15B-4A38-8E79-1EB724EA51DF}" destId="{120619FA-7543-4423-AA21-0E803B2D74BE}" srcOrd="0" destOrd="0" presId="urn:microsoft.com/office/officeart/2011/layout/HexagonRadial"/>
    <dgm:cxn modelId="{6FCDA8D5-126D-4FE5-B869-AA96880BBC7F}" srcId="{B704244F-D1BD-49B3-904C-68B38176F0B9}" destId="{BEE1C073-3CFB-4655-93C6-C3EEBAE96C97}" srcOrd="3" destOrd="0" parTransId="{C97FDA52-1A44-4FE7-AE38-D2BCABAA42CB}" sibTransId="{F0B84D86-F60A-4FE5-8312-5849D7E1BFC8}"/>
    <dgm:cxn modelId="{4E2F0AE5-ECC5-4FA2-977C-5EDB72144F0A}" type="presOf" srcId="{C9976C61-CE9D-4ABE-A5FD-1C7327174637}" destId="{9AFA83F3-BDF5-4E95-9746-E45B2937E931}" srcOrd="0" destOrd="0" presId="urn:microsoft.com/office/officeart/2011/layout/HexagonRadial"/>
    <dgm:cxn modelId="{6A429FF4-072A-46C9-BE56-399FDCC51250}" type="presOf" srcId="{BEE1C073-3CFB-4655-93C6-C3EEBAE96C97}" destId="{93B667AA-6B9E-48C5-B10F-A64D79C79BD2}" srcOrd="0" destOrd="0" presId="urn:microsoft.com/office/officeart/2011/layout/HexagonRadial"/>
    <dgm:cxn modelId="{DDC0FABB-3204-456A-8EEB-1946086447AC}" type="presParOf" srcId="{868D0882-AF45-4A63-A874-79E49A4CAFD9}" destId="{38D8A77D-0AF4-4F46-B7D9-226ED4C1C507}" srcOrd="0" destOrd="0" presId="urn:microsoft.com/office/officeart/2011/layout/HexagonRadial"/>
    <dgm:cxn modelId="{FC43FD4C-54B0-4D22-BB13-212E7AEBD54A}" type="presParOf" srcId="{868D0882-AF45-4A63-A874-79E49A4CAFD9}" destId="{8EA922F3-9CB7-4986-B495-E176E02B5E37}" srcOrd="1" destOrd="0" presId="urn:microsoft.com/office/officeart/2011/layout/HexagonRadial"/>
    <dgm:cxn modelId="{D3F461B6-BE51-4A2D-9DE2-51B1DCD9221A}" type="presParOf" srcId="{8EA922F3-9CB7-4986-B495-E176E02B5E37}" destId="{1CAD398A-88DC-438B-BE2B-9EC130DC7DB5}" srcOrd="0" destOrd="0" presId="urn:microsoft.com/office/officeart/2011/layout/HexagonRadial"/>
    <dgm:cxn modelId="{472DDAB8-38AC-4F36-B218-4BC1749CCEB4}" type="presParOf" srcId="{868D0882-AF45-4A63-A874-79E49A4CAFD9}" destId="{120619FA-7543-4423-AA21-0E803B2D74BE}" srcOrd="2" destOrd="0" presId="urn:microsoft.com/office/officeart/2011/layout/HexagonRadial"/>
    <dgm:cxn modelId="{DDE409AA-BA7C-4D19-A745-F49273787B24}" type="presParOf" srcId="{868D0882-AF45-4A63-A874-79E49A4CAFD9}" destId="{1023A151-3F6E-4938-9EEE-DAB2B79BFE60}" srcOrd="3" destOrd="0" presId="urn:microsoft.com/office/officeart/2011/layout/HexagonRadial"/>
    <dgm:cxn modelId="{0D661467-28DB-457B-A451-41D4832A9E1E}" type="presParOf" srcId="{1023A151-3F6E-4938-9EEE-DAB2B79BFE60}" destId="{1191D4D9-3F4C-4243-9FAD-C8EC89AAE8BF}" srcOrd="0" destOrd="0" presId="urn:microsoft.com/office/officeart/2011/layout/HexagonRadial"/>
    <dgm:cxn modelId="{940E98E1-8B3E-4781-AEE2-197599F61F62}" type="presParOf" srcId="{868D0882-AF45-4A63-A874-79E49A4CAFD9}" destId="{9AFA83F3-BDF5-4E95-9746-E45B2937E931}" srcOrd="4" destOrd="0" presId="urn:microsoft.com/office/officeart/2011/layout/HexagonRadial"/>
    <dgm:cxn modelId="{E59CEA12-16A1-4D52-BE93-7782A6CB24CD}" type="presParOf" srcId="{868D0882-AF45-4A63-A874-79E49A4CAFD9}" destId="{F422BB02-C186-4E0A-A403-0A75B34BD4EB}" srcOrd="5" destOrd="0" presId="urn:microsoft.com/office/officeart/2011/layout/HexagonRadial"/>
    <dgm:cxn modelId="{F9C43D4A-0C6F-4201-8B3D-681E181A746B}" type="presParOf" srcId="{F422BB02-C186-4E0A-A403-0A75B34BD4EB}" destId="{A4DF78B8-1027-4437-9445-BFDA56F3E6DC}" srcOrd="0" destOrd="0" presId="urn:microsoft.com/office/officeart/2011/layout/HexagonRadial"/>
    <dgm:cxn modelId="{74EF30F3-A4DB-4957-A4E5-5B2C244DBACA}" type="presParOf" srcId="{868D0882-AF45-4A63-A874-79E49A4CAFD9}" destId="{B7C040D1-933A-4FD0-8D68-60738000AE63}" srcOrd="6" destOrd="0" presId="urn:microsoft.com/office/officeart/2011/layout/HexagonRadial"/>
    <dgm:cxn modelId="{46EAC403-2966-458E-8B40-7EABC4983619}" type="presParOf" srcId="{868D0882-AF45-4A63-A874-79E49A4CAFD9}" destId="{FC41D596-4D0E-4C2F-9682-9BD1F2B73BAF}" srcOrd="7" destOrd="0" presId="urn:microsoft.com/office/officeart/2011/layout/HexagonRadial"/>
    <dgm:cxn modelId="{97D4591C-91FF-43C6-BD86-79EAC60D98E5}" type="presParOf" srcId="{FC41D596-4D0E-4C2F-9682-9BD1F2B73BAF}" destId="{999472EE-4264-4EDF-A6FF-88C0BA7C1AE3}" srcOrd="0" destOrd="0" presId="urn:microsoft.com/office/officeart/2011/layout/HexagonRadial"/>
    <dgm:cxn modelId="{8BC0D728-A1A0-45B2-B2A7-BEC9BB216A15}" type="presParOf" srcId="{868D0882-AF45-4A63-A874-79E49A4CAFD9}" destId="{93B667AA-6B9E-48C5-B10F-A64D79C79BD2}" srcOrd="8" destOrd="0" presId="urn:microsoft.com/office/officeart/2011/layout/HexagonRadial"/>
    <dgm:cxn modelId="{512D353D-5E5F-4008-BE5F-1FD7B84433E8}" type="presParOf" srcId="{868D0882-AF45-4A63-A874-79E49A4CAFD9}" destId="{00029D75-D7BC-4099-9B14-ACA266C53979}" srcOrd="9" destOrd="0" presId="urn:microsoft.com/office/officeart/2011/layout/HexagonRadial"/>
    <dgm:cxn modelId="{2215BC22-8096-413F-B7E6-4FC8A5159AC7}" type="presParOf" srcId="{00029D75-D7BC-4099-9B14-ACA266C53979}" destId="{9306DAFC-DB22-49CB-A2A5-D4FFA47E9D81}" srcOrd="0" destOrd="0" presId="urn:microsoft.com/office/officeart/2011/layout/HexagonRadial"/>
    <dgm:cxn modelId="{25E0B5F5-61C2-4A5E-8413-55C09404FAFD}" type="presParOf" srcId="{868D0882-AF45-4A63-A874-79E49A4CAFD9}" destId="{A7A6DCCC-9CE8-4473-B4B2-14EE911721CB}" srcOrd="10" destOrd="0" presId="urn:microsoft.com/office/officeart/2011/layout/HexagonRadial"/>
    <dgm:cxn modelId="{B7A53823-DE99-495D-87DA-7646E309552B}" type="presParOf" srcId="{868D0882-AF45-4A63-A874-79E49A4CAFD9}" destId="{8BA7B07D-7F96-459D-ADA2-B85B6089A21E}" srcOrd="11" destOrd="0" presId="urn:microsoft.com/office/officeart/2011/layout/HexagonRadial"/>
    <dgm:cxn modelId="{0A68537F-6A35-4057-8AF9-9CA178226D18}" type="presParOf" srcId="{8BA7B07D-7F96-459D-ADA2-B85B6089A21E}" destId="{27359BBA-10AD-4681-9F8A-0DCA15001258}" srcOrd="0" destOrd="0" presId="urn:microsoft.com/office/officeart/2011/layout/HexagonRadial"/>
    <dgm:cxn modelId="{3FB812C7-8FE0-4191-92D0-27BF396E7EB9}" type="presParOf" srcId="{868D0882-AF45-4A63-A874-79E49A4CAFD9}" destId="{821E64BF-7679-481C-9A5C-4EB5119988D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A77D-0AF4-4F46-B7D9-226ED4C1C507}">
      <dsp:nvSpPr>
        <dsp:cNvPr id="0" name=""/>
        <dsp:cNvSpPr/>
      </dsp:nvSpPr>
      <dsp:spPr>
        <a:xfrm>
          <a:off x="2628378" y="2080995"/>
          <a:ext cx="3535744" cy="2066789"/>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Factors required to achieve good access and outcomes</a:t>
          </a:r>
        </a:p>
        <a:p>
          <a:pPr marL="0" lvl="0" indent="0" algn="ctr" defTabSz="711200">
            <a:lnSpc>
              <a:spcPct val="90000"/>
            </a:lnSpc>
            <a:spcBef>
              <a:spcPct val="0"/>
            </a:spcBef>
            <a:spcAft>
              <a:spcPts val="0"/>
            </a:spcAft>
            <a:buNone/>
          </a:pPr>
          <a:r>
            <a:rPr lang="en-GB" sz="1400" kern="1200" dirty="0"/>
            <a:t>Awareness of services</a:t>
          </a:r>
        </a:p>
        <a:p>
          <a:pPr marL="0" lvl="0" indent="0" algn="ctr" defTabSz="711200">
            <a:lnSpc>
              <a:spcPct val="90000"/>
            </a:lnSpc>
            <a:spcBef>
              <a:spcPct val="0"/>
            </a:spcBef>
            <a:spcAft>
              <a:spcPts val="0"/>
            </a:spcAft>
            <a:buNone/>
          </a:pPr>
          <a:r>
            <a:rPr lang="en-GB" sz="1400" kern="1200" dirty="0"/>
            <a:t>Travel capability</a:t>
          </a:r>
        </a:p>
        <a:p>
          <a:pPr marL="0" lvl="0" indent="0" algn="ctr" defTabSz="711200">
            <a:lnSpc>
              <a:spcPct val="90000"/>
            </a:lnSpc>
            <a:spcBef>
              <a:spcPct val="0"/>
            </a:spcBef>
            <a:spcAft>
              <a:spcPts val="0"/>
            </a:spcAft>
            <a:buNone/>
          </a:pPr>
          <a:r>
            <a:rPr lang="en-GB" sz="1400" kern="1200" dirty="0"/>
            <a:t>On site access</a:t>
          </a:r>
        </a:p>
        <a:p>
          <a:pPr marL="0" lvl="0" indent="0" algn="ctr" defTabSz="711200">
            <a:lnSpc>
              <a:spcPct val="90000"/>
            </a:lnSpc>
            <a:spcBef>
              <a:spcPct val="0"/>
            </a:spcBef>
            <a:spcAft>
              <a:spcPts val="0"/>
            </a:spcAft>
            <a:buNone/>
          </a:pPr>
          <a:r>
            <a:rPr lang="en-GB" sz="1400" kern="1200" dirty="0"/>
            <a:t>Remote access (technology)</a:t>
          </a:r>
        </a:p>
        <a:p>
          <a:pPr marL="0" lvl="0" indent="0" algn="ctr" defTabSz="711200">
            <a:lnSpc>
              <a:spcPct val="90000"/>
            </a:lnSpc>
            <a:spcBef>
              <a:spcPct val="0"/>
            </a:spcBef>
            <a:spcAft>
              <a:spcPct val="35000"/>
            </a:spcAft>
            <a:buNone/>
          </a:pPr>
          <a:r>
            <a:rPr lang="en-GB" sz="1400" kern="1200" dirty="0"/>
            <a:t>Compliance with treatment (health literacy)</a:t>
          </a:r>
        </a:p>
      </dsp:txBody>
      <dsp:txXfrm>
        <a:off x="3119851" y="2368281"/>
        <a:ext cx="2552798" cy="1492217"/>
      </dsp:txXfrm>
    </dsp:sp>
    <dsp:sp modelId="{1191D4D9-3F4C-4243-9FAD-C8EC89AAE8BF}">
      <dsp:nvSpPr>
        <dsp:cNvPr id="0" name=""/>
        <dsp:cNvSpPr/>
      </dsp:nvSpPr>
      <dsp:spPr>
        <a:xfrm>
          <a:off x="4746484" y="955086"/>
          <a:ext cx="968981" cy="834905"/>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20619FA-7543-4423-AA21-0E803B2D74BE}">
      <dsp:nvSpPr>
        <dsp:cNvPr id="0" name=""/>
        <dsp:cNvSpPr/>
      </dsp:nvSpPr>
      <dsp:spPr>
        <a:xfrm>
          <a:off x="3126435" y="41244"/>
          <a:ext cx="2606362" cy="164851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GB" sz="1400" b="1" kern="1200" dirty="0"/>
            <a:t>Socio-economic</a:t>
          </a:r>
          <a:r>
            <a:rPr lang="en-GB" sz="1400" kern="1200" dirty="0"/>
            <a:t> Education</a:t>
          </a:r>
        </a:p>
        <a:p>
          <a:pPr marL="0" lvl="0" indent="0" algn="ctr" defTabSz="622300">
            <a:lnSpc>
              <a:spcPct val="90000"/>
            </a:lnSpc>
            <a:spcBef>
              <a:spcPct val="0"/>
            </a:spcBef>
            <a:spcAft>
              <a:spcPts val="0"/>
            </a:spcAft>
            <a:buNone/>
          </a:pPr>
          <a:r>
            <a:rPr lang="en-GB" sz="1400" kern="1200" dirty="0"/>
            <a:t>Income/employment </a:t>
          </a:r>
        </a:p>
        <a:p>
          <a:pPr marL="0" lvl="0" indent="0" algn="ctr" defTabSz="622300">
            <a:lnSpc>
              <a:spcPct val="90000"/>
            </a:lnSpc>
            <a:spcBef>
              <a:spcPct val="0"/>
            </a:spcBef>
            <a:spcAft>
              <a:spcPts val="0"/>
            </a:spcAft>
            <a:buNone/>
          </a:pPr>
          <a:r>
            <a:rPr lang="en-GB" sz="1400" kern="1200" dirty="0"/>
            <a:t>Housing</a:t>
          </a:r>
        </a:p>
        <a:p>
          <a:pPr marL="0" lvl="0" indent="0" algn="ctr" defTabSz="622300">
            <a:lnSpc>
              <a:spcPct val="90000"/>
            </a:lnSpc>
            <a:spcBef>
              <a:spcPct val="0"/>
            </a:spcBef>
            <a:spcAft>
              <a:spcPts val="0"/>
            </a:spcAft>
            <a:buNone/>
          </a:pPr>
          <a:r>
            <a:rPr lang="en-GB" sz="1400" kern="1200" dirty="0"/>
            <a:t>Technology</a:t>
          </a:r>
        </a:p>
      </dsp:txBody>
      <dsp:txXfrm>
        <a:off x="3500625" y="277918"/>
        <a:ext cx="1857982" cy="1175166"/>
      </dsp:txXfrm>
    </dsp:sp>
    <dsp:sp modelId="{A4DF78B8-1027-4437-9445-BFDA56F3E6DC}">
      <dsp:nvSpPr>
        <dsp:cNvPr id="0" name=""/>
        <dsp:cNvSpPr/>
      </dsp:nvSpPr>
      <dsp:spPr>
        <a:xfrm>
          <a:off x="5877361" y="2515916"/>
          <a:ext cx="968981" cy="834905"/>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AFA83F3-BDF5-4E95-9746-E45B2937E931}">
      <dsp:nvSpPr>
        <dsp:cNvPr id="0" name=""/>
        <dsp:cNvSpPr/>
      </dsp:nvSpPr>
      <dsp:spPr>
        <a:xfrm>
          <a:off x="6069099" y="3608378"/>
          <a:ext cx="2104637" cy="1820758"/>
        </a:xfrm>
        <a:prstGeom prst="hexagon">
          <a:avLst>
            <a:gd name="adj" fmla="val 2857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Cultural </a:t>
          </a:r>
        </a:p>
        <a:p>
          <a:pPr marL="0" lvl="0" indent="0" algn="ctr" defTabSz="622300">
            <a:lnSpc>
              <a:spcPct val="90000"/>
            </a:lnSpc>
            <a:spcBef>
              <a:spcPct val="0"/>
            </a:spcBef>
            <a:spcAft>
              <a:spcPts val="0"/>
            </a:spcAft>
            <a:buNone/>
          </a:pPr>
          <a:r>
            <a:rPr lang="en-GB" sz="1400" kern="1200" dirty="0"/>
            <a:t>Language</a:t>
          </a:r>
        </a:p>
        <a:p>
          <a:pPr marL="0" lvl="0" indent="0" algn="ctr" defTabSz="622300">
            <a:lnSpc>
              <a:spcPct val="90000"/>
            </a:lnSpc>
            <a:spcBef>
              <a:spcPct val="0"/>
            </a:spcBef>
            <a:spcAft>
              <a:spcPts val="0"/>
            </a:spcAft>
            <a:buNone/>
          </a:pPr>
          <a:r>
            <a:rPr lang="en-GB" sz="1400" kern="1200" dirty="0"/>
            <a:t>Attitudes</a:t>
          </a:r>
        </a:p>
        <a:p>
          <a:pPr marL="0" lvl="0" indent="0" algn="ctr" defTabSz="622300">
            <a:lnSpc>
              <a:spcPct val="90000"/>
            </a:lnSpc>
            <a:spcBef>
              <a:spcPct val="0"/>
            </a:spcBef>
            <a:spcAft>
              <a:spcPts val="0"/>
            </a:spcAft>
            <a:buNone/>
          </a:pPr>
          <a:r>
            <a:rPr lang="en-GB" sz="1400" kern="1200" dirty="0"/>
            <a:t>Norms</a:t>
          </a:r>
        </a:p>
      </dsp:txBody>
      <dsp:txXfrm>
        <a:off x="6417882" y="3910116"/>
        <a:ext cx="1407071" cy="1217282"/>
      </dsp:txXfrm>
    </dsp:sp>
    <dsp:sp modelId="{999472EE-4264-4EDF-A6FF-88C0BA7C1AE3}">
      <dsp:nvSpPr>
        <dsp:cNvPr id="0" name=""/>
        <dsp:cNvSpPr/>
      </dsp:nvSpPr>
      <dsp:spPr>
        <a:xfrm>
          <a:off x="5091781" y="4277799"/>
          <a:ext cx="968981" cy="834905"/>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7C040D1-933A-4FD0-8D68-60738000AE63}">
      <dsp:nvSpPr>
        <dsp:cNvPr id="0" name=""/>
        <dsp:cNvSpPr/>
      </dsp:nvSpPr>
      <dsp:spPr>
        <a:xfrm>
          <a:off x="3057184" y="4440543"/>
          <a:ext cx="2744889" cy="1822816"/>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Physical and Cognitive capacity</a:t>
          </a:r>
        </a:p>
        <a:p>
          <a:pPr marL="0" lvl="0" indent="0" algn="ctr" defTabSz="622300">
            <a:lnSpc>
              <a:spcPct val="90000"/>
            </a:lnSpc>
            <a:spcBef>
              <a:spcPct val="0"/>
            </a:spcBef>
            <a:spcAft>
              <a:spcPct val="35000"/>
            </a:spcAft>
            <a:buNone/>
          </a:pPr>
          <a:r>
            <a:rPr lang="en-GB" sz="1400" kern="1200" dirty="0"/>
            <a:t>Physical disability</a:t>
          </a:r>
        </a:p>
        <a:p>
          <a:pPr marL="0" lvl="0" indent="0" algn="ctr" defTabSz="622300">
            <a:lnSpc>
              <a:spcPct val="90000"/>
            </a:lnSpc>
            <a:spcBef>
              <a:spcPct val="0"/>
            </a:spcBef>
            <a:spcAft>
              <a:spcPct val="35000"/>
            </a:spcAft>
            <a:buNone/>
          </a:pPr>
          <a:r>
            <a:rPr lang="en-GB" sz="1400" kern="1200" dirty="0"/>
            <a:t>Sensory impairments</a:t>
          </a:r>
        </a:p>
        <a:p>
          <a:pPr marL="0" lvl="0" indent="0" algn="ctr" defTabSz="622300">
            <a:lnSpc>
              <a:spcPct val="90000"/>
            </a:lnSpc>
            <a:spcBef>
              <a:spcPct val="0"/>
            </a:spcBef>
            <a:spcAft>
              <a:spcPct val="35000"/>
            </a:spcAft>
            <a:buNone/>
          </a:pPr>
          <a:r>
            <a:rPr lang="en-GB" sz="1400" kern="1200" dirty="0"/>
            <a:t>Learning difficulties</a:t>
          </a:r>
        </a:p>
        <a:p>
          <a:pPr marL="0" lvl="0" indent="0" algn="ctr" defTabSz="622300">
            <a:lnSpc>
              <a:spcPct val="90000"/>
            </a:lnSpc>
            <a:spcBef>
              <a:spcPct val="0"/>
            </a:spcBef>
            <a:spcAft>
              <a:spcPts val="0"/>
            </a:spcAft>
            <a:buNone/>
          </a:pPr>
          <a:r>
            <a:rPr lang="en-GB" sz="1400" kern="1200" dirty="0"/>
            <a:t>Frailty</a:t>
          </a:r>
        </a:p>
      </dsp:txBody>
      <dsp:txXfrm>
        <a:off x="3459518" y="4707723"/>
        <a:ext cx="1940221" cy="1288456"/>
      </dsp:txXfrm>
    </dsp:sp>
    <dsp:sp modelId="{9306DAFC-DB22-49CB-A2A5-D4FFA47E9D81}">
      <dsp:nvSpPr>
        <dsp:cNvPr id="0" name=""/>
        <dsp:cNvSpPr/>
      </dsp:nvSpPr>
      <dsp:spPr>
        <a:xfrm>
          <a:off x="3303199" y="4406178"/>
          <a:ext cx="968981" cy="834905"/>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3B667AA-6B9E-48C5-B10F-A64D79C79BD2}">
      <dsp:nvSpPr>
        <dsp:cNvPr id="0" name=""/>
        <dsp:cNvSpPr/>
      </dsp:nvSpPr>
      <dsp:spPr>
        <a:xfrm>
          <a:off x="6201489" y="1192888"/>
          <a:ext cx="2104637" cy="1658838"/>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Travel</a:t>
          </a:r>
        </a:p>
        <a:p>
          <a:pPr marL="0" lvl="0" indent="0" algn="ctr" defTabSz="622300">
            <a:lnSpc>
              <a:spcPct val="90000"/>
            </a:lnSpc>
            <a:spcBef>
              <a:spcPct val="0"/>
            </a:spcBef>
            <a:spcAft>
              <a:spcPts val="0"/>
            </a:spcAft>
            <a:buNone/>
          </a:pPr>
          <a:r>
            <a:rPr lang="en-GB" sz="1400" kern="1200" dirty="0"/>
            <a:t>Access to transport</a:t>
          </a:r>
        </a:p>
        <a:p>
          <a:pPr marL="0" lvl="0" indent="0" algn="ctr" defTabSz="622300">
            <a:lnSpc>
              <a:spcPct val="90000"/>
            </a:lnSpc>
            <a:spcBef>
              <a:spcPct val="0"/>
            </a:spcBef>
            <a:spcAft>
              <a:spcPts val="0"/>
            </a:spcAft>
            <a:buNone/>
          </a:pPr>
          <a:r>
            <a:rPr lang="en-GB" sz="1400" kern="1200" dirty="0"/>
            <a:t>Distance / rurality</a:t>
          </a:r>
        </a:p>
        <a:p>
          <a:pPr marL="0" lvl="0" indent="0" algn="ctr" defTabSz="622300">
            <a:lnSpc>
              <a:spcPct val="90000"/>
            </a:lnSpc>
            <a:spcBef>
              <a:spcPct val="0"/>
            </a:spcBef>
            <a:spcAft>
              <a:spcPts val="0"/>
            </a:spcAft>
            <a:buNone/>
          </a:pPr>
          <a:r>
            <a:rPr lang="en-GB" sz="1400" kern="1200" dirty="0"/>
            <a:t>Urban “islands”</a:t>
          </a:r>
        </a:p>
      </dsp:txBody>
      <dsp:txXfrm>
        <a:off x="6534852" y="1455639"/>
        <a:ext cx="1437911" cy="1133336"/>
      </dsp:txXfrm>
    </dsp:sp>
    <dsp:sp modelId="{27359BBA-10AD-4681-9F8A-0DCA15001258}">
      <dsp:nvSpPr>
        <dsp:cNvPr id="0" name=""/>
        <dsp:cNvSpPr/>
      </dsp:nvSpPr>
      <dsp:spPr>
        <a:xfrm>
          <a:off x="1993669" y="2900486"/>
          <a:ext cx="968981" cy="834905"/>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A7A6DCCC-9CE8-4473-B4B2-14EE911721CB}">
      <dsp:nvSpPr>
        <dsp:cNvPr id="0" name=""/>
        <dsp:cNvSpPr/>
      </dsp:nvSpPr>
      <dsp:spPr>
        <a:xfrm>
          <a:off x="592033" y="3473403"/>
          <a:ext cx="2104637" cy="1820758"/>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Co-morbidity</a:t>
          </a:r>
        </a:p>
        <a:p>
          <a:pPr marL="0" lvl="0" indent="0" algn="ctr" defTabSz="622300">
            <a:lnSpc>
              <a:spcPct val="90000"/>
            </a:lnSpc>
            <a:spcBef>
              <a:spcPct val="0"/>
            </a:spcBef>
            <a:spcAft>
              <a:spcPts val="0"/>
            </a:spcAft>
            <a:buNone/>
          </a:pPr>
          <a:r>
            <a:rPr lang="en-GB" sz="1400" kern="1200" dirty="0"/>
            <a:t>Chronic conditions</a:t>
          </a:r>
        </a:p>
        <a:p>
          <a:pPr marL="0" lvl="0" indent="0" algn="ctr" defTabSz="622300">
            <a:lnSpc>
              <a:spcPct val="90000"/>
            </a:lnSpc>
            <a:spcBef>
              <a:spcPct val="0"/>
            </a:spcBef>
            <a:spcAft>
              <a:spcPts val="0"/>
            </a:spcAft>
            <a:buNone/>
          </a:pPr>
          <a:r>
            <a:rPr lang="en-GB" sz="1400" kern="1200" dirty="0"/>
            <a:t>Mental and emotional wellbeing</a:t>
          </a:r>
        </a:p>
      </dsp:txBody>
      <dsp:txXfrm>
        <a:off x="940816" y="3775141"/>
        <a:ext cx="1407071" cy="1217282"/>
      </dsp:txXfrm>
    </dsp:sp>
    <dsp:sp modelId="{821E64BF-7679-481C-9A5C-4EB5119988DD}">
      <dsp:nvSpPr>
        <dsp:cNvPr id="0" name=""/>
        <dsp:cNvSpPr/>
      </dsp:nvSpPr>
      <dsp:spPr>
        <a:xfrm>
          <a:off x="622445" y="933910"/>
          <a:ext cx="2104637" cy="1820758"/>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Vulnerable circumstances</a:t>
          </a:r>
        </a:p>
        <a:p>
          <a:pPr marL="0" lvl="0" indent="0" algn="ctr" defTabSz="622300">
            <a:lnSpc>
              <a:spcPct val="90000"/>
            </a:lnSpc>
            <a:spcBef>
              <a:spcPct val="0"/>
            </a:spcBef>
            <a:spcAft>
              <a:spcPct val="35000"/>
            </a:spcAft>
            <a:buNone/>
          </a:pPr>
          <a:r>
            <a:rPr lang="en-GB" sz="1400" b="0" kern="1200" dirty="0"/>
            <a:t>Refugee/asylum status</a:t>
          </a:r>
        </a:p>
        <a:p>
          <a:pPr marL="0" lvl="0" indent="0" algn="ctr" defTabSz="622300">
            <a:lnSpc>
              <a:spcPct val="90000"/>
            </a:lnSpc>
            <a:spcBef>
              <a:spcPct val="0"/>
            </a:spcBef>
            <a:spcAft>
              <a:spcPct val="35000"/>
            </a:spcAft>
            <a:buNone/>
          </a:pPr>
          <a:r>
            <a:rPr lang="en-GB" sz="1400" b="0" kern="1200" dirty="0"/>
            <a:t>Domestic violence</a:t>
          </a:r>
        </a:p>
        <a:p>
          <a:pPr marL="0" lvl="0" indent="0" algn="ctr" defTabSz="622300">
            <a:lnSpc>
              <a:spcPct val="90000"/>
            </a:lnSpc>
            <a:spcBef>
              <a:spcPct val="0"/>
            </a:spcBef>
            <a:spcAft>
              <a:spcPct val="35000"/>
            </a:spcAft>
            <a:buNone/>
          </a:pPr>
          <a:r>
            <a:rPr lang="en-GB" sz="1400" b="0" kern="1200" dirty="0"/>
            <a:t>Substance misuse</a:t>
          </a:r>
        </a:p>
        <a:p>
          <a:pPr marL="0" lvl="0" indent="0" algn="ctr" defTabSz="622300">
            <a:lnSpc>
              <a:spcPct val="90000"/>
            </a:lnSpc>
            <a:spcBef>
              <a:spcPct val="0"/>
            </a:spcBef>
            <a:spcAft>
              <a:spcPct val="35000"/>
            </a:spcAft>
            <a:buNone/>
          </a:pPr>
          <a:r>
            <a:rPr lang="en-GB" sz="1400" b="0" kern="1200" dirty="0"/>
            <a:t>Homelessness</a:t>
          </a:r>
        </a:p>
      </dsp:txBody>
      <dsp:txXfrm>
        <a:off x="971228" y="1235648"/>
        <a:ext cx="1407071" cy="121728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0.62212</cdr:x>
      <cdr:y>0.81237</cdr:y>
    </cdr:from>
    <cdr:to>
      <cdr:x>0.70214</cdr:x>
      <cdr:y>0.8967</cdr:y>
    </cdr:to>
    <cdr:sp macro="" textlink="">
      <cdr:nvSpPr>
        <cdr:cNvPr id="2" name="Oval 1">
          <a:extLst xmlns:a="http://schemas.openxmlformats.org/drawingml/2006/main">
            <a:ext uri="{FF2B5EF4-FFF2-40B4-BE49-F238E27FC236}">
              <a16:creationId xmlns:a16="http://schemas.microsoft.com/office/drawing/2014/main" id="{EE183055-DF7A-48B6-AD11-DE83835F5119}"/>
            </a:ext>
          </a:extLst>
        </cdr:cNvPr>
        <cdr:cNvSpPr/>
      </cdr:nvSpPr>
      <cdr:spPr>
        <a:xfrm xmlns:a="http://schemas.openxmlformats.org/drawingml/2006/main">
          <a:off x="3656149" y="3354364"/>
          <a:ext cx="470263" cy="348173"/>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0.6253</cdr:x>
      <cdr:y>0.84327</cdr:y>
    </cdr:from>
    <cdr:to>
      <cdr:x>0.69953</cdr:x>
      <cdr:y>0.87984</cdr:y>
    </cdr:to>
    <cdr:sp macro="" textlink="">
      <cdr:nvSpPr>
        <cdr:cNvPr id="2" name="Rectangle 1">
          <a:extLst xmlns:a="http://schemas.openxmlformats.org/drawingml/2006/main">
            <a:ext uri="{FF2B5EF4-FFF2-40B4-BE49-F238E27FC236}">
              <a16:creationId xmlns:a16="http://schemas.microsoft.com/office/drawing/2014/main" id="{787C1DCE-3649-4A69-B521-530619FB363C}"/>
            </a:ext>
          </a:extLst>
        </cdr:cNvPr>
        <cdr:cNvSpPr/>
      </cdr:nvSpPr>
      <cdr:spPr>
        <a:xfrm xmlns:a="http://schemas.openxmlformats.org/drawingml/2006/main">
          <a:off x="3674844" y="3481947"/>
          <a:ext cx="436227" cy="15100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DB639-4B6F-488C-94DF-A5F08824C572}" type="datetimeFigureOut">
              <a:rPr lang="en-GB" smtClean="0"/>
              <a:t>09/12/2022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9E37E-827F-4467-9455-CB7A04B1C4BF}" type="slidenum">
              <a:rPr lang="en-GB" smtClean="0"/>
              <a:t>‹#›</a:t>
            </a:fld>
            <a:endParaRPr lang="en-GB"/>
          </a:p>
        </p:txBody>
      </p:sp>
    </p:spTree>
    <p:extLst>
      <p:ext uri="{BB962C8B-B14F-4D97-AF65-F5344CB8AC3E}">
        <p14:creationId xmlns:p14="http://schemas.microsoft.com/office/powerpoint/2010/main" val="17330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ingertips.phe.org.uk/documents/PHE%20Tool%20for%20common%20PH%20Stats%20and%20CIs.xls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view.officeapps.live.com/op/view.aspx?src=https%3A%2F%2Ffiles.digital.nhs.uk%2FC6%2F45D0DA%2Fhosp-epis-stat-outp-rep-tabs-2019-20-tab.xlsx&amp;wdOrigin=BROWSELINK"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diabetes.org.uk/professionals/resources/shared-practice/kidney-care" TargetMode="External"/><Relationship Id="rId13" Type="http://schemas.openxmlformats.org/officeDocument/2006/relationships/hyperlink" Target="https://www.bhf.org.uk/informationsupport/heart-matters-magazine/medical/kidney-heart-link#:~:text=for%20kidney%20disease-,Relatively%20recent%20research%20has%20shown%20that%20heart%20failure%20is%20a,blood%20in%20the%20kidneys%2C%20too." TargetMode="External"/><Relationship Id="rId3" Type="http://schemas.openxmlformats.org/officeDocument/2006/relationships/hyperlink" Target="http://healthsurvey.hscic.gov.uk/media/63736/HSE2016-Adult-kid-liv.pdf" TargetMode="External"/><Relationship Id="rId7" Type="http://schemas.openxmlformats.org/officeDocument/2006/relationships/hyperlink" Target="https://www.bloodpressureuk.org/your-blood-pressure/understanding-your-blood-pressure/why-is-high-blood-pressure-a-problem/kidney-disease-and-high-blood-pressure/" TargetMode="External"/><Relationship Id="rId12" Type="http://schemas.openxmlformats.org/officeDocument/2006/relationships/hyperlink" Target="https://www.centreformentalhealth.org.uk/sites/default/files/2020-07/Statement%20of%20intent%20Kidney%20disease%20and%20mental%20health.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kidneyresearchuk.org/wp-content/uploads/2019/09/Appendix_5.pdf" TargetMode="External"/><Relationship Id="rId11" Type="http://schemas.openxmlformats.org/officeDocument/2006/relationships/hyperlink" Target="https://pubmed.ncbi.nlm.nih.gov/27810661/" TargetMode="External"/><Relationship Id="rId5" Type="http://schemas.openxmlformats.org/officeDocument/2006/relationships/hyperlink" Target="https://www.kingsfund.org.uk/publications/health-people-ethnic-minority-groups-england" TargetMode="External"/><Relationship Id="rId10" Type="http://schemas.openxmlformats.org/officeDocument/2006/relationships/hyperlink" Target="https://www.kidney.org/news/albuminuria-doubles-mortality-risk#:~:text=Previous%20studies%20have%20shown%20that,greater%20risk%20of%20kidney%20failure." TargetMode="External"/><Relationship Id="rId4" Type="http://schemas.openxmlformats.org/officeDocument/2006/relationships/hyperlink" Target="https://kidneyresearchuk.org/wp-content/uploads/2019/09/Appendix_6.pdf" TargetMode="External"/><Relationship Id="rId9" Type="http://schemas.openxmlformats.org/officeDocument/2006/relationships/hyperlink" Target="https://bmcnephrol.biomedcentral.com/articles/10.1186/s12882-018-0942-1#:~:text=Regardless%20of%20diabetes%20status%2C%20the,pressure%2C%20heart%20failure%20and%20anemia."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renalandurologynews.com/home/decision-support-in-medicine/nephrology-hypertension/peritoneal-dialysis-patient-selection/" TargetMode="External"/><Relationship Id="rId2" Type="http://schemas.openxmlformats.org/officeDocument/2006/relationships/slide" Target="../slides/slide99.xml"/><Relationship Id="rId1" Type="http://schemas.openxmlformats.org/officeDocument/2006/relationships/notesMaster" Target="../notesMasters/notesMaster1.xml"/><Relationship Id="rId5" Type="http://schemas.openxmlformats.org/officeDocument/2006/relationships/hyperlink" Target="https://www.kingsfund.org.uk/publications/integrated-care-systems-explained" TargetMode="External"/><Relationship Id="rId4" Type="http://schemas.openxmlformats.org/officeDocument/2006/relationships/hyperlink" Target="https://ukkidney.org/sites/renal.org/files/final-peritoneal-dialysis-guideline667ba231181561659443ff000014d4d8.pdf"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renalandurologynews.com/home/decision-support-in-medicine/nephrology-hypertension/peritoneal-dialysis-patient-selection/" TargetMode="External"/><Relationship Id="rId7" Type="http://schemas.openxmlformats.org/officeDocument/2006/relationships/hyperlink" Target="https://ukkidney.org/audit-research/data-portal/demographics" TargetMode="External"/><Relationship Id="rId2" Type="http://schemas.openxmlformats.org/officeDocument/2006/relationships/slide" Target="../slides/slide100.xml"/><Relationship Id="rId1" Type="http://schemas.openxmlformats.org/officeDocument/2006/relationships/notesMaster" Target="../notesMasters/notesMaster1.xml"/><Relationship Id="rId6" Type="http://schemas.openxmlformats.org/officeDocument/2006/relationships/hyperlink" Target="https://ukkidney.org/sites/renal.org/files/23rd_UKRR_ANNUAL_REPORT_PAEDIATRIC_SUMMARY.pdf" TargetMode="External"/><Relationship Id="rId5" Type="http://schemas.openxmlformats.org/officeDocument/2006/relationships/hyperlink" Target="https://www.kingsfund.org.uk/publications/integrated-care-systems-explained" TargetMode="External"/><Relationship Id="rId4" Type="http://schemas.openxmlformats.org/officeDocument/2006/relationships/hyperlink" Target="https://ukkidney.org/sites/renal.org/files/final-peritoneal-dialysis-guideline667ba231181561659443ff000014d4d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diabetes-prevalence-estimates-for-local-population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ingertips.phe.org.uk/profile/cardiovascula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ngertips.phe.org.uk/profile/prevalenc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fingertips.phe.org.uk/profile/healthy-ageing/supporting-information/multi-morbidity" TargetMode="External"/><Relationship Id="rId4" Type="http://schemas.openxmlformats.org/officeDocument/2006/relationships/hyperlink" Target="https://fingertips.phe.org.uk/profile-group/mental-health/profile/common-mental-disor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a:t>
            </a:r>
            <a:endParaRPr lang="en-GB" dirty="0"/>
          </a:p>
        </p:txBody>
      </p:sp>
      <p:sp>
        <p:nvSpPr>
          <p:cNvPr id="4" name="Slide Number Placeholder 3"/>
          <p:cNvSpPr>
            <a:spLocks noGrp="1"/>
          </p:cNvSpPr>
          <p:nvPr>
            <p:ph type="sldNum" sz="quarter" idx="5"/>
          </p:nvPr>
        </p:nvSpPr>
        <p:spPr/>
        <p:txBody>
          <a:bodyPr/>
          <a:lstStyle/>
          <a:p>
            <a:fld id="{771E085F-EBD7-4DA5-A239-6A2F0F289543}" type="slidenum">
              <a:rPr lang="en-GB" smtClean="0"/>
              <a:t>1</a:t>
            </a:fld>
            <a:endParaRPr lang="en-GB"/>
          </a:p>
        </p:txBody>
      </p:sp>
    </p:spTree>
    <p:extLst>
      <p:ext uri="{BB962C8B-B14F-4D97-AF65-F5344CB8AC3E}">
        <p14:creationId xmlns:p14="http://schemas.microsoft.com/office/powerpoint/2010/main" val="294252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A9E37E-827F-4467-9455-CB7A04B1C4BF}" type="slidenum">
              <a:rPr lang="en-GB" smtClean="0"/>
              <a:t>11</a:t>
            </a:fld>
            <a:endParaRPr lang="en-GB"/>
          </a:p>
        </p:txBody>
      </p:sp>
    </p:spTree>
    <p:extLst>
      <p:ext uri="{BB962C8B-B14F-4D97-AF65-F5344CB8AC3E}">
        <p14:creationId xmlns:p14="http://schemas.microsoft.com/office/powerpoint/2010/main" val="60910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12</a:t>
            </a:fld>
            <a:endParaRPr lang="en-GB"/>
          </a:p>
        </p:txBody>
      </p:sp>
    </p:spTree>
    <p:extLst>
      <p:ext uri="{BB962C8B-B14F-4D97-AF65-F5344CB8AC3E}">
        <p14:creationId xmlns:p14="http://schemas.microsoft.com/office/powerpoint/2010/main" val="1669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13</a:t>
            </a:fld>
            <a:endParaRPr lang="en-GB"/>
          </a:p>
        </p:txBody>
      </p:sp>
    </p:spTree>
    <p:extLst>
      <p:ext uri="{BB962C8B-B14F-4D97-AF65-F5344CB8AC3E}">
        <p14:creationId xmlns:p14="http://schemas.microsoft.com/office/powerpoint/2010/main" val="45900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18004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938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75772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21</a:t>
            </a:fld>
            <a:endParaRPr lang="en-GB"/>
          </a:p>
        </p:txBody>
      </p:sp>
    </p:spTree>
    <p:extLst>
      <p:ext uri="{BB962C8B-B14F-4D97-AF65-F5344CB8AC3E}">
        <p14:creationId xmlns:p14="http://schemas.microsoft.com/office/powerpoint/2010/main" val="175905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Indirectly Standardised Ratios produced using the PHE </a:t>
            </a:r>
            <a:r>
              <a:rPr lang="en-GB" sz="1200" b="0" i="0" u="sng" kern="1200" dirty="0">
                <a:solidFill>
                  <a:schemeClr val="tx1"/>
                </a:solidFill>
                <a:effectLst/>
                <a:latin typeface="+mn-lt"/>
                <a:ea typeface="+mn-ea"/>
                <a:cs typeface="+mn-cs"/>
                <a:hlinkClick r:id="rId3"/>
              </a:rPr>
              <a:t>Tool for calculating common public health statistics and their confidence intervals</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Synthetic primary care population estimates April 2020</a:t>
            </a:r>
            <a:r>
              <a:rPr lang="en-GB" dirty="0"/>
              <a:t> </a:t>
            </a:r>
            <a:r>
              <a:rPr lang="en-GB" sz="1200" b="1" i="0" u="none" strike="noStrike" kern="1200" dirty="0">
                <a:solidFill>
                  <a:schemeClr val="tx1"/>
                </a:solidFill>
                <a:effectLst/>
                <a:latin typeface="+mn-lt"/>
                <a:ea typeface="+mn-ea"/>
                <a:cs typeface="+mn-cs"/>
              </a:rPr>
              <a:t>Produced by Catherine Croucher, Consultant in Public Health, NHSE London Specialised Commissioning (25/06/2021)</a:t>
            </a:r>
            <a:r>
              <a:rPr lang="en-GB" dirty="0"/>
              <a:t> </a:t>
            </a:r>
          </a:p>
          <a:p>
            <a:r>
              <a:rPr lang="en-GB" sz="1200" b="0" i="0" u="none" strike="noStrike" kern="1200" dirty="0">
                <a:solidFill>
                  <a:schemeClr val="tx1"/>
                </a:solidFill>
                <a:effectLst/>
                <a:latin typeface="+mn-lt"/>
                <a:ea typeface="+mn-ea"/>
                <a:cs typeface="+mn-cs"/>
              </a:rPr>
              <a:t>Source data for overall patient counts:</a:t>
            </a:r>
            <a:r>
              <a:rPr lang="en-GB" dirty="0"/>
              <a:t> </a:t>
            </a:r>
            <a:r>
              <a:rPr lang="en-GB" sz="1200" b="0" i="0" u="none" strike="noStrike" kern="1200" dirty="0">
                <a:solidFill>
                  <a:schemeClr val="tx1"/>
                </a:solidFill>
                <a:effectLst/>
                <a:latin typeface="+mn-lt"/>
                <a:ea typeface="+mn-ea"/>
                <a:cs typeface="+mn-cs"/>
              </a:rPr>
              <a:t>Age-sex populations for GP Practice populations as at April 2020</a:t>
            </a:r>
            <a:r>
              <a:rPr lang="en-GB" dirty="0"/>
              <a:t> </a:t>
            </a:r>
            <a:r>
              <a:rPr lang="en-GB" sz="1200" b="0" i="0" u="none" strike="noStrike" kern="1200" dirty="0">
                <a:solidFill>
                  <a:schemeClr val="tx1"/>
                </a:solidFill>
                <a:effectLst/>
                <a:latin typeface="+mn-lt"/>
                <a:ea typeface="+mn-ea"/>
                <a:cs typeface="+mn-cs"/>
              </a:rPr>
              <a:t>https://digital.nhs.uk/data-and-information/publications/statistical/patients-registered-at-a-gp-practice/april-2020</a:t>
            </a:r>
            <a:r>
              <a:rPr lang="en-GB" dirty="0"/>
              <a:t> </a:t>
            </a:r>
          </a:p>
          <a:p>
            <a:r>
              <a:rPr lang="en-GB" sz="1200" b="0" i="0" u="none" strike="noStrike" kern="1200" dirty="0">
                <a:solidFill>
                  <a:schemeClr val="tx1"/>
                </a:solidFill>
                <a:effectLst/>
                <a:latin typeface="+mn-lt"/>
                <a:ea typeface="+mn-ea"/>
                <a:cs typeface="+mn-cs"/>
              </a:rPr>
              <a:t>Source data for ethnic group %s:</a:t>
            </a:r>
            <a:r>
              <a:rPr lang="en-GB" dirty="0"/>
              <a:t> </a:t>
            </a:r>
            <a:r>
              <a:rPr lang="en-GB" sz="1200" b="0" i="0" u="none" strike="noStrike" kern="1200" dirty="0">
                <a:solidFill>
                  <a:schemeClr val="tx1"/>
                </a:solidFill>
                <a:effectLst/>
                <a:latin typeface="+mn-lt"/>
                <a:ea typeface="+mn-ea"/>
                <a:cs typeface="+mn-cs"/>
              </a:rPr>
              <a:t>Primary Care registered Master Patient Index - September 2018 (held by NHSE national finance team: matthew.langdon@nhs.net)</a:t>
            </a:r>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23</a:t>
            </a:fld>
            <a:endParaRPr lang="en-GB"/>
          </a:p>
        </p:txBody>
      </p:sp>
    </p:spTree>
    <p:extLst>
      <p:ext uri="{BB962C8B-B14F-4D97-AF65-F5344CB8AC3E}">
        <p14:creationId xmlns:p14="http://schemas.microsoft.com/office/powerpoint/2010/main" val="178143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67188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8633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2</a:t>
            </a:fld>
            <a:endParaRPr lang="en-GB"/>
          </a:p>
        </p:txBody>
      </p:sp>
    </p:spTree>
    <p:extLst>
      <p:ext uri="{BB962C8B-B14F-4D97-AF65-F5344CB8AC3E}">
        <p14:creationId xmlns:p14="http://schemas.microsoft.com/office/powerpoint/2010/main" val="348664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O:E methodology</a:t>
            </a:r>
          </a:p>
          <a:p>
            <a:pPr marL="0" indent="0">
              <a:buNone/>
            </a:pPr>
            <a:r>
              <a:rPr lang="en-GB" sz="1200" dirty="0"/>
              <a:t>RRT incidence observed-expected ratios (indirect standardisation). </a:t>
            </a:r>
          </a:p>
          <a:p>
            <a:pPr marL="0" indent="0">
              <a:buNone/>
            </a:pPr>
            <a:r>
              <a:rPr lang="en-GB" sz="1200" dirty="0"/>
              <a:t>Observed cases (Oi) were calculated by summing all cases in all age-sex-ethnic group bands for each STP. </a:t>
            </a:r>
          </a:p>
          <a:p>
            <a:pPr marL="0" indent="0">
              <a:buNone/>
            </a:pPr>
            <a:endParaRPr lang="en-GB" sz="1200" dirty="0"/>
          </a:p>
          <a:p>
            <a:pPr marL="0" indent="0">
              <a:buNone/>
            </a:pPr>
            <a:r>
              <a:rPr lang="en-GB" sz="1200" dirty="0"/>
              <a:t>Expected cases (</a:t>
            </a:r>
            <a:r>
              <a:rPr lang="en-GB" sz="1200" dirty="0" err="1"/>
              <a:t>Ei</a:t>
            </a:r>
            <a:r>
              <a:rPr lang="en-GB" sz="1200" dirty="0"/>
              <a:t>) for each STP were calculated as follows: </a:t>
            </a:r>
          </a:p>
          <a:p>
            <a:pPr marL="0" indent="0">
              <a:buNone/>
            </a:pPr>
            <a:r>
              <a:rPr lang="en-GB" sz="1200" dirty="0"/>
              <a:t>Overall crude rates (for each year) were calculated for the whole covered population (England) by summing the observed numbers, over all the ICSs, for each age-sex-ethnic group band and dividing this by the total population in that age-sex-ethnic group. These crude rates (by age-sex-ethnic group band) were then multiplied by the population each ICS had in each band.</a:t>
            </a:r>
          </a:p>
          <a:p>
            <a:pPr marL="0" indent="0">
              <a:buNone/>
            </a:pPr>
            <a:endParaRPr lang="en-GB" sz="1200" dirty="0"/>
          </a:p>
          <a:p>
            <a:pPr marL="0" indent="0">
              <a:buNone/>
            </a:pPr>
            <a:r>
              <a:rPr lang="en-GB" sz="1200" dirty="0"/>
              <a:t>These expected numbers were then summed over the age-sex-ethnic group bands to give an expected total number of cases in each ICS. The age/sex/ethnic group standardised ratio for ICS is then O/E. The expected number of cases is therefore the number seen if the rates in the standard population are applied to that individual STP’s age-sex-ethnic group breakdown. </a:t>
            </a:r>
          </a:p>
          <a:p>
            <a:pPr marL="0" indent="0">
              <a:buNone/>
            </a:pPr>
            <a:endParaRPr lang="en-GB" sz="1200" dirty="0"/>
          </a:p>
          <a:p>
            <a:pPr marL="0" indent="0">
              <a:buNone/>
            </a:pPr>
            <a:r>
              <a:rPr lang="en-GB" sz="1200" dirty="0"/>
              <a:t>An O/E Standardised Ratio of 1 indicates that the area’s rate was as expected; a value above 1 indicates that the observed rate was greater than expected given the area’s population structure. If the lower confidence limit was above 1 this was statistically significant at the 5% level. The converse applies to ratios below 1.</a:t>
            </a:r>
          </a:p>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27</a:t>
            </a:fld>
            <a:endParaRPr lang="en-GB"/>
          </a:p>
        </p:txBody>
      </p:sp>
    </p:spTree>
    <p:extLst>
      <p:ext uri="{BB962C8B-B14F-4D97-AF65-F5344CB8AC3E}">
        <p14:creationId xmlns:p14="http://schemas.microsoft.com/office/powerpoint/2010/main" val="6338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706823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49</a:t>
            </a:fld>
            <a:endParaRPr lang="en-GB"/>
          </a:p>
        </p:txBody>
      </p:sp>
    </p:spTree>
    <p:extLst>
      <p:ext uri="{BB962C8B-B14F-4D97-AF65-F5344CB8AC3E}">
        <p14:creationId xmlns:p14="http://schemas.microsoft.com/office/powerpoint/2010/main" val="1622985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51</a:t>
            </a:fld>
            <a:endParaRPr lang="en-GB"/>
          </a:p>
        </p:txBody>
      </p:sp>
    </p:spTree>
    <p:extLst>
      <p:ext uri="{BB962C8B-B14F-4D97-AF65-F5344CB8AC3E}">
        <p14:creationId xmlns:p14="http://schemas.microsoft.com/office/powerpoint/2010/main" val="3708733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57</a:t>
            </a:fld>
            <a:endParaRPr lang="en-GB"/>
          </a:p>
        </p:txBody>
      </p:sp>
    </p:spTree>
    <p:extLst>
      <p:ext uri="{BB962C8B-B14F-4D97-AF65-F5344CB8AC3E}">
        <p14:creationId xmlns:p14="http://schemas.microsoft.com/office/powerpoint/2010/main" val="120792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59</a:t>
            </a:fld>
            <a:endParaRPr lang="en-GB"/>
          </a:p>
        </p:txBody>
      </p:sp>
    </p:spTree>
    <p:extLst>
      <p:ext uri="{BB962C8B-B14F-4D97-AF65-F5344CB8AC3E}">
        <p14:creationId xmlns:p14="http://schemas.microsoft.com/office/powerpoint/2010/main" val="113780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for “all specialties” figures:</a:t>
            </a:r>
          </a:p>
          <a:p>
            <a:r>
              <a:rPr lang="en-GB" dirty="0"/>
              <a:t>1. Hospital Outpatient Activity 2019-20 (NHS Digital)</a:t>
            </a:r>
          </a:p>
          <a:p>
            <a:pPr marL="0" indent="0">
              <a:buNone/>
            </a:pPr>
            <a:r>
              <a:rPr lang="en-GB" dirty="0">
                <a:hlinkClick r:id="rId3"/>
              </a:rPr>
              <a:t>hosp-epis-stat-outp-rep-tabs-2019-20-tab.xlsx (live.com)</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62</a:t>
            </a:fld>
            <a:endParaRPr lang="en-GB"/>
          </a:p>
        </p:txBody>
      </p:sp>
    </p:spTree>
    <p:extLst>
      <p:ext uri="{BB962C8B-B14F-4D97-AF65-F5344CB8AC3E}">
        <p14:creationId xmlns:p14="http://schemas.microsoft.com/office/powerpoint/2010/main" val="89392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134026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endParaRPr lang="en-GB" sz="1200" dirty="0"/>
          </a:p>
          <a:p>
            <a:pPr marL="228600" indent="-228600">
              <a:buFont typeface="+mj-lt"/>
              <a:buAutoNum type="arabicPeriod"/>
            </a:pPr>
            <a:r>
              <a:rPr lang="en-GB" sz="1200" dirty="0"/>
              <a:t>Hassan R, Akbari A, Brown PA, Hiremath S, Brimble KS, Molnar AO. Risk Factors for Unplanned Dialysis Initiation: A Systematic Review of the Literature. Can J Kidney Health Dis. 2019;6:2054358119831684. Published 2019 Mar 13. doi:10.1177/2054358119831684</a:t>
            </a:r>
          </a:p>
          <a:p>
            <a:pPr marL="228600" indent="-228600">
              <a:buFont typeface="+mj-lt"/>
              <a:buAutoNum type="arabicPeriod"/>
            </a:pPr>
            <a:endParaRPr lang="en-GB" sz="1200" dirty="0"/>
          </a:p>
          <a:p>
            <a:pPr marL="228600" indent="-228600">
              <a:buFont typeface="+mj-lt"/>
              <a:buAutoNum type="arabicPeriod"/>
            </a:pPr>
            <a:r>
              <a:rPr lang="en-GB" sz="1200" dirty="0" err="1"/>
              <a:t>Udayaraj</a:t>
            </a:r>
            <a:r>
              <a:rPr lang="en-GB" sz="1200" dirty="0"/>
              <a:t> UP, Haynes R, </a:t>
            </a:r>
            <a:r>
              <a:rPr lang="en-GB" sz="1200" dirty="0" err="1"/>
              <a:t>Winearls</a:t>
            </a:r>
            <a:r>
              <a:rPr lang="en-GB" sz="1200" dirty="0"/>
              <a:t> CG. Late presentation of patients with end-stage renal disease for renal replacement therapy--is it always avoidable? Nephrol Dial Transplant. 2011;26(11):3646-51</a:t>
            </a:r>
          </a:p>
          <a:p>
            <a:pPr marL="228600" indent="-228600">
              <a:buFont typeface="+mj-lt"/>
              <a:buAutoNum type="arabicPeriod"/>
            </a:pPr>
            <a:endParaRPr lang="en-GB" sz="1200" dirty="0"/>
          </a:p>
          <a:p>
            <a:pPr marL="228600" indent="-228600">
              <a:buFont typeface="+mj-lt"/>
              <a:buAutoNum type="arabicPeriod"/>
            </a:pPr>
            <a:r>
              <a:rPr lang="en-GB" sz="1200" dirty="0"/>
              <a:t>Olaitan A, Ashman N, Homer K, Hull S. Predictors of late presentation to renal dialysis: a cohort study of linked primary and secondary care records in East London. BMJ Open. 2019;9(6):e028431. Published 2019 Jun 22. doi:10.1136/bmjopen-2018-028431</a:t>
            </a:r>
          </a:p>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66</a:t>
            </a:fld>
            <a:endParaRPr lang="en-GB"/>
          </a:p>
        </p:txBody>
      </p:sp>
    </p:spTree>
    <p:extLst>
      <p:ext uri="{BB962C8B-B14F-4D97-AF65-F5344CB8AC3E}">
        <p14:creationId xmlns:p14="http://schemas.microsoft.com/office/powerpoint/2010/main" val="400973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421384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3</a:t>
            </a:fld>
            <a:endParaRPr lang="en-GB"/>
          </a:p>
        </p:txBody>
      </p:sp>
    </p:spTree>
    <p:extLst>
      <p:ext uri="{BB962C8B-B14F-4D97-AF65-F5344CB8AC3E}">
        <p14:creationId xmlns:p14="http://schemas.microsoft.com/office/powerpoint/2010/main" val="2085804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101825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210920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116060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72731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195469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958765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366787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3390287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85</a:t>
            </a:fld>
            <a:endParaRPr lang="en-GB">
              <a:solidFill>
                <a:prstClr val="black"/>
              </a:solidFill>
            </a:endParaRPr>
          </a:p>
        </p:txBody>
      </p:sp>
    </p:spTree>
    <p:extLst>
      <p:ext uri="{BB962C8B-B14F-4D97-AF65-F5344CB8AC3E}">
        <p14:creationId xmlns:p14="http://schemas.microsoft.com/office/powerpoint/2010/main" val="3037388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88</a:t>
            </a:fld>
            <a:endParaRPr lang="en-GB">
              <a:solidFill>
                <a:prstClr val="black"/>
              </a:solidFill>
            </a:endParaRPr>
          </a:p>
        </p:txBody>
      </p:sp>
    </p:spTree>
    <p:extLst>
      <p:ext uri="{BB962C8B-B14F-4D97-AF65-F5344CB8AC3E}">
        <p14:creationId xmlns:p14="http://schemas.microsoft.com/office/powerpoint/2010/main" val="78679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a:t>
            </a:r>
          </a:p>
          <a:p>
            <a:endParaRPr lang="en-GB" dirty="0"/>
          </a:p>
          <a:p>
            <a:r>
              <a:rPr lang="en-GB" dirty="0"/>
              <a:t>1 Health Survey for England 2016 Kidney and liver disease report</a:t>
            </a:r>
          </a:p>
          <a:p>
            <a:r>
              <a:rPr lang="en-GB" dirty="0">
                <a:hlinkClick r:id="rId3"/>
              </a:rPr>
              <a:t>HSE2016-Adult-kid-liv.pdf (hscic.gov.uk)</a:t>
            </a:r>
            <a:endParaRPr lang="en-GB" dirty="0"/>
          </a:p>
          <a:p>
            <a:endParaRPr lang="en-GB" dirty="0"/>
          </a:p>
          <a:p>
            <a:r>
              <a:rPr lang="en-GB" dirty="0"/>
              <a:t>2 UKRR Annual Reports and/or UKRR Data Portal https://ukkidney.org/audit-research/data-portals</a:t>
            </a:r>
          </a:p>
          <a:p>
            <a:endParaRPr lang="en-GB" dirty="0"/>
          </a:p>
          <a:p>
            <a:r>
              <a:rPr lang="en-GB" dirty="0"/>
              <a:t>3 Are people with CKD from ethnic minority groups more likely to experience faster progression and poorer outcomes than people with CKD from non-ethnic minority groups? A systematic scoping review. Kidney Research UK </a:t>
            </a:r>
          </a:p>
          <a:p>
            <a:r>
              <a:rPr lang="en-GB" dirty="0">
                <a:hlinkClick r:id="rId4"/>
              </a:rPr>
              <a:t>Outcomes and progression of CKD in ethnic and non-ethnic minority patients (kidneyresearchuk.org)</a:t>
            </a:r>
            <a:endParaRPr lang="en-GB"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4 The health of people from ethnic minority groups in England</a:t>
            </a:r>
          </a:p>
          <a:p>
            <a:r>
              <a:rPr lang="en-GB" dirty="0">
                <a:hlinkClick r:id="rId5"/>
              </a:rPr>
              <a:t>The health of people from ethnic minority groups in England | The King's Fund (kingsfund.org.uk)</a:t>
            </a:r>
            <a:endParaRPr lang="en-GB" dirty="0"/>
          </a:p>
          <a:p>
            <a:endParaRPr lang="en-GB" sz="1200" b="0" i="0" kern="1200" dirty="0">
              <a:solidFill>
                <a:schemeClr val="tx1"/>
              </a:solidFill>
              <a:effectLst/>
              <a:latin typeface="+mn-lt"/>
              <a:ea typeface="+mn-ea"/>
              <a:cs typeface="+mn-cs"/>
            </a:endParaRPr>
          </a:p>
          <a:p>
            <a:r>
              <a:rPr lang="en-GB" dirty="0"/>
              <a:t>5 Why are people who are socially deprived more likely to develop CKD than those who are not? A systematic scoping review</a:t>
            </a:r>
          </a:p>
          <a:p>
            <a:r>
              <a:rPr lang="en-GB" dirty="0">
                <a:hlinkClick r:id="rId6"/>
              </a:rPr>
              <a:t>Appendix_5.pdf (kidneyresearchuk.org)</a:t>
            </a:r>
            <a:endParaRPr lang="en-GB" dirty="0"/>
          </a:p>
          <a:p>
            <a:endParaRPr lang="en-GB" dirty="0"/>
          </a:p>
          <a:p>
            <a:r>
              <a:rPr lang="en-GB" dirty="0"/>
              <a:t>6 Kidney disease and high blood pressure</a:t>
            </a:r>
          </a:p>
          <a:p>
            <a:r>
              <a:rPr lang="en-GB" dirty="0">
                <a:hlinkClick r:id="rId7"/>
              </a:rPr>
              <a:t>Blood Pressure UK</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7 Diabetes UK</a:t>
            </a:r>
          </a:p>
          <a:p>
            <a:r>
              <a:rPr lang="en-GB" dirty="0">
                <a:hlinkClick r:id="rId8"/>
              </a:rPr>
              <a:t>Diabetes and kidney care | Healthcare professionals | Diabetes UK</a:t>
            </a:r>
            <a:endParaRPr lang="en-GB" dirty="0"/>
          </a:p>
          <a:p>
            <a:endParaRPr lang="en-GB" dirty="0"/>
          </a:p>
          <a:p>
            <a:r>
              <a:rPr lang="en-GB" dirty="0">
                <a:hlinkClick r:id="rId9"/>
              </a:rPr>
              <a:t>8 </a:t>
            </a:r>
            <a:r>
              <a:rPr lang="en-GB" dirty="0">
                <a:hlinkClick r:id="rId10"/>
              </a:rPr>
              <a:t>Albuminuria Doubles Mortality Risk | National Kidney Foundation</a:t>
            </a:r>
            <a:endParaRPr lang="en-GB" dirty="0"/>
          </a:p>
          <a:p>
            <a:endParaRPr lang="en-GB" dirty="0"/>
          </a:p>
          <a:p>
            <a:r>
              <a:rPr lang="en-GB" dirty="0"/>
              <a:t>9 </a:t>
            </a:r>
            <a:r>
              <a:rPr lang="en-GB" dirty="0">
                <a:hlinkClick r:id="rId11"/>
              </a:rPr>
              <a:t>Frailty and chronic kidney disease: A systematic review - PubMed (nih.gov)</a:t>
            </a:r>
            <a:endParaRPr lang="en-GB" dirty="0"/>
          </a:p>
          <a:p>
            <a:endParaRPr lang="en-GB" dirty="0"/>
          </a:p>
          <a:p>
            <a:r>
              <a:rPr lang="en-GB" dirty="0"/>
              <a:t>10 </a:t>
            </a:r>
            <a:r>
              <a:rPr lang="en-GB" dirty="0">
                <a:hlinkClick r:id="rId12"/>
              </a:rPr>
              <a:t>Statement of intent Kidney disease and mental health.pdf (centreformentalhealth.org.uk)</a:t>
            </a:r>
            <a:endParaRPr lang="en-GB" dirty="0"/>
          </a:p>
          <a:p>
            <a:endParaRPr lang="en-GB" dirty="0"/>
          </a:p>
          <a:p>
            <a:r>
              <a:rPr lang="en-GB" dirty="0"/>
              <a:t>11 </a:t>
            </a:r>
            <a:r>
              <a:rPr lang="en-GB" dirty="0">
                <a:hlinkClick r:id="rId13"/>
              </a:rPr>
              <a:t>Why do heart and kidney diseases go together? | BHF</a:t>
            </a:r>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31988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89</a:t>
            </a:fld>
            <a:endParaRPr lang="en-GB">
              <a:solidFill>
                <a:prstClr val="black"/>
              </a:solidFill>
            </a:endParaRPr>
          </a:p>
        </p:txBody>
      </p:sp>
    </p:spTree>
    <p:extLst>
      <p:ext uri="{BB962C8B-B14F-4D97-AF65-F5344CB8AC3E}">
        <p14:creationId xmlns:p14="http://schemas.microsoft.com/office/powerpoint/2010/main" val="338416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90</a:t>
            </a:fld>
            <a:endParaRPr lang="en-GB">
              <a:solidFill>
                <a:prstClr val="black"/>
              </a:solidFill>
            </a:endParaRPr>
          </a:p>
        </p:txBody>
      </p:sp>
    </p:spTree>
    <p:extLst>
      <p:ext uri="{BB962C8B-B14F-4D97-AF65-F5344CB8AC3E}">
        <p14:creationId xmlns:p14="http://schemas.microsoft.com/office/powerpoint/2010/main" val="4095759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91</a:t>
            </a:fld>
            <a:endParaRPr lang="en-GB">
              <a:solidFill>
                <a:prstClr val="black"/>
              </a:solidFill>
            </a:endParaRPr>
          </a:p>
        </p:txBody>
      </p:sp>
    </p:spTree>
    <p:extLst>
      <p:ext uri="{BB962C8B-B14F-4D97-AF65-F5344CB8AC3E}">
        <p14:creationId xmlns:p14="http://schemas.microsoft.com/office/powerpoint/2010/main" val="2225566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3426048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1954693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94</a:t>
            </a:fld>
            <a:endParaRPr lang="en-GB">
              <a:solidFill>
                <a:prstClr val="black"/>
              </a:solidFill>
            </a:endParaRPr>
          </a:p>
        </p:txBody>
      </p:sp>
    </p:spTree>
    <p:extLst>
      <p:ext uri="{BB962C8B-B14F-4D97-AF65-F5344CB8AC3E}">
        <p14:creationId xmlns:p14="http://schemas.microsoft.com/office/powerpoint/2010/main" val="1408767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95</a:t>
            </a:fld>
            <a:endParaRPr lang="en-GB">
              <a:solidFill>
                <a:prstClr val="black"/>
              </a:solidFill>
            </a:endParaRPr>
          </a:p>
        </p:txBody>
      </p:sp>
    </p:spTree>
    <p:extLst>
      <p:ext uri="{BB962C8B-B14F-4D97-AF65-F5344CB8AC3E}">
        <p14:creationId xmlns:p14="http://schemas.microsoft.com/office/powerpoint/2010/main" val="1169667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96</a:t>
            </a:fld>
            <a:endParaRPr lang="en-GB">
              <a:solidFill>
                <a:prstClr val="black"/>
              </a:solidFill>
            </a:endParaRPr>
          </a:p>
        </p:txBody>
      </p:sp>
    </p:spTree>
    <p:extLst>
      <p:ext uri="{BB962C8B-B14F-4D97-AF65-F5344CB8AC3E}">
        <p14:creationId xmlns:p14="http://schemas.microsoft.com/office/powerpoint/2010/main" val="597101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97</a:t>
            </a:fld>
            <a:endParaRPr lang="en-GB">
              <a:solidFill>
                <a:prstClr val="black"/>
              </a:solidFill>
            </a:endParaRPr>
          </a:p>
        </p:txBody>
      </p:sp>
    </p:spTree>
    <p:extLst>
      <p:ext uri="{BB962C8B-B14F-4D97-AF65-F5344CB8AC3E}">
        <p14:creationId xmlns:p14="http://schemas.microsoft.com/office/powerpoint/2010/main" val="3445710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98</a:t>
            </a:fld>
            <a:endParaRPr lang="en-GB"/>
          </a:p>
        </p:txBody>
      </p:sp>
    </p:spTree>
    <p:extLst>
      <p:ext uri="{BB962C8B-B14F-4D97-AF65-F5344CB8AC3E}">
        <p14:creationId xmlns:p14="http://schemas.microsoft.com/office/powerpoint/2010/main" val="352365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180045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hlinkClick r:id="rId3"/>
              </a:rPr>
              <a:t>Peritoneal Dialysis: Patient Selection - Renal and Urology News</a:t>
            </a:r>
            <a:endParaRPr lang="en-GB" dirty="0"/>
          </a:p>
          <a:p>
            <a:pPr marL="228600" indent="-228600">
              <a:buAutoNum type="arabicParenR"/>
            </a:pPr>
            <a:r>
              <a:rPr lang="en-GB" dirty="0">
                <a:hlinkClick r:id="rId4"/>
              </a:rPr>
              <a:t>Project Mandate Template (ukkidney.org)</a:t>
            </a:r>
            <a:endParaRPr lang="en-GB" dirty="0"/>
          </a:p>
          <a:p>
            <a:pPr fontAlgn="base"/>
            <a:r>
              <a:rPr lang="en-GB" sz="1200" b="0" i="0" kern="1200" dirty="0">
                <a:solidFill>
                  <a:schemeClr val="tx1"/>
                </a:solidFill>
                <a:effectLst/>
                <a:latin typeface="+mn-lt"/>
                <a:ea typeface="+mn-ea"/>
                <a:cs typeface="+mn-cs"/>
              </a:rPr>
              <a:t>3) </a:t>
            </a:r>
            <a:r>
              <a:rPr lang="en-GB" sz="1200" b="0" i="0" kern="1200" dirty="0" err="1">
                <a:solidFill>
                  <a:schemeClr val="tx1"/>
                </a:solidFill>
                <a:effectLst/>
                <a:latin typeface="+mn-lt"/>
                <a:ea typeface="+mn-ea"/>
                <a:cs typeface="+mn-cs"/>
              </a:rPr>
              <a:t>Neighborhood</a:t>
            </a:r>
            <a:r>
              <a:rPr lang="en-GB" sz="1200" b="0" i="0" kern="1200" dirty="0">
                <a:solidFill>
                  <a:schemeClr val="tx1"/>
                </a:solidFill>
                <a:effectLst/>
                <a:latin typeface="+mn-lt"/>
                <a:ea typeface="+mn-ea"/>
                <a:cs typeface="+mn-cs"/>
              </a:rPr>
              <a:t> Socioeconomic Status and Barriers to Peritoneal Dialysis: A Mixed Methods Study</a:t>
            </a:r>
          </a:p>
          <a:p>
            <a:pPr fontAlgn="base"/>
            <a:r>
              <a:rPr lang="en-GB" sz="1200" b="0" i="0" kern="1200" dirty="0">
                <a:solidFill>
                  <a:schemeClr val="tx1"/>
                </a:solidFill>
                <a:effectLst/>
                <a:latin typeface="+mn-lt"/>
                <a:ea typeface="+mn-ea"/>
                <a:cs typeface="+mn-cs"/>
              </a:rPr>
              <a:t>Suma Prakash, Adam T. </a:t>
            </a:r>
            <a:r>
              <a:rPr lang="en-GB" sz="1200" b="0" i="0" kern="1200" dirty="0" err="1">
                <a:solidFill>
                  <a:schemeClr val="tx1"/>
                </a:solidFill>
                <a:effectLst/>
                <a:latin typeface="+mn-lt"/>
                <a:ea typeface="+mn-ea"/>
                <a:cs typeface="+mn-cs"/>
              </a:rPr>
              <a:t>Perzynski</a:t>
            </a:r>
            <a:r>
              <a:rPr lang="en-GB" sz="1200" b="0" i="0" kern="1200" dirty="0">
                <a:solidFill>
                  <a:schemeClr val="tx1"/>
                </a:solidFill>
                <a:effectLst/>
                <a:latin typeface="+mn-lt"/>
                <a:ea typeface="+mn-ea"/>
                <a:cs typeface="+mn-cs"/>
              </a:rPr>
              <a:t>, Peter C. Austin, C. </a:t>
            </a:r>
            <a:r>
              <a:rPr lang="en-GB" sz="1200" b="0" i="0" kern="1200" dirty="0" err="1">
                <a:solidFill>
                  <a:schemeClr val="tx1"/>
                </a:solidFill>
                <a:effectLst/>
                <a:latin typeface="+mn-lt"/>
                <a:ea typeface="+mn-ea"/>
                <a:cs typeface="+mn-cs"/>
              </a:rPr>
              <a:t>Fangyun</a:t>
            </a:r>
            <a:r>
              <a:rPr lang="en-GB" sz="1200" b="0" i="0" kern="1200" dirty="0">
                <a:solidFill>
                  <a:schemeClr val="tx1"/>
                </a:solidFill>
                <a:effectLst/>
                <a:latin typeface="+mn-lt"/>
                <a:ea typeface="+mn-ea"/>
                <a:cs typeface="+mn-cs"/>
              </a:rPr>
              <a:t> Wu, Mary Ellen Lawless, J. Michael Paterson, Rob R. Quinn, Ashwini R. Sehgal, Matthew James Oliver</a:t>
            </a:r>
          </a:p>
          <a:p>
            <a:pPr fontAlgn="base"/>
            <a:r>
              <a:rPr lang="en-GB" sz="1200" b="0" i="0" kern="1200" dirty="0">
                <a:solidFill>
                  <a:schemeClr val="tx1"/>
                </a:solidFill>
                <a:effectLst/>
                <a:latin typeface="+mn-lt"/>
                <a:ea typeface="+mn-ea"/>
                <a:cs typeface="+mn-cs"/>
              </a:rPr>
              <a:t>CJASN Oct 2013, 8 (10) 1741-1749; </a:t>
            </a:r>
            <a:r>
              <a:rPr lang="en-GB" sz="1200" b="1" i="0" kern="1200" dirty="0">
                <a:solidFill>
                  <a:schemeClr val="tx1"/>
                </a:solidFill>
                <a:effectLst/>
                <a:latin typeface="+mn-lt"/>
                <a:ea typeface="+mn-ea"/>
                <a:cs typeface="+mn-cs"/>
              </a:rPr>
              <a:t>DOI:</a:t>
            </a:r>
            <a:r>
              <a:rPr lang="en-GB" sz="1200" b="0" i="0" kern="1200" dirty="0">
                <a:solidFill>
                  <a:schemeClr val="tx1"/>
                </a:solidFill>
                <a:effectLst/>
                <a:latin typeface="+mn-lt"/>
                <a:ea typeface="+mn-ea"/>
                <a:cs typeface="+mn-cs"/>
              </a:rPr>
              <a:t> 10.2215/CJN.11241012</a:t>
            </a:r>
          </a:p>
          <a:p>
            <a:pPr fontAlgn="base"/>
            <a:r>
              <a:rPr lang="en-GB" sz="1200" b="0" i="0" kern="1200" dirty="0">
                <a:solidFill>
                  <a:schemeClr val="tx1"/>
                </a:solidFill>
                <a:effectLst/>
                <a:latin typeface="+mn-lt"/>
                <a:ea typeface="+mn-ea"/>
                <a:cs typeface="+mn-cs"/>
              </a:rPr>
              <a:t>4) </a:t>
            </a:r>
            <a:r>
              <a:rPr lang="en-GB" dirty="0">
                <a:hlinkClick r:id="rId5"/>
              </a:rPr>
              <a:t>Integrated care systems explained | The King's Fund (kingsfund.org.uk)</a:t>
            </a:r>
            <a:endParaRPr lang="en-GB" sz="1200" b="0" i="0" kern="1200" dirty="0">
              <a:solidFill>
                <a:schemeClr val="tx1"/>
              </a:solidFill>
              <a:effectLst/>
              <a:latin typeface="+mn-lt"/>
              <a:ea typeface="+mn-ea"/>
              <a:cs typeface="+mn-cs"/>
            </a:endParaRP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99</a:t>
            </a:fld>
            <a:endParaRPr lang="en-GB">
              <a:solidFill>
                <a:prstClr val="black"/>
              </a:solidFill>
            </a:endParaRPr>
          </a:p>
        </p:txBody>
      </p:sp>
    </p:spTree>
    <p:extLst>
      <p:ext uri="{BB962C8B-B14F-4D97-AF65-F5344CB8AC3E}">
        <p14:creationId xmlns:p14="http://schemas.microsoft.com/office/powerpoint/2010/main" val="2363986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hlinkClick r:id="rId3"/>
              </a:rPr>
              <a:t>Peritoneal Dialysis: Patient Selection - Renal and Urology News</a:t>
            </a:r>
            <a:endParaRPr lang="en-GB" dirty="0"/>
          </a:p>
          <a:p>
            <a:pPr marL="228600" indent="-228600">
              <a:buAutoNum type="arabicParenR"/>
            </a:pPr>
            <a:r>
              <a:rPr lang="en-GB" dirty="0">
                <a:hlinkClick r:id="rId4"/>
              </a:rPr>
              <a:t>Project Mandate Template (ukkidney.org)</a:t>
            </a:r>
            <a:endParaRPr lang="en-GB" dirty="0"/>
          </a:p>
          <a:p>
            <a:pPr fontAlgn="base"/>
            <a:r>
              <a:rPr lang="en-GB" sz="1200" b="0" i="0" kern="1200" dirty="0">
                <a:solidFill>
                  <a:schemeClr val="tx1"/>
                </a:solidFill>
                <a:effectLst/>
                <a:latin typeface="+mn-lt"/>
                <a:ea typeface="+mn-ea"/>
                <a:cs typeface="+mn-cs"/>
              </a:rPr>
              <a:t>3) </a:t>
            </a:r>
            <a:r>
              <a:rPr lang="en-GB" sz="1200" b="0" i="0" kern="1200" dirty="0" err="1">
                <a:solidFill>
                  <a:schemeClr val="tx1"/>
                </a:solidFill>
                <a:effectLst/>
                <a:latin typeface="+mn-lt"/>
                <a:ea typeface="+mn-ea"/>
                <a:cs typeface="+mn-cs"/>
              </a:rPr>
              <a:t>Neighborhood</a:t>
            </a:r>
            <a:r>
              <a:rPr lang="en-GB" sz="1200" b="0" i="0" kern="1200" dirty="0">
                <a:solidFill>
                  <a:schemeClr val="tx1"/>
                </a:solidFill>
                <a:effectLst/>
                <a:latin typeface="+mn-lt"/>
                <a:ea typeface="+mn-ea"/>
                <a:cs typeface="+mn-cs"/>
              </a:rPr>
              <a:t> Socioeconomic Status and Barriers to Peritoneal Dialysis: A Mixed Methods Study</a:t>
            </a:r>
          </a:p>
          <a:p>
            <a:pPr fontAlgn="base"/>
            <a:r>
              <a:rPr lang="en-GB" sz="1200" b="0" i="0" kern="1200" dirty="0">
                <a:solidFill>
                  <a:schemeClr val="tx1"/>
                </a:solidFill>
                <a:effectLst/>
                <a:latin typeface="+mn-lt"/>
                <a:ea typeface="+mn-ea"/>
                <a:cs typeface="+mn-cs"/>
              </a:rPr>
              <a:t>Suma Prakash, Adam T. </a:t>
            </a:r>
            <a:r>
              <a:rPr lang="en-GB" sz="1200" b="0" i="0" kern="1200" dirty="0" err="1">
                <a:solidFill>
                  <a:schemeClr val="tx1"/>
                </a:solidFill>
                <a:effectLst/>
                <a:latin typeface="+mn-lt"/>
                <a:ea typeface="+mn-ea"/>
                <a:cs typeface="+mn-cs"/>
              </a:rPr>
              <a:t>Perzynski</a:t>
            </a:r>
            <a:r>
              <a:rPr lang="en-GB" sz="1200" b="0" i="0" kern="1200" dirty="0">
                <a:solidFill>
                  <a:schemeClr val="tx1"/>
                </a:solidFill>
                <a:effectLst/>
                <a:latin typeface="+mn-lt"/>
                <a:ea typeface="+mn-ea"/>
                <a:cs typeface="+mn-cs"/>
              </a:rPr>
              <a:t>, Peter C. Austin, C. </a:t>
            </a:r>
            <a:r>
              <a:rPr lang="en-GB" sz="1200" b="0" i="0" kern="1200" dirty="0" err="1">
                <a:solidFill>
                  <a:schemeClr val="tx1"/>
                </a:solidFill>
                <a:effectLst/>
                <a:latin typeface="+mn-lt"/>
                <a:ea typeface="+mn-ea"/>
                <a:cs typeface="+mn-cs"/>
              </a:rPr>
              <a:t>Fangyun</a:t>
            </a:r>
            <a:r>
              <a:rPr lang="en-GB" sz="1200" b="0" i="0" kern="1200" dirty="0">
                <a:solidFill>
                  <a:schemeClr val="tx1"/>
                </a:solidFill>
                <a:effectLst/>
                <a:latin typeface="+mn-lt"/>
                <a:ea typeface="+mn-ea"/>
                <a:cs typeface="+mn-cs"/>
              </a:rPr>
              <a:t> Wu, Mary Ellen Lawless, J. Michael Paterson, Rob R. Quinn, Ashwini R. Sehgal, Matthew James Oliver</a:t>
            </a:r>
          </a:p>
          <a:p>
            <a:pPr fontAlgn="base"/>
            <a:r>
              <a:rPr lang="en-GB" sz="1200" b="0" i="0" kern="1200" dirty="0">
                <a:solidFill>
                  <a:schemeClr val="tx1"/>
                </a:solidFill>
                <a:effectLst/>
                <a:latin typeface="+mn-lt"/>
                <a:ea typeface="+mn-ea"/>
                <a:cs typeface="+mn-cs"/>
              </a:rPr>
              <a:t>CJASN Oct 2013, 8 (10) 1741-1749; </a:t>
            </a:r>
            <a:r>
              <a:rPr lang="en-GB" sz="1200" b="1" i="0" kern="1200" dirty="0">
                <a:solidFill>
                  <a:schemeClr val="tx1"/>
                </a:solidFill>
                <a:effectLst/>
                <a:latin typeface="+mn-lt"/>
                <a:ea typeface="+mn-ea"/>
                <a:cs typeface="+mn-cs"/>
              </a:rPr>
              <a:t>DOI:</a:t>
            </a:r>
            <a:r>
              <a:rPr lang="en-GB" sz="1200" b="0" i="0" kern="1200" dirty="0">
                <a:solidFill>
                  <a:schemeClr val="tx1"/>
                </a:solidFill>
                <a:effectLst/>
                <a:latin typeface="+mn-lt"/>
                <a:ea typeface="+mn-ea"/>
                <a:cs typeface="+mn-cs"/>
              </a:rPr>
              <a:t> 10.2215/CJN.11241012</a:t>
            </a:r>
          </a:p>
          <a:p>
            <a:pPr fontAlgn="base"/>
            <a:r>
              <a:rPr lang="en-GB" sz="1200" b="0" i="0" kern="1200" dirty="0">
                <a:solidFill>
                  <a:schemeClr val="tx1"/>
                </a:solidFill>
                <a:effectLst/>
                <a:latin typeface="+mn-lt"/>
                <a:ea typeface="+mn-ea"/>
                <a:cs typeface="+mn-cs"/>
              </a:rPr>
              <a:t>4) </a:t>
            </a:r>
            <a:r>
              <a:rPr lang="en-GB" dirty="0">
                <a:hlinkClick r:id="rId5"/>
              </a:rPr>
              <a:t>Integrated care systems explained | The King's Fund (kingsfund.org.uk)</a:t>
            </a:r>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hlinkClick r:id="rId6"/>
              </a:rPr>
              <a:t>5) </a:t>
            </a:r>
            <a:r>
              <a:rPr lang="en-GB" dirty="0">
                <a:hlinkClick r:id="rId7"/>
              </a:rPr>
              <a:t>Demographics | The UK Kidney Association</a:t>
            </a:r>
            <a:endParaRPr lang="en-GB" sz="1200" b="0" i="0" kern="1200" dirty="0">
              <a:solidFill>
                <a:schemeClr val="tx1"/>
              </a:solidFill>
              <a:effectLst/>
              <a:latin typeface="+mn-lt"/>
              <a:ea typeface="+mn-ea"/>
              <a:cs typeface="+mn-cs"/>
            </a:endParaRPr>
          </a:p>
          <a:p>
            <a:pPr fontAlgn="base"/>
            <a:r>
              <a:rPr lang="en-GB" dirty="0">
                <a:hlinkClick r:id="rId6"/>
              </a:rPr>
              <a:t>6) Paediatric Summary 2019 data (ukkidney.org)</a:t>
            </a:r>
            <a:endParaRPr lang="en-GB" dirty="0"/>
          </a:p>
          <a:p>
            <a:pPr fontAlgn="base"/>
            <a:r>
              <a:rPr lang="en-GB" dirty="0"/>
              <a:t>6</a:t>
            </a:r>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100</a:t>
            </a:fld>
            <a:endParaRPr lang="en-GB">
              <a:solidFill>
                <a:prstClr val="black"/>
              </a:solidFill>
            </a:endParaRPr>
          </a:p>
        </p:txBody>
      </p:sp>
    </p:spTree>
    <p:extLst>
      <p:ext uri="{BB962C8B-B14F-4D97-AF65-F5344CB8AC3E}">
        <p14:creationId xmlns:p14="http://schemas.microsoft.com/office/powerpoint/2010/main" val="70682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882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57372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CKD prevalence estimates: calculated by CVIN especially for the RSTP</a:t>
            </a:r>
          </a:p>
          <a:p>
            <a:r>
              <a:rPr lang="en-GB" dirty="0"/>
              <a:t>Diabetes prevalence estimates: </a:t>
            </a:r>
            <a:r>
              <a:rPr lang="en-GB" dirty="0">
                <a:hlinkClick r:id="rId3"/>
              </a:rPr>
              <a:t>Diabetes prevalence estimates for local populations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Hypertension prevalence estimates: </a:t>
            </a:r>
            <a:r>
              <a:rPr lang="en-GB" sz="1200" u="sng" kern="1200" dirty="0">
                <a:solidFill>
                  <a:schemeClr val="tx1"/>
                </a:solidFill>
                <a:effectLst/>
                <a:latin typeface="+mn-lt"/>
                <a:ea typeface="+mn-ea"/>
                <a:cs typeface="+mn-cs"/>
                <a:hlinkClick r:id="rId4"/>
              </a:rPr>
              <a:t>Cardiovascular Disease - OHID (phe.org.uk)</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796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Heart Failure prevalence estimates: </a:t>
            </a:r>
            <a:r>
              <a:rPr lang="en-GB" dirty="0">
                <a:hlinkClick r:id="rId3"/>
              </a:rPr>
              <a:t>Modelled Prevalence Estimates - OHID (phe.org.uk)</a:t>
            </a: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Common Mental Health Disorders: </a:t>
            </a:r>
            <a:r>
              <a:rPr lang="en-GB" dirty="0">
                <a:hlinkClick r:id="rId4"/>
              </a:rPr>
              <a:t>Common Mental Health Disorders - OHID (phe.org.uk)</a:t>
            </a:r>
            <a:endParaRPr lang="en-GB" sz="1200" kern="1200" dirty="0">
              <a:solidFill>
                <a:schemeClr val="tx1"/>
              </a:solidFill>
              <a:effectLst/>
              <a:latin typeface="+mn-lt"/>
              <a:ea typeface="+mn-ea"/>
              <a:cs typeface="+mn-cs"/>
            </a:endParaRPr>
          </a:p>
          <a:p>
            <a:r>
              <a:rPr lang="en-GB" dirty="0"/>
              <a:t>Frailty: </a:t>
            </a:r>
            <a:r>
              <a:rPr lang="en-GB" dirty="0">
                <a:hlinkClick r:id="rId5"/>
              </a:rPr>
              <a:t>Productive Healthy Ageing Profile - Multi-morbidity and frailty - OHID (phe.org.uk)</a:t>
            </a:r>
            <a:endParaRPr lang="en-GB" dirty="0"/>
          </a:p>
          <a:p>
            <a:endParaRPr lang="en-GB" dirty="0"/>
          </a:p>
        </p:txBody>
      </p:sp>
      <p:sp>
        <p:nvSpPr>
          <p:cNvPr id="4" name="Slide Number Placeholder 3"/>
          <p:cNvSpPr>
            <a:spLocks noGrp="1"/>
          </p:cNvSpPr>
          <p:nvPr>
            <p:ph type="sldNum" sz="quarter" idx="5"/>
          </p:nvPr>
        </p:nvSpPr>
        <p:spPr/>
        <p:txBody>
          <a:bodyPr/>
          <a:lstStyle/>
          <a:p>
            <a:fld id="{29A9E37E-827F-4467-9455-CB7A04B1C4BF}" type="slidenum">
              <a:rPr lang="en-GB" smtClean="0"/>
              <a:t>10</a:t>
            </a:fld>
            <a:endParaRPr lang="en-GB"/>
          </a:p>
        </p:txBody>
      </p:sp>
    </p:spTree>
    <p:extLst>
      <p:ext uri="{BB962C8B-B14F-4D97-AF65-F5344CB8AC3E}">
        <p14:creationId xmlns:p14="http://schemas.microsoft.com/office/powerpoint/2010/main" val="414462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4.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1.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slideMaster" Target="../slideMasters/slideMaster2.xml"/><Relationship Id="rId10" Type="http://schemas.openxmlformats.org/officeDocument/2006/relationships/image" Target="../media/image7.png"/><Relationship Id="rId4" Type="http://schemas.openxmlformats.org/officeDocument/2006/relationships/tags" Target="../tags/tag12.xml"/><Relationship Id="rId9"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EDF8-5779-4D75-822B-76B3D0850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849F41-462B-4AA1-A4CA-B6C208F7A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1256E-13C5-4573-AA72-02BD13647CDE}"/>
              </a:ext>
            </a:extLst>
          </p:cNvPr>
          <p:cNvSpPr>
            <a:spLocks noGrp="1"/>
          </p:cNvSpPr>
          <p:nvPr>
            <p:ph type="dt" sz="half" idx="10"/>
          </p:nvPr>
        </p:nvSpPr>
        <p:spPr/>
        <p:txBody>
          <a:bodyPr/>
          <a:lstStyle/>
          <a:p>
            <a:fld id="{8A12A3D8-57B1-4282-9295-AB636BC03041}" type="datetime1">
              <a:rPr lang="en-GB" smtClean="0"/>
              <a:t>09/12/2022</a:t>
            </a:fld>
            <a:endParaRPr lang="en-GB"/>
          </a:p>
        </p:txBody>
      </p:sp>
      <p:sp>
        <p:nvSpPr>
          <p:cNvPr id="5" name="Footer Placeholder 4">
            <a:extLst>
              <a:ext uri="{FF2B5EF4-FFF2-40B4-BE49-F238E27FC236}">
                <a16:creationId xmlns:a16="http://schemas.microsoft.com/office/drawing/2014/main" id="{5D066F8A-3855-4BCB-9796-CE02FE9CB305}"/>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F655F6F8-D9A4-4EBF-80AF-33F109F4420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8784073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KN 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612360-2483-46D4-AD3D-8AF6A7703824}"/>
              </a:ext>
            </a:extLst>
          </p:cNvPr>
          <p:cNvSpPr>
            <a:spLocks noGrp="1"/>
          </p:cNvSpPr>
          <p:nvPr>
            <p:ph type="sldNum" sz="quarter" idx="12"/>
          </p:nvPr>
        </p:nvSpPr>
        <p:spPr>
          <a:xfrm>
            <a:off x="52382" y="6492875"/>
            <a:ext cx="389389" cy="365125"/>
          </a:xfrm>
        </p:spPr>
        <p:txBody>
          <a:bodyPr/>
          <a:lstStyle/>
          <a:p>
            <a:fld id="{4CFE3F30-78E1-4CB9-82AD-42CBF17719CB}" type="slidenum">
              <a:rPr lang="en-GB" smtClean="0"/>
              <a:t>‹#›</a:t>
            </a:fld>
            <a:endParaRPr lang="en-GB" dirty="0"/>
          </a:p>
        </p:txBody>
      </p:sp>
      <p:pic>
        <p:nvPicPr>
          <p:cNvPr id="6" name="Picture 5" descr="Logo&#10;&#10;Description automatically generated">
            <a:extLst>
              <a:ext uri="{FF2B5EF4-FFF2-40B4-BE49-F238E27FC236}">
                <a16:creationId xmlns:a16="http://schemas.microsoft.com/office/drawing/2014/main" id="{2989D2A4-F9CF-4064-968C-E8973391D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8138" y="0"/>
            <a:ext cx="1676399" cy="647512"/>
          </a:xfrm>
          <a:prstGeom prst="rect">
            <a:avLst/>
          </a:prstGeom>
        </p:spPr>
      </p:pic>
      <p:pic>
        <p:nvPicPr>
          <p:cNvPr id="7" name="Picture 6">
            <a:extLst>
              <a:ext uri="{FF2B5EF4-FFF2-40B4-BE49-F238E27FC236}">
                <a16:creationId xmlns:a16="http://schemas.microsoft.com/office/drawing/2014/main" id="{0CB28D93-F76D-4BDF-95C9-E739FC8619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43237" y="6357505"/>
            <a:ext cx="1021300" cy="500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CCA2706-A4D9-4072-9BEE-ED962F6C4A46}"/>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a:t>
            </a:r>
          </a:p>
        </p:txBody>
      </p:sp>
    </p:spTree>
    <p:extLst>
      <p:ext uri="{BB962C8B-B14F-4D97-AF65-F5344CB8AC3E}">
        <p14:creationId xmlns:p14="http://schemas.microsoft.com/office/powerpoint/2010/main" val="27051635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KN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a:xfrm>
            <a:off x="11711031" y="6389906"/>
            <a:ext cx="397778" cy="365125"/>
          </a:xfrm>
        </p:spPr>
        <p:txBody>
          <a:bodyPr/>
          <a:lstStyle/>
          <a:p>
            <a:fld id="{4CFE3F30-78E1-4CB9-82AD-42CBF17719CB}" type="slidenum">
              <a:rPr lang="en-GB" smtClean="0"/>
              <a:t>‹#›</a:t>
            </a:fld>
            <a:endParaRPr lang="en-GB"/>
          </a:p>
        </p:txBody>
      </p:sp>
      <p:pic>
        <p:nvPicPr>
          <p:cNvPr id="5" name="Picture 4" descr="Logo&#10;&#10;Description automatically generated">
            <a:extLst>
              <a:ext uri="{FF2B5EF4-FFF2-40B4-BE49-F238E27FC236}">
                <a16:creationId xmlns:a16="http://schemas.microsoft.com/office/drawing/2014/main" id="{CA99BEA5-B05F-490D-A8BB-2E50B9F08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2410" y="102969"/>
            <a:ext cx="1676399" cy="647512"/>
          </a:xfrm>
          <a:prstGeom prst="rect">
            <a:avLst/>
          </a:prstGeom>
        </p:spPr>
      </p:pic>
      <p:sp>
        <p:nvSpPr>
          <p:cNvPr id="6" name="Rectangle 5">
            <a:extLst>
              <a:ext uri="{FF2B5EF4-FFF2-40B4-BE49-F238E27FC236}">
                <a16:creationId xmlns:a16="http://schemas.microsoft.com/office/drawing/2014/main" id="{318F4C93-6D0C-4548-9A45-B305380DE233}"/>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Dialysis (home therapies)</a:t>
            </a:r>
          </a:p>
        </p:txBody>
      </p:sp>
    </p:spTree>
    <p:extLst>
      <p:ext uri="{BB962C8B-B14F-4D97-AF65-F5344CB8AC3E}">
        <p14:creationId xmlns:p14="http://schemas.microsoft.com/office/powerpoint/2010/main" val="20698635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KN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a:xfrm>
            <a:off x="11711031" y="6389906"/>
            <a:ext cx="397778" cy="365125"/>
          </a:xfrm>
        </p:spPr>
        <p:txBody>
          <a:bodyPr/>
          <a:lstStyle/>
          <a:p>
            <a:fld id="{4CFE3F30-78E1-4CB9-82AD-42CBF17719CB}" type="slidenum">
              <a:rPr lang="en-GB" smtClean="0"/>
              <a:t>‹#›</a:t>
            </a:fld>
            <a:endParaRPr lang="en-GB"/>
          </a:p>
        </p:txBody>
      </p:sp>
      <p:pic>
        <p:nvPicPr>
          <p:cNvPr id="5" name="Picture 4" descr="Logo&#10;&#10;Description automatically generated">
            <a:extLst>
              <a:ext uri="{FF2B5EF4-FFF2-40B4-BE49-F238E27FC236}">
                <a16:creationId xmlns:a16="http://schemas.microsoft.com/office/drawing/2014/main" id="{CA99BEA5-B05F-490D-A8BB-2E50B9F08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2410" y="102969"/>
            <a:ext cx="1676399" cy="647512"/>
          </a:xfrm>
          <a:prstGeom prst="rect">
            <a:avLst/>
          </a:prstGeom>
        </p:spPr>
      </p:pic>
      <p:sp>
        <p:nvSpPr>
          <p:cNvPr id="6" name="Rectangle 5">
            <a:extLst>
              <a:ext uri="{FF2B5EF4-FFF2-40B4-BE49-F238E27FC236}">
                <a16:creationId xmlns:a16="http://schemas.microsoft.com/office/drawing/2014/main" id="{318F4C93-6D0C-4548-9A45-B305380DE233}"/>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Transplant</a:t>
            </a:r>
          </a:p>
        </p:txBody>
      </p:sp>
    </p:spTree>
    <p:extLst>
      <p:ext uri="{BB962C8B-B14F-4D97-AF65-F5344CB8AC3E}">
        <p14:creationId xmlns:p14="http://schemas.microsoft.com/office/powerpoint/2010/main" val="20698635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KN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a:xfrm>
            <a:off x="11711031" y="6389906"/>
            <a:ext cx="397778" cy="365125"/>
          </a:xfrm>
        </p:spPr>
        <p:txBody>
          <a:bodyPr/>
          <a:lstStyle/>
          <a:p>
            <a:fld id="{4CFE3F30-78E1-4CB9-82AD-42CBF17719CB}" type="slidenum">
              <a:rPr lang="en-GB" smtClean="0"/>
              <a:t>‹#›</a:t>
            </a:fld>
            <a:endParaRPr lang="en-GB"/>
          </a:p>
        </p:txBody>
      </p:sp>
      <p:pic>
        <p:nvPicPr>
          <p:cNvPr id="5" name="Picture 4" descr="Logo&#10;&#10;Description automatically generated">
            <a:extLst>
              <a:ext uri="{FF2B5EF4-FFF2-40B4-BE49-F238E27FC236}">
                <a16:creationId xmlns:a16="http://schemas.microsoft.com/office/drawing/2014/main" id="{CA99BEA5-B05F-490D-A8BB-2E50B9F08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2410" y="102969"/>
            <a:ext cx="1676399" cy="647512"/>
          </a:xfrm>
          <a:prstGeom prst="rect">
            <a:avLst/>
          </a:prstGeom>
        </p:spPr>
      </p:pic>
    </p:spTree>
    <p:extLst>
      <p:ext uri="{BB962C8B-B14F-4D97-AF65-F5344CB8AC3E}">
        <p14:creationId xmlns:p14="http://schemas.microsoft.com/office/powerpoint/2010/main" val="20698635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1823-BFC5-40C1-85EE-65AEB0AD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3F9B78-613E-4340-B9AB-ACBA8B153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75AA1-012A-4136-AD88-C1AC2C93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69F8E-EF4A-4DA7-977A-31F7AA86EDB1}"/>
              </a:ext>
            </a:extLst>
          </p:cNvPr>
          <p:cNvSpPr>
            <a:spLocks noGrp="1"/>
          </p:cNvSpPr>
          <p:nvPr>
            <p:ph type="dt" sz="half" idx="10"/>
          </p:nvPr>
        </p:nvSpPr>
        <p:spPr/>
        <p:txBody>
          <a:bodyPr/>
          <a:lstStyle/>
          <a:p>
            <a:fld id="{84BB3DE6-2FE1-4463-A62B-2F5EA8CCDA22}" type="datetime1">
              <a:rPr lang="en-GB" smtClean="0"/>
              <a:t>09/12/2022</a:t>
            </a:fld>
            <a:endParaRPr lang="en-GB"/>
          </a:p>
        </p:txBody>
      </p:sp>
      <p:sp>
        <p:nvSpPr>
          <p:cNvPr id="6" name="Footer Placeholder 5">
            <a:extLst>
              <a:ext uri="{FF2B5EF4-FFF2-40B4-BE49-F238E27FC236}">
                <a16:creationId xmlns:a16="http://schemas.microsoft.com/office/drawing/2014/main" id="{D65B1053-E89D-459D-BE4E-C4D60841D80A}"/>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E4072760-6DB6-458C-93F1-244EE9E6E2C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5213732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F6B8-743C-4982-83F5-F0898EDEC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64AC52-50CC-40F3-BA8F-C312E60EF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E720C1-F5A1-41A6-B345-F5924D9C3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7E378-B56F-442C-AD69-AAD5CAE93379}"/>
              </a:ext>
            </a:extLst>
          </p:cNvPr>
          <p:cNvSpPr>
            <a:spLocks noGrp="1"/>
          </p:cNvSpPr>
          <p:nvPr>
            <p:ph type="dt" sz="half" idx="10"/>
          </p:nvPr>
        </p:nvSpPr>
        <p:spPr/>
        <p:txBody>
          <a:bodyPr/>
          <a:lstStyle/>
          <a:p>
            <a:fld id="{8CDF6546-4DD5-48FB-AF62-EB741D93558C}" type="datetime1">
              <a:rPr lang="en-GB" smtClean="0"/>
              <a:t>09/12/2022</a:t>
            </a:fld>
            <a:endParaRPr lang="en-GB"/>
          </a:p>
        </p:txBody>
      </p:sp>
      <p:sp>
        <p:nvSpPr>
          <p:cNvPr id="6" name="Footer Placeholder 5">
            <a:extLst>
              <a:ext uri="{FF2B5EF4-FFF2-40B4-BE49-F238E27FC236}">
                <a16:creationId xmlns:a16="http://schemas.microsoft.com/office/drawing/2014/main" id="{C10D1C62-BB5B-4BBB-BB84-991CFECC04C9}"/>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309B3CEF-F998-48D4-8DB4-02D9BB53667D}"/>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334941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FB6C-BA1E-4376-B7AD-C36690CA4E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2E6397-8464-4FDE-93EF-41304E550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45CC1-B02E-442B-8373-387FA9D24CDA}"/>
              </a:ext>
            </a:extLst>
          </p:cNvPr>
          <p:cNvSpPr>
            <a:spLocks noGrp="1"/>
          </p:cNvSpPr>
          <p:nvPr>
            <p:ph type="dt" sz="half" idx="10"/>
          </p:nvPr>
        </p:nvSpPr>
        <p:spPr/>
        <p:txBody>
          <a:bodyPr/>
          <a:lstStyle/>
          <a:p>
            <a:fld id="{3209726C-DE0D-484C-AFFA-1B3382B12C7D}" type="datetime1">
              <a:rPr lang="en-GB" smtClean="0"/>
              <a:t>09/12/2022</a:t>
            </a:fld>
            <a:endParaRPr lang="en-GB"/>
          </a:p>
        </p:txBody>
      </p:sp>
      <p:sp>
        <p:nvSpPr>
          <p:cNvPr id="5" name="Footer Placeholder 4">
            <a:extLst>
              <a:ext uri="{FF2B5EF4-FFF2-40B4-BE49-F238E27FC236}">
                <a16:creationId xmlns:a16="http://schemas.microsoft.com/office/drawing/2014/main" id="{4A5F3A82-C53E-4311-BB0F-F74B4DDD6EC9}"/>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12D0DF26-32D9-4B55-9E43-D1BE28E152AE}"/>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9748863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1B337-8E59-49BA-B872-1986E48D3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1B547-F5CD-4752-BBBD-92C80B1E6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9FD23-9FE5-40DB-91D4-1FB7BB986176}"/>
              </a:ext>
            </a:extLst>
          </p:cNvPr>
          <p:cNvSpPr>
            <a:spLocks noGrp="1"/>
          </p:cNvSpPr>
          <p:nvPr>
            <p:ph type="dt" sz="half" idx="10"/>
          </p:nvPr>
        </p:nvSpPr>
        <p:spPr/>
        <p:txBody>
          <a:bodyPr/>
          <a:lstStyle/>
          <a:p>
            <a:fld id="{5133C240-007E-4194-8DB1-2F09C7556BB3}" type="datetime1">
              <a:rPr lang="en-GB" smtClean="0"/>
              <a:t>09/12/2022</a:t>
            </a:fld>
            <a:endParaRPr lang="en-GB"/>
          </a:p>
        </p:txBody>
      </p:sp>
      <p:sp>
        <p:nvSpPr>
          <p:cNvPr id="5" name="Footer Placeholder 4">
            <a:extLst>
              <a:ext uri="{FF2B5EF4-FFF2-40B4-BE49-F238E27FC236}">
                <a16:creationId xmlns:a16="http://schemas.microsoft.com/office/drawing/2014/main" id="{1519B62C-C8E2-47F7-B80B-401F99D2FA4E}"/>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331F897A-851E-4A70-B177-888B491F9673}"/>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2325617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0445AD-E08C-4AA5-949B-A535DE686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2A81C4E2-1FA7-498D-BB36-16FEF309F1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1A4F9E-5B56-4446-A7CA-69E355E95D8B}"/>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
        <p:nvSpPr>
          <p:cNvPr id="4" name="Title 3">
            <a:extLst>
              <a:ext uri="{FF2B5EF4-FFF2-40B4-BE49-F238E27FC236}">
                <a16:creationId xmlns:a16="http://schemas.microsoft.com/office/drawing/2014/main" id="{D6967164-6289-41DB-8E3A-13C7BFDC0D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D0FC80BA-850D-43D0-8BDA-FE7C5149B329}"/>
              </a:ext>
            </a:extLst>
          </p:cNvPr>
          <p:cNvSpPr>
            <a:spLocks noGrp="1"/>
          </p:cNvSpPr>
          <p:nvPr>
            <p:ph sz="quarter" idx="13"/>
          </p:nvPr>
        </p:nvSpPr>
        <p:spPr>
          <a:xfrm>
            <a:off x="8437563" y="2825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8933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5" name="Rectangle 4"/>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544143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E56-33B0-4875-9F60-12F855AA41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C40FF0-A852-410D-A741-78DB0487B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2C9DD-12B9-4D45-AACE-C79123E2976D}"/>
              </a:ext>
            </a:extLst>
          </p:cNvPr>
          <p:cNvSpPr>
            <a:spLocks noGrp="1"/>
          </p:cNvSpPr>
          <p:nvPr>
            <p:ph type="dt" sz="half" idx="10"/>
          </p:nvPr>
        </p:nvSpPr>
        <p:spPr/>
        <p:txBody>
          <a:bodyPr/>
          <a:lstStyle/>
          <a:p>
            <a:fld id="{84A1DC4C-6B0F-4B47-B8D1-DB1896B321F9}" type="datetime1">
              <a:rPr lang="en-GB" smtClean="0"/>
              <a:t>09/12/2022</a:t>
            </a:fld>
            <a:endParaRPr lang="en-GB"/>
          </a:p>
        </p:txBody>
      </p:sp>
      <p:sp>
        <p:nvSpPr>
          <p:cNvPr id="5" name="Footer Placeholder 4">
            <a:extLst>
              <a:ext uri="{FF2B5EF4-FFF2-40B4-BE49-F238E27FC236}">
                <a16:creationId xmlns:a16="http://schemas.microsoft.com/office/drawing/2014/main" id="{CB379B34-3007-4D83-A3C0-812766A7C39F}"/>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344586AD-754B-4BEC-A862-15952D097D00}"/>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85440236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74842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786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164336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17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2618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224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797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829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49094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90002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72E3-D971-4318-8932-BDC750069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F98C99-8ABE-4416-8F5C-C951D0164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22FE9F-1764-4E1A-9FEB-4FB87996F59B}"/>
              </a:ext>
            </a:extLst>
          </p:cNvPr>
          <p:cNvSpPr>
            <a:spLocks noGrp="1"/>
          </p:cNvSpPr>
          <p:nvPr>
            <p:ph type="dt" sz="half" idx="10"/>
          </p:nvPr>
        </p:nvSpPr>
        <p:spPr/>
        <p:txBody>
          <a:bodyPr/>
          <a:lstStyle/>
          <a:p>
            <a:fld id="{7D0B3614-9E10-42CD-8E35-342E9DAA1500}" type="datetime1">
              <a:rPr lang="en-GB" smtClean="0"/>
              <a:t>09/12/2022</a:t>
            </a:fld>
            <a:endParaRPr lang="en-GB"/>
          </a:p>
        </p:txBody>
      </p:sp>
      <p:sp>
        <p:nvSpPr>
          <p:cNvPr id="5" name="Footer Placeholder 4">
            <a:extLst>
              <a:ext uri="{FF2B5EF4-FFF2-40B4-BE49-F238E27FC236}">
                <a16:creationId xmlns:a16="http://schemas.microsoft.com/office/drawing/2014/main" id="{92A69BEF-E28F-40A8-9A8D-B2AB9D4249B3}"/>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F60E3DF1-1B0C-47B2-865F-CEFCB012776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2309639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86261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8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849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24679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98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43891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8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3539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42320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26B7-543D-44E9-96BD-C8E18EE9EB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21084-318F-46E8-AC54-2B9EE9D5C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D6E3A2-B065-4BB9-8692-F6E26CE37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BC428B-2EE5-4A02-8A18-1565FAF6E61A}"/>
              </a:ext>
            </a:extLst>
          </p:cNvPr>
          <p:cNvSpPr>
            <a:spLocks noGrp="1"/>
          </p:cNvSpPr>
          <p:nvPr>
            <p:ph type="dt" sz="half" idx="10"/>
          </p:nvPr>
        </p:nvSpPr>
        <p:spPr/>
        <p:txBody>
          <a:bodyPr/>
          <a:lstStyle/>
          <a:p>
            <a:fld id="{EF5A404C-3717-42B6-A4CC-00708C405EA6}" type="datetime1">
              <a:rPr lang="en-GB" smtClean="0"/>
              <a:t>09/12/2022</a:t>
            </a:fld>
            <a:endParaRPr lang="en-GB"/>
          </a:p>
        </p:txBody>
      </p:sp>
      <p:sp>
        <p:nvSpPr>
          <p:cNvPr id="6" name="Footer Placeholder 5">
            <a:extLst>
              <a:ext uri="{FF2B5EF4-FFF2-40B4-BE49-F238E27FC236}">
                <a16:creationId xmlns:a16="http://schemas.microsoft.com/office/drawing/2014/main" id="{80626D31-8280-4D95-B950-3C30B5CEEC1F}"/>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F28C3461-7F07-4DEE-A822-5E21843D0B4A}"/>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68223938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l="20920" t="168" r="187"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58835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258660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l="20845" t="14683" r="262" b="-14768"/>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751264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3875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12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5082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956227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27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5296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504246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B099-28A9-4D01-9FE0-81838DC2E2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A6686-453C-44B4-97EE-B43697330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E171C-3340-4454-A79D-682C31709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818BE-AB4E-4ED6-848E-E7C935E31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B4827-0A7E-488A-A7CB-7B7C89FF2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08FC6C-6CAC-48C4-9A4B-50383424856D}"/>
              </a:ext>
            </a:extLst>
          </p:cNvPr>
          <p:cNvSpPr>
            <a:spLocks noGrp="1"/>
          </p:cNvSpPr>
          <p:nvPr>
            <p:ph type="dt" sz="half" idx="10"/>
          </p:nvPr>
        </p:nvSpPr>
        <p:spPr/>
        <p:txBody>
          <a:bodyPr/>
          <a:lstStyle/>
          <a:p>
            <a:fld id="{E41D45D0-FE47-4DD0-B33D-909771936B50}" type="datetime1">
              <a:rPr lang="en-GB" smtClean="0"/>
              <a:t>09/12/2022</a:t>
            </a:fld>
            <a:endParaRPr lang="en-GB"/>
          </a:p>
        </p:txBody>
      </p:sp>
      <p:sp>
        <p:nvSpPr>
          <p:cNvPr id="8" name="Footer Placeholder 7">
            <a:extLst>
              <a:ext uri="{FF2B5EF4-FFF2-40B4-BE49-F238E27FC236}">
                <a16:creationId xmlns:a16="http://schemas.microsoft.com/office/drawing/2014/main" id="{0269AA44-B29B-4B76-909C-6AB89B81CB7B}"/>
              </a:ext>
            </a:extLst>
          </p:cNvPr>
          <p:cNvSpPr>
            <a:spLocks noGrp="1"/>
          </p:cNvSpPr>
          <p:nvPr>
            <p:ph type="ftr" sz="quarter" idx="11"/>
          </p:nvPr>
        </p:nvSpPr>
        <p:spPr/>
        <p:txBody>
          <a:bodyPr/>
          <a:lstStyle/>
          <a:p>
            <a:r>
              <a:rPr lang="en-GB"/>
              <a:t>LKN South Ldn Integration pilots v0.8</a:t>
            </a:r>
          </a:p>
        </p:txBody>
      </p:sp>
      <p:sp>
        <p:nvSpPr>
          <p:cNvPr id="9" name="Slide Number Placeholder 8">
            <a:extLst>
              <a:ext uri="{FF2B5EF4-FFF2-40B4-BE49-F238E27FC236}">
                <a16:creationId xmlns:a16="http://schemas.microsoft.com/office/drawing/2014/main" id="{9D3FF11D-F787-4ABF-B4F6-E4075703434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414215384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8729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3131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12206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4603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44932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5371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4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09/12/2022</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28709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90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433466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KN 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612360-2483-46D4-AD3D-8AF6A7703824}"/>
              </a:ext>
            </a:extLst>
          </p:cNvPr>
          <p:cNvSpPr>
            <a:spLocks noGrp="1"/>
          </p:cNvSpPr>
          <p:nvPr>
            <p:ph type="sldNum" sz="quarter" idx="12"/>
          </p:nvPr>
        </p:nvSpPr>
        <p:spPr>
          <a:xfrm>
            <a:off x="52382" y="6492875"/>
            <a:ext cx="389389" cy="365125"/>
          </a:xfrm>
        </p:spPr>
        <p:txBody>
          <a:bodyPr/>
          <a:lstStyle/>
          <a:p>
            <a:fld id="{4CFE3F30-78E1-4CB9-82AD-42CBF17719CB}" type="slidenum">
              <a:rPr lang="en-GB" smtClean="0"/>
              <a:t>‹#›</a:t>
            </a:fld>
            <a:endParaRPr lang="en-GB" dirty="0"/>
          </a:p>
        </p:txBody>
      </p:sp>
      <p:pic>
        <p:nvPicPr>
          <p:cNvPr id="6" name="Picture 5" descr="Logo&#10;&#10;Description automatically generated">
            <a:extLst>
              <a:ext uri="{FF2B5EF4-FFF2-40B4-BE49-F238E27FC236}">
                <a16:creationId xmlns:a16="http://schemas.microsoft.com/office/drawing/2014/main" id="{2989D2A4-F9CF-4064-968C-E8973391D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8138" y="0"/>
            <a:ext cx="1676399" cy="647512"/>
          </a:xfrm>
          <a:prstGeom prst="rect">
            <a:avLst/>
          </a:prstGeom>
        </p:spPr>
      </p:pic>
      <p:pic>
        <p:nvPicPr>
          <p:cNvPr id="7" name="Picture 6">
            <a:extLst>
              <a:ext uri="{FF2B5EF4-FFF2-40B4-BE49-F238E27FC236}">
                <a16:creationId xmlns:a16="http://schemas.microsoft.com/office/drawing/2014/main" id="{0CB28D93-F76D-4BDF-95C9-E739FC8619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43237" y="6357505"/>
            <a:ext cx="1021300" cy="500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CCA2706-A4D9-4072-9BEE-ED962F6C4A46}"/>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Late Presentation</a:t>
            </a:r>
          </a:p>
        </p:txBody>
      </p:sp>
    </p:spTree>
    <p:extLst>
      <p:ext uri="{BB962C8B-B14F-4D97-AF65-F5344CB8AC3E}">
        <p14:creationId xmlns:p14="http://schemas.microsoft.com/office/powerpoint/2010/main" val="270516353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8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95959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85905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16347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700030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6024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88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09/12/2022</a:t>
            </a:fld>
            <a:endParaRPr lang="en-GB"/>
          </a:p>
        </p:txBody>
      </p:sp>
    </p:spTree>
    <p:extLst>
      <p:ext uri="{BB962C8B-B14F-4D97-AF65-F5344CB8AC3E}">
        <p14:creationId xmlns:p14="http://schemas.microsoft.com/office/powerpoint/2010/main" val="275547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0920" t="168" r="187"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marL="0" indent="0" algn="l">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marL="0" indent="0" algn="l">
              <a:buFont typeface="Trebuchet MS" panose="020B0603020202020204" pitchFamily="34" charset="0"/>
              <a:buNone/>
            </a:pPr>
            <a:r>
              <a:rPr lang="en-GB" sz="1600" dirty="0">
                <a:solidFill>
                  <a:srgbClr val="37373A"/>
                </a:solidFill>
              </a:rPr>
              <a:t>King’s College Hospital NHS Foundation Trust</a:t>
            </a:r>
          </a:p>
          <a:p>
            <a:pPr marL="0" indent="0" algn="l">
              <a:buFont typeface="Trebuchet MS" panose="020B0603020202020204" pitchFamily="34" charset="0"/>
              <a:buNone/>
            </a:pPr>
            <a:r>
              <a:rPr lang="en-GB" sz="1600" dirty="0">
                <a:solidFill>
                  <a:srgbClr val="37373A"/>
                </a:solidFill>
              </a:rPr>
              <a:t>St George’s University Hospitals NHS Foundation Trust</a:t>
            </a:r>
          </a:p>
          <a:p>
            <a:pPr marL="0" indent="0" algn="l">
              <a:buFont typeface="Trebuchet MS" panose="020B0603020202020204" pitchFamily="34" charset="0"/>
              <a:buNone/>
            </a:pPr>
            <a:r>
              <a:rPr lang="en-GB" sz="1600" dirty="0">
                <a:solidFill>
                  <a:srgbClr val="37373A"/>
                </a:solidFill>
              </a:rPr>
              <a:t>Our Healthier South East London ICS</a:t>
            </a:r>
          </a:p>
          <a:p>
            <a:pPr marL="0" indent="0" algn="l">
              <a:buFont typeface="Trebuchet MS" panose="020B0603020202020204" pitchFamily="34" charset="0"/>
              <a:buNone/>
            </a:pPr>
            <a:r>
              <a:rPr lang="en-GB" sz="1600" dirty="0">
                <a:solidFill>
                  <a:srgbClr val="37373A"/>
                </a:solidFill>
              </a:rPr>
              <a:t>South West London Health and Care Partnership</a:t>
            </a:r>
            <a:r>
              <a:rPr lang="en-GB" sz="1600" baseline="0" dirty="0">
                <a:solidFill>
                  <a:srgbClr val="37373A"/>
                </a:solidFill>
              </a:rPr>
              <a:t> ICS</a:t>
            </a:r>
            <a:endParaRPr lang="en-GB" sz="1600" dirty="0">
              <a:solidFill>
                <a:srgbClr val="37373A"/>
              </a:solidFill>
            </a:endParaRPr>
          </a:p>
        </p:txBody>
      </p:sp>
    </p:spTree>
    <p:extLst>
      <p:ext uri="{BB962C8B-B14F-4D97-AF65-F5344CB8AC3E}">
        <p14:creationId xmlns:p14="http://schemas.microsoft.com/office/powerpoint/2010/main" val="12906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418400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KN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a:xfrm>
            <a:off x="11711031" y="6389906"/>
            <a:ext cx="397778" cy="365125"/>
          </a:xfrm>
        </p:spPr>
        <p:txBody>
          <a:bodyPr/>
          <a:lstStyle/>
          <a:p>
            <a:fld id="{4CFE3F30-78E1-4CB9-82AD-42CBF17719CB}" type="slidenum">
              <a:rPr lang="en-GB" smtClean="0"/>
              <a:t>‹#›</a:t>
            </a:fld>
            <a:endParaRPr lang="en-GB"/>
          </a:p>
        </p:txBody>
      </p:sp>
      <p:pic>
        <p:nvPicPr>
          <p:cNvPr id="5" name="Picture 4" descr="Logo&#10;&#10;Description automatically generated">
            <a:extLst>
              <a:ext uri="{FF2B5EF4-FFF2-40B4-BE49-F238E27FC236}">
                <a16:creationId xmlns:a16="http://schemas.microsoft.com/office/drawing/2014/main" id="{CA99BEA5-B05F-490D-A8BB-2E50B9F08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2410" y="102969"/>
            <a:ext cx="1676399" cy="647512"/>
          </a:xfrm>
          <a:prstGeom prst="rect">
            <a:avLst/>
          </a:prstGeom>
        </p:spPr>
      </p:pic>
      <p:sp>
        <p:nvSpPr>
          <p:cNvPr id="6" name="Rectangle 5">
            <a:extLst>
              <a:ext uri="{FF2B5EF4-FFF2-40B4-BE49-F238E27FC236}">
                <a16:creationId xmlns:a16="http://schemas.microsoft.com/office/drawing/2014/main" id="{318F4C93-6D0C-4548-9A45-B305380DE233}"/>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Late Presentation</a:t>
            </a:r>
          </a:p>
        </p:txBody>
      </p:sp>
    </p:spTree>
    <p:extLst>
      <p:ext uri="{BB962C8B-B14F-4D97-AF65-F5344CB8AC3E}">
        <p14:creationId xmlns:p14="http://schemas.microsoft.com/office/powerpoint/2010/main" val="206986357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54730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228707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73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40777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1891-604C-4724-BA5E-E9C8EA7573D8}"/>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90240556-CFE8-42E8-B133-441EA1F351B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B1E8E2FF-CE6B-4B19-862D-38B1D0876401}"/>
              </a:ext>
            </a:extLst>
          </p:cNvPr>
          <p:cNvSpPr txBox="1">
            <a:spLocks noGrp="1"/>
          </p:cNvSpPr>
          <p:nvPr>
            <p:ph type="dt" sz="half" idx="7"/>
          </p:nvPr>
        </p:nvSpPr>
        <p:spPr/>
        <p:txBody>
          <a:bodyPr/>
          <a:lstStyle>
            <a:lvl1pPr>
              <a:defRPr/>
            </a:lvl1pPr>
          </a:lstStyle>
          <a:p>
            <a:fld id="{C6D533A9-85DA-44E7-9C3E-A36B28605D7D}" type="datetime1">
              <a:rPr lang="en-US"/>
              <a:pPr/>
              <a:t>12/9/2022</a:t>
            </a:fld>
            <a:endParaRPr/>
          </a:p>
        </p:txBody>
      </p:sp>
      <p:sp>
        <p:nvSpPr>
          <p:cNvPr id="5" name="Footer Placeholder 4">
            <a:extLst>
              <a:ext uri="{FF2B5EF4-FFF2-40B4-BE49-F238E27FC236}">
                <a16:creationId xmlns:a16="http://schemas.microsoft.com/office/drawing/2014/main" id="{E514C1C7-8C38-41F4-9B28-7466CEF3BC67}"/>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90B5A2BA-9198-435A-A6E9-5229E5F55FCC}"/>
              </a:ext>
            </a:extLst>
          </p:cNvPr>
          <p:cNvSpPr txBox="1">
            <a:spLocks noGrp="1"/>
          </p:cNvSpPr>
          <p:nvPr>
            <p:ph type="sldNum" sz="quarter" idx="8"/>
          </p:nvPr>
        </p:nvSpPr>
        <p:spPr/>
        <p:txBody>
          <a:bodyPr/>
          <a:lstStyle>
            <a:lvl1pPr>
              <a:defRPr/>
            </a:lvl1pPr>
          </a:lstStyle>
          <a:p>
            <a:fld id="{A18132CA-696B-4611-B893-588EC53B24CA}" type="slidenum">
              <a:rPr/>
              <a:pPr/>
              <a:t>‹#›</a:t>
            </a:fld>
            <a:endParaRPr/>
          </a:p>
        </p:txBody>
      </p:sp>
    </p:spTree>
    <p:extLst>
      <p:ext uri="{BB962C8B-B14F-4D97-AF65-F5344CB8AC3E}">
        <p14:creationId xmlns:p14="http://schemas.microsoft.com/office/powerpoint/2010/main" val="297258539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EDF8-5779-4D75-822B-76B3D0850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849F41-462B-4AA1-A4CA-B6C208F7A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1256E-13C5-4573-AA72-02BD13647CD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D066F8A-3855-4BCB-9796-CE02FE9CB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5F6F8-D9A4-4EBF-80AF-33F109F4420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878407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E56-33B0-4875-9F60-12F855AA41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C40FF0-A852-410D-A741-78DB0487B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2C9DD-12B9-4D45-AACE-C79123E2976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B379B34-3007-4D83-A3C0-812766A7C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4586AD-754B-4BEC-A862-15952D097D00}"/>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85440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72E3-D971-4318-8932-BDC750069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F98C99-8ABE-4416-8F5C-C951D0164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22FE9F-1764-4E1A-9FEB-4FB87996F59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2A69BEF-E28F-40A8-9A8D-B2AB9D424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E3DF1-1B0C-47B2-865F-CEFCB012776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230963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26B7-543D-44E9-96BD-C8E18EE9EB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21084-318F-46E8-AC54-2B9EE9D5C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D6E3A2-B065-4BB9-8692-F6E26CE37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BC428B-2EE5-4A02-8A18-1565FAF6E61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0626D31-8280-4D95-B950-3C30B5CEE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C3461-7F07-4DEE-A822-5E21843D0B4A}"/>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682239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B099-28A9-4D01-9FE0-81838DC2E2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A6686-453C-44B4-97EE-B43697330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E171C-3340-4454-A79D-682C31709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818BE-AB4E-4ED6-848E-E7C935E31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B4827-0A7E-488A-A7CB-7B7C89FF2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08FC6C-6CAC-48C4-9A4B-50383424856D}"/>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269AA44-B29B-4B76-909C-6AB89B81C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FF11D-F787-4ABF-B4F6-E4075703434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414215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KN 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612360-2483-46D4-AD3D-8AF6A7703824}"/>
              </a:ext>
            </a:extLst>
          </p:cNvPr>
          <p:cNvSpPr>
            <a:spLocks noGrp="1"/>
          </p:cNvSpPr>
          <p:nvPr>
            <p:ph type="sldNum" sz="quarter" idx="12"/>
          </p:nvPr>
        </p:nvSpPr>
        <p:spPr>
          <a:xfrm>
            <a:off x="52382" y="6492875"/>
            <a:ext cx="389389" cy="365125"/>
          </a:xfrm>
        </p:spPr>
        <p:txBody>
          <a:bodyPr/>
          <a:lstStyle/>
          <a:p>
            <a:fld id="{4CFE3F30-78E1-4CB9-82AD-42CBF17719CB}" type="slidenum">
              <a:rPr lang="en-GB" smtClean="0"/>
              <a:t>‹#›</a:t>
            </a:fld>
            <a:endParaRPr lang="en-GB" dirty="0"/>
          </a:p>
        </p:txBody>
      </p:sp>
      <p:pic>
        <p:nvPicPr>
          <p:cNvPr id="6" name="Picture 5" descr="Logo&#10;&#10;Description automatically generated">
            <a:extLst>
              <a:ext uri="{FF2B5EF4-FFF2-40B4-BE49-F238E27FC236}">
                <a16:creationId xmlns:a16="http://schemas.microsoft.com/office/drawing/2014/main" id="{2989D2A4-F9CF-4064-968C-E8973391D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8138" y="0"/>
            <a:ext cx="1676399" cy="647512"/>
          </a:xfrm>
          <a:prstGeom prst="rect">
            <a:avLst/>
          </a:prstGeom>
        </p:spPr>
      </p:pic>
      <p:pic>
        <p:nvPicPr>
          <p:cNvPr id="7" name="Picture 6">
            <a:extLst>
              <a:ext uri="{FF2B5EF4-FFF2-40B4-BE49-F238E27FC236}">
                <a16:creationId xmlns:a16="http://schemas.microsoft.com/office/drawing/2014/main" id="{0CB28D93-F76D-4BDF-95C9-E739FC8619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43237" y="6357505"/>
            <a:ext cx="1021300" cy="500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CCA2706-A4D9-4072-9BEE-ED962F6C4A46}"/>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Nephrology outpatients</a:t>
            </a:r>
          </a:p>
        </p:txBody>
      </p:sp>
    </p:spTree>
    <p:extLst>
      <p:ext uri="{BB962C8B-B14F-4D97-AF65-F5344CB8AC3E}">
        <p14:creationId xmlns:p14="http://schemas.microsoft.com/office/powerpoint/2010/main" val="2705163535"/>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KN 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612360-2483-46D4-AD3D-8AF6A7703824}"/>
              </a:ext>
            </a:extLst>
          </p:cNvPr>
          <p:cNvSpPr>
            <a:spLocks noGrp="1"/>
          </p:cNvSpPr>
          <p:nvPr>
            <p:ph type="sldNum" sz="quarter" idx="12"/>
          </p:nvPr>
        </p:nvSpPr>
        <p:spPr>
          <a:xfrm>
            <a:off x="58723" y="6439920"/>
            <a:ext cx="364222" cy="365125"/>
          </a:xfrm>
        </p:spPr>
        <p:txBody>
          <a:bodyPr/>
          <a:lstStyle/>
          <a:p>
            <a:fld id="{4CFE3F30-78E1-4CB9-82AD-42CBF17719CB}" type="slidenum">
              <a:rPr lang="en-GB" smtClean="0"/>
              <a:t>‹#›</a:t>
            </a:fld>
            <a:endParaRPr lang="en-GB"/>
          </a:p>
        </p:txBody>
      </p:sp>
      <p:pic>
        <p:nvPicPr>
          <p:cNvPr id="6" name="Picture 5" descr="Logo&#10;&#10;Description automatically generated">
            <a:extLst>
              <a:ext uri="{FF2B5EF4-FFF2-40B4-BE49-F238E27FC236}">
                <a16:creationId xmlns:a16="http://schemas.microsoft.com/office/drawing/2014/main" id="{2989D2A4-F9CF-4064-968C-E8973391D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878" y="0"/>
            <a:ext cx="1676399" cy="647512"/>
          </a:xfrm>
          <a:prstGeom prst="rect">
            <a:avLst/>
          </a:prstGeom>
        </p:spPr>
      </p:pic>
      <p:pic>
        <p:nvPicPr>
          <p:cNvPr id="7" name="Picture 6">
            <a:extLst>
              <a:ext uri="{FF2B5EF4-FFF2-40B4-BE49-F238E27FC236}">
                <a16:creationId xmlns:a16="http://schemas.microsoft.com/office/drawing/2014/main" id="{0CB28D93-F76D-4BDF-95C9-E739FC8619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11977" y="6304550"/>
            <a:ext cx="1021300" cy="500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0CA2D1-B7C6-43D4-83CD-56D5019FD8C3}"/>
              </a:ext>
            </a:extLst>
          </p:cNvPr>
          <p:cNvSpPr/>
          <p:nvPr userDrawn="1"/>
        </p:nvSpPr>
        <p:spPr>
          <a:xfrm>
            <a:off x="0" y="0"/>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Population Risk factors</a:t>
            </a:r>
          </a:p>
        </p:txBody>
      </p:sp>
    </p:spTree>
    <p:extLst>
      <p:ext uri="{BB962C8B-B14F-4D97-AF65-F5344CB8AC3E}">
        <p14:creationId xmlns:p14="http://schemas.microsoft.com/office/powerpoint/2010/main" val="2705163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33F02F-7512-45CC-B64E-C8CD579B6311}"/>
              </a:ext>
            </a:extLst>
          </p:cNvPr>
          <p:cNvSpPr>
            <a:spLocks noGrp="1"/>
          </p:cNvSpPr>
          <p:nvPr>
            <p:ph type="sldNum" sz="quarter" idx="12"/>
          </p:nvPr>
        </p:nvSpPr>
        <p:spPr>
          <a:xfrm>
            <a:off x="0" y="6492875"/>
            <a:ext cx="364222" cy="365125"/>
          </a:xfrm>
        </p:spPr>
        <p:txBody>
          <a:bodyPr/>
          <a:lstStyle/>
          <a:p>
            <a:fld id="{4CFE3F30-78E1-4CB9-82AD-42CBF17719CB}" type="slidenum">
              <a:rPr lang="en-GB" smtClean="0"/>
              <a:t>‹#›</a:t>
            </a:fld>
            <a:endParaRPr lang="en-GB"/>
          </a:p>
        </p:txBody>
      </p:sp>
      <p:sp>
        <p:nvSpPr>
          <p:cNvPr id="6" name="Rectangle 5">
            <a:extLst>
              <a:ext uri="{FF2B5EF4-FFF2-40B4-BE49-F238E27FC236}">
                <a16:creationId xmlns:a16="http://schemas.microsoft.com/office/drawing/2014/main" id="{CBC151CC-4355-4D49-9623-EF4BAD2DE209}"/>
              </a:ext>
            </a:extLst>
          </p:cNvPr>
          <p:cNvSpPr/>
          <p:nvPr userDrawn="1"/>
        </p:nvSpPr>
        <p:spPr>
          <a:xfrm>
            <a:off x="0" y="0"/>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Population Risk factors</a:t>
            </a:r>
          </a:p>
        </p:txBody>
      </p:sp>
      <p:pic>
        <p:nvPicPr>
          <p:cNvPr id="7" name="Picture 6" descr="Logo&#10;&#10;Description automatically generated">
            <a:extLst>
              <a:ext uri="{FF2B5EF4-FFF2-40B4-BE49-F238E27FC236}">
                <a16:creationId xmlns:a16="http://schemas.microsoft.com/office/drawing/2014/main" id="{C7C72DB2-B081-4BB2-BD1F-7738C649A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878" y="0"/>
            <a:ext cx="1676399" cy="647512"/>
          </a:xfrm>
          <a:prstGeom prst="rect">
            <a:avLst/>
          </a:prstGeom>
        </p:spPr>
      </p:pic>
    </p:spTree>
    <p:extLst>
      <p:ext uri="{BB962C8B-B14F-4D97-AF65-F5344CB8AC3E}">
        <p14:creationId xmlns:p14="http://schemas.microsoft.com/office/powerpoint/2010/main" val="1720623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C95B9-9C8A-4B2A-BB9F-A9FAE01FD5A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D91DB5A3-3BF0-47EC-9F5A-491D4785D5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0698635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1823-BFC5-40C1-85EE-65AEB0AD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3F9B78-613E-4340-B9AB-ACBA8B153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75AA1-012A-4136-AD88-C1AC2C93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69F8E-EF4A-4DA7-977A-31F7AA86EDB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65B1053-E89D-459D-BE4E-C4D60841D8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72760-6DB6-458C-93F1-244EE9E6E2C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521373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F6B8-743C-4982-83F5-F0898EDEC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64AC52-50CC-40F3-BA8F-C312E60EF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E720C1-F5A1-41A6-B345-F5924D9C3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7E378-B56F-442C-AD69-AAD5CAE9337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10D1C62-BB5B-4BBB-BB84-991CFECC0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9B3CEF-F998-48D4-8DB4-02D9BB53667D}"/>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33494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FB6C-BA1E-4376-B7AD-C36690CA4E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2E6397-8464-4FDE-93EF-41304E550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45CC1-B02E-442B-8373-387FA9D24C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A5F3A82-C53E-4311-BB0F-F74B4DDD6E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0DF26-32D9-4B55-9E43-D1BE28E152AE}"/>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974886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1B337-8E59-49BA-B872-1986E48D3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1B547-F5CD-4752-BBBD-92C80B1E6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9FD23-9FE5-40DB-91D4-1FB7BB98617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519B62C-C8E2-47F7-B80B-401F99D2F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F897A-851E-4A70-B177-888B491F9673}"/>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232561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STP 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1A4F9E-5B56-4446-A7CA-69E355E95D8B}"/>
              </a:ext>
            </a:extLst>
          </p:cNvPr>
          <p:cNvSpPr>
            <a:spLocks noGrp="1"/>
          </p:cNvSpPr>
          <p:nvPr>
            <p:ph type="sldNum" sz="quarter" idx="12"/>
          </p:nvPr>
        </p:nvSpPr>
        <p:spPr>
          <a:xfrm>
            <a:off x="11669684" y="6422852"/>
            <a:ext cx="383771" cy="365125"/>
          </a:xfrm>
          <a:prstGeom prst="rect">
            <a:avLst/>
          </a:prstGeom>
        </p:spPr>
        <p:txBody>
          <a:bodyPr/>
          <a:lstStyle>
            <a:lvl1pPr>
              <a:defRPr sz="1200"/>
            </a:lvl1pPr>
          </a:lstStyle>
          <a:p>
            <a:fld id="{1549B935-1466-460F-A6BF-FACF29738DE7}" type="slidenum">
              <a:rPr lang="en-GB" smtClean="0"/>
              <a:pPr/>
              <a:t>‹#›</a:t>
            </a:fld>
            <a:endParaRPr lang="en-GB" dirty="0"/>
          </a:p>
        </p:txBody>
      </p:sp>
    </p:spTree>
    <p:extLst>
      <p:ext uri="{BB962C8B-B14F-4D97-AF65-F5344CB8AC3E}">
        <p14:creationId xmlns:p14="http://schemas.microsoft.com/office/powerpoint/2010/main" val="32408597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DD4C-61C0-43C4-BD28-CB92E542AC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0445AD-E08C-4AA5-949B-A535DE686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2A81C4E2-1FA7-498D-BB36-16FEF309F1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1A4F9E-5B56-4446-A7CA-69E355E95D8B}"/>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32408597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435-7C6A-45B7-B320-D425AA4F3321}"/>
              </a:ext>
            </a:extLst>
          </p:cNvPr>
          <p:cNvSpPr>
            <a:spLocks noGrp="1"/>
          </p:cNvSpPr>
          <p:nvPr>
            <p:ph type="title"/>
          </p:nvPr>
        </p:nvSpPr>
        <p:spPr>
          <a:xfrm>
            <a:off x="892444" y="775830"/>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0B7869-3DB6-4418-9289-AC3A709BE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E3D7B7-7B70-408F-BC4F-24B5DB48252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9BF704-AFC3-4917-B2B9-8B47C55495FB}"/>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13201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KN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a:xfrm>
            <a:off x="11711031" y="6389906"/>
            <a:ext cx="397778" cy="365125"/>
          </a:xfrm>
        </p:spPr>
        <p:txBody>
          <a:bodyPr/>
          <a:lstStyle/>
          <a:p>
            <a:fld id="{4CFE3F30-78E1-4CB9-82AD-42CBF17719CB}" type="slidenum">
              <a:rPr lang="en-GB" smtClean="0"/>
              <a:t>‹#›</a:t>
            </a:fld>
            <a:endParaRPr lang="en-GB"/>
          </a:p>
        </p:txBody>
      </p:sp>
      <p:pic>
        <p:nvPicPr>
          <p:cNvPr id="5" name="Picture 4" descr="Logo&#10;&#10;Description automatically generated">
            <a:extLst>
              <a:ext uri="{FF2B5EF4-FFF2-40B4-BE49-F238E27FC236}">
                <a16:creationId xmlns:a16="http://schemas.microsoft.com/office/drawing/2014/main" id="{CA99BEA5-B05F-490D-A8BB-2E50B9F08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2410" y="102969"/>
            <a:ext cx="1676399" cy="647512"/>
          </a:xfrm>
          <a:prstGeom prst="rect">
            <a:avLst/>
          </a:prstGeom>
        </p:spPr>
      </p:pic>
      <p:sp>
        <p:nvSpPr>
          <p:cNvPr id="6" name="Rectangle 5">
            <a:extLst>
              <a:ext uri="{FF2B5EF4-FFF2-40B4-BE49-F238E27FC236}">
                <a16:creationId xmlns:a16="http://schemas.microsoft.com/office/drawing/2014/main" id="{318F4C93-6D0C-4548-9A45-B305380DE233}"/>
              </a:ext>
            </a:extLst>
          </p:cNvPr>
          <p:cNvSpPr/>
          <p:nvPr userDrawn="1"/>
        </p:nvSpPr>
        <p:spPr>
          <a:xfrm>
            <a:off x="0" y="-67112"/>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Nephrology outpatients</a:t>
            </a:r>
          </a:p>
        </p:txBody>
      </p:sp>
    </p:spTree>
    <p:extLst>
      <p:ext uri="{BB962C8B-B14F-4D97-AF65-F5344CB8AC3E}">
        <p14:creationId xmlns:p14="http://schemas.microsoft.com/office/powerpoint/2010/main" val="206986357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397B-0873-45EA-A321-D7C6F9058A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237D5A51-E015-477E-9E78-E7DF91743D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A520233-1EF3-4081-B5FD-FFD327A9EF97}"/>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1458908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AFF3D9-55AF-4EB7-94C3-8362BABD8DB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15A4481-6AAB-4D2E-A72C-20E46521E34F}"/>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3254458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9954-FC99-44CB-996F-A771EFEB4E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173DE-9396-4962-BA74-8A27708C0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D168F2-200B-4734-9AD1-FBB0CD2D3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E672537-0516-4FB0-9707-81989AB8B1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6F90016-86E8-4704-B8F5-F1E231B17274}"/>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2695287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4799-B4DC-4527-8982-62A42FB25D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02D3F7-7DF1-4D87-BB75-C08DA0A4A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6741E05-3BDC-471C-A9FF-3C852187C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AAD0449-D12F-4C31-9C83-DA399220A8A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C389B18-088D-4858-AC0C-F1D823304069}"/>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21782468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1269-33FC-4AE5-BD2F-3355B6867B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44CFE-C916-4E6C-8588-5F4876C90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24B4BF8-C3B4-48F3-8CF2-89C2142160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109C29-F002-43E1-BEA6-CF7F1852EFE0}"/>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11593613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04F0C-61B9-4537-8D59-829F0F170C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509104-D23B-4272-B29C-645F69503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FD4618E-0FA1-4A0B-84A4-2CD1092730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9DF44B-8409-4B96-B0BE-9900F6596FE5}"/>
              </a:ext>
            </a:extLst>
          </p:cNvPr>
          <p:cNvSpPr>
            <a:spLocks noGrp="1"/>
          </p:cNvSpPr>
          <p:nvPr>
            <p:ph type="sldNum" sz="quarter" idx="12"/>
          </p:nvPr>
        </p:nvSpPr>
        <p:spPr>
          <a:xfrm>
            <a:off x="8610600" y="6356350"/>
            <a:ext cx="2743200" cy="365125"/>
          </a:xfrm>
          <a:prstGeom prst="rect">
            <a:avLst/>
          </a:prstGeom>
        </p:spPr>
        <p:txBody>
          <a:bodyPr/>
          <a:lstStyle/>
          <a:p>
            <a:fld id="{1549B935-1466-460F-A6BF-FACF29738DE7}" type="slidenum">
              <a:rPr lang="en-GB" smtClean="0"/>
              <a:t>‹#›</a:t>
            </a:fld>
            <a:endParaRPr lang="en-GB" dirty="0"/>
          </a:p>
        </p:txBody>
      </p:sp>
    </p:spTree>
    <p:extLst>
      <p:ext uri="{BB962C8B-B14F-4D97-AF65-F5344CB8AC3E}">
        <p14:creationId xmlns:p14="http://schemas.microsoft.com/office/powerpoint/2010/main" val="3732314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56B3-2721-454A-B91F-65B7E74D8C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D170F-DDEB-48A2-B459-65F72666B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FDBB63-85E5-4406-84FB-E2236BBCE9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761AF1-2F36-4F4D-A2F8-C88B1E547539}"/>
              </a:ext>
            </a:extLst>
          </p:cNvPr>
          <p:cNvSpPr>
            <a:spLocks noGrp="1"/>
          </p:cNvSpPr>
          <p:nvPr>
            <p:ph type="dt" sz="half" idx="10"/>
          </p:nvPr>
        </p:nvSpPr>
        <p:spPr/>
        <p:txBody>
          <a:bodyPr/>
          <a:lstStyle/>
          <a:p>
            <a:fld id="{18EDEEEF-581E-44CA-9877-ADBDB7BEDCE9}" type="datetimeFigureOut">
              <a:rPr lang="en-GB" smtClean="0"/>
              <a:t>09/12/2022</a:t>
            </a:fld>
            <a:endParaRPr lang="en-GB"/>
          </a:p>
        </p:txBody>
      </p:sp>
      <p:sp>
        <p:nvSpPr>
          <p:cNvPr id="6" name="Footer Placeholder 5">
            <a:extLst>
              <a:ext uri="{FF2B5EF4-FFF2-40B4-BE49-F238E27FC236}">
                <a16:creationId xmlns:a16="http://schemas.microsoft.com/office/drawing/2014/main" id="{540497BB-42AA-4D0A-A89D-10436A656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D94F8-996B-49B5-BF31-23891F7AA606}"/>
              </a:ext>
            </a:extLst>
          </p:cNvPr>
          <p:cNvSpPr>
            <a:spLocks noGrp="1"/>
          </p:cNvSpPr>
          <p:nvPr>
            <p:ph type="sldNum" sz="quarter" idx="12"/>
          </p:nvPr>
        </p:nvSpPr>
        <p:spPr/>
        <p:txBody>
          <a:bodyPr/>
          <a:lstStyle/>
          <a:p>
            <a:fld id="{97F48640-49C7-42DC-ADC2-58910F1AFDC6}" type="slidenum">
              <a:rPr lang="en-GB" smtClean="0"/>
              <a:t>‹#›</a:t>
            </a:fld>
            <a:endParaRPr lang="en-GB"/>
          </a:p>
        </p:txBody>
      </p:sp>
    </p:spTree>
    <p:extLst>
      <p:ext uri="{BB962C8B-B14F-4D97-AF65-F5344CB8AC3E}">
        <p14:creationId xmlns:p14="http://schemas.microsoft.com/office/powerpoint/2010/main" val="22928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vmlDrawing" Target="../drawings/vmlDrawing1.v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theme" Target="../theme/theme2.xml"/><Relationship Id="rId61" Type="http://schemas.openxmlformats.org/officeDocument/2006/relationships/image" Target="../media/image3.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oleObject" Target="../embeddings/oleObject1.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15.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4.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7F378-83B9-4D9E-B5BA-9B7595F6B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A46BFD-D1B1-4E10-B83B-7EC4FDD94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DA9A8-718D-4109-A813-8AF5B25E8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795D2-FDB8-4C34-BA3E-FDC67795F633}" type="datetime1">
              <a:rPr lang="en-GB" smtClean="0"/>
              <a:t>09/12/2022</a:t>
            </a:fld>
            <a:endParaRPr lang="en-GB"/>
          </a:p>
        </p:txBody>
      </p:sp>
      <p:sp>
        <p:nvSpPr>
          <p:cNvPr id="5" name="Footer Placeholder 4">
            <a:extLst>
              <a:ext uri="{FF2B5EF4-FFF2-40B4-BE49-F238E27FC236}">
                <a16:creationId xmlns:a16="http://schemas.microsoft.com/office/drawing/2014/main" id="{05AD0AEA-CF69-4F9B-8987-9114E3A17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LKN South Ldn Integration pilots v0.8</a:t>
            </a:r>
          </a:p>
        </p:txBody>
      </p:sp>
      <p:sp>
        <p:nvSpPr>
          <p:cNvPr id="6" name="Slide Number Placeholder 5">
            <a:extLst>
              <a:ext uri="{FF2B5EF4-FFF2-40B4-BE49-F238E27FC236}">
                <a16:creationId xmlns:a16="http://schemas.microsoft.com/office/drawing/2014/main" id="{033536DF-7BE3-46F5-8202-9F80AF438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E3F30-78E1-4CB9-82AD-42CBF17719CB}" type="slidenum">
              <a:rPr lang="en-GB" smtClean="0"/>
              <a:t>‹#›</a:t>
            </a:fld>
            <a:endParaRPr lang="en-GB"/>
          </a:p>
        </p:txBody>
      </p:sp>
    </p:spTree>
    <p:extLst>
      <p:ext uri="{BB962C8B-B14F-4D97-AF65-F5344CB8AC3E}">
        <p14:creationId xmlns:p14="http://schemas.microsoft.com/office/powerpoint/2010/main" val="3779106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62" r:id="rId5"/>
    <p:sldLayoutId id="2147483954" r:id="rId6"/>
    <p:sldLayoutId id="2147483955" r:id="rId7"/>
    <p:sldLayoutId id="2147483952" r:id="rId8"/>
    <p:sldLayoutId id="2147483953" r:id="rId9"/>
    <p:sldLayoutId id="2147483841" r:id="rId10"/>
    <p:sldLayoutId id="2147483957" r:id="rId11"/>
    <p:sldLayoutId id="2147483956" r:id="rId12"/>
    <p:sldLayoutId id="2147483842" r:id="rId13"/>
    <p:sldLayoutId id="2147483843" r:id="rId14"/>
    <p:sldLayoutId id="2147483726" r:id="rId15"/>
    <p:sldLayoutId id="2147483727" r:id="rId16"/>
    <p:sldLayoutId id="2147483728" r:id="rId17"/>
    <p:sldLayoutId id="214748395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9"/>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60" imgW="270" imgH="270" progId="TCLayout.ActiveDocument.1">
                  <p:embed/>
                </p:oleObj>
              </mc:Choice>
              <mc:Fallback>
                <p:oleObj name="think-cell Slide" r:id="rId60" imgW="270" imgH="270" progId="TCLayout.ActiveDocument.1">
                  <p:embed/>
                  <p:pic>
                    <p:nvPicPr>
                      <p:cNvPr id="2" name="Object 1" hidden="1"/>
                      <p:cNvPicPr/>
                      <p:nvPr/>
                    </p:nvPicPr>
                    <p:blipFill>
                      <a:blip r:embed="rId61"/>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97938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3" r:id="rId5"/>
    <p:sldLayoutId id="2147483864" r:id="rId6"/>
    <p:sldLayoutId id="2147483865" r:id="rId7"/>
    <p:sldLayoutId id="2147483866"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835" r:id="rId5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7F378-83B9-4D9E-B5BA-9B7595F6B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A46BFD-D1B1-4E10-B83B-7EC4FDD94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DA9A8-718D-4109-A813-8AF5B25E8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5AD0AEA-CF69-4F9B-8987-9114E3A17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3536DF-7BE3-46F5-8202-9F80AF438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E3F30-78E1-4CB9-82AD-42CBF17719CB}" type="slidenum">
              <a:rPr lang="en-GB" smtClean="0"/>
              <a:t>‹#›</a:t>
            </a:fld>
            <a:endParaRPr lang="en-GB"/>
          </a:p>
        </p:txBody>
      </p:sp>
    </p:spTree>
    <p:extLst>
      <p:ext uri="{BB962C8B-B14F-4D97-AF65-F5344CB8AC3E}">
        <p14:creationId xmlns:p14="http://schemas.microsoft.com/office/powerpoint/2010/main" val="377910643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44" r:id="rId7"/>
    <p:sldLayoutId id="2147483852" r:id="rId8"/>
    <p:sldLayoutId id="2147483853" r:id="rId9"/>
    <p:sldLayoutId id="2147483854" r:id="rId10"/>
    <p:sldLayoutId id="2147483855" r:id="rId11"/>
    <p:sldLayoutId id="214748385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E6A8F1-A922-4A4D-945F-53E5C5B1B6B9}"/>
              </a:ext>
            </a:extLst>
          </p:cNvPr>
          <p:cNvSpPr/>
          <p:nvPr userDrawn="1"/>
        </p:nvSpPr>
        <p:spPr>
          <a:xfrm>
            <a:off x="0" y="-15471"/>
            <a:ext cx="12192000" cy="551428"/>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447E7D6-5C6A-46B4-AC25-AAC6D3059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1DFDA48-38EF-48C5-A771-31183831E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5" name="TextBox 14">
            <a:extLst>
              <a:ext uri="{FF2B5EF4-FFF2-40B4-BE49-F238E27FC236}">
                <a16:creationId xmlns:a16="http://schemas.microsoft.com/office/drawing/2014/main" id="{7839AA1C-2DC5-404B-9352-B67633371CF0}"/>
              </a:ext>
            </a:extLst>
          </p:cNvPr>
          <p:cNvSpPr txBox="1"/>
          <p:nvPr userDrawn="1"/>
        </p:nvSpPr>
        <p:spPr>
          <a:xfrm>
            <a:off x="9010246" y="6444476"/>
            <a:ext cx="1042988" cy="276999"/>
          </a:xfrm>
          <a:prstGeom prst="rect">
            <a:avLst/>
          </a:prstGeom>
          <a:noFill/>
        </p:spPr>
        <p:txBody>
          <a:bodyPr wrap="square" rtlCol="0">
            <a:spAutoFit/>
          </a:bodyPr>
          <a:lstStyle/>
          <a:p>
            <a:pPr algn="ctr"/>
            <a:r>
              <a:rPr lang="en-GB" sz="1200" dirty="0">
                <a:solidFill>
                  <a:schemeClr val="bg1"/>
                </a:solidFill>
              </a:rPr>
              <a:t>Page </a:t>
            </a:r>
            <a:fld id="{1549B935-1466-460F-A6BF-FACF29738DE7}" type="slidenum">
              <a:rPr lang="en-GB" sz="1200" smtClean="0">
                <a:solidFill>
                  <a:schemeClr val="bg1"/>
                </a:solidFill>
              </a:rPr>
              <a:pPr algn="ctr"/>
              <a:t>‹#›</a:t>
            </a:fld>
            <a:endParaRPr lang="en-GB" sz="1200" dirty="0">
              <a:solidFill>
                <a:schemeClr val="bg1"/>
              </a:solidFill>
            </a:endParaRPr>
          </a:p>
        </p:txBody>
      </p:sp>
      <p:sp>
        <p:nvSpPr>
          <p:cNvPr id="7" name="TextBox 6">
            <a:extLst>
              <a:ext uri="{FF2B5EF4-FFF2-40B4-BE49-F238E27FC236}">
                <a16:creationId xmlns:a16="http://schemas.microsoft.com/office/drawing/2014/main" id="{56CA6ACC-DA6F-439D-B543-EAF2F0C88963}"/>
              </a:ext>
            </a:extLst>
          </p:cNvPr>
          <p:cNvSpPr txBox="1"/>
          <p:nvPr userDrawn="1"/>
        </p:nvSpPr>
        <p:spPr>
          <a:xfrm>
            <a:off x="8884411" y="126343"/>
            <a:ext cx="3433424" cy="255134"/>
          </a:xfrm>
          <a:prstGeom prst="rect">
            <a:avLst/>
          </a:prstGeom>
          <a:noFill/>
        </p:spPr>
        <p:txBody>
          <a:bodyPr wrap="square" rtlCol="0">
            <a:spAutoFit/>
          </a:bodyPr>
          <a:lstStyle/>
          <a:p>
            <a:pPr>
              <a:lnSpc>
                <a:spcPts val="1200"/>
              </a:lnSpc>
            </a:pPr>
            <a:r>
              <a:rPr lang="en-GB" sz="1400" b="1" kern="0" dirty="0">
                <a:solidFill>
                  <a:schemeClr val="bg1"/>
                </a:solidFill>
                <a:latin typeface="Frutiger"/>
                <a:sym typeface="Raleway"/>
              </a:rPr>
              <a:t>Renal Services Transformation Programme</a:t>
            </a:r>
          </a:p>
        </p:txBody>
      </p:sp>
      <p:pic>
        <p:nvPicPr>
          <p:cNvPr id="8" name="Google Shape;707;p34">
            <a:extLst>
              <a:ext uri="{FF2B5EF4-FFF2-40B4-BE49-F238E27FC236}">
                <a16:creationId xmlns:a16="http://schemas.microsoft.com/office/drawing/2014/main" id="{2735950B-0FAE-438D-9059-185A19F82CBB}"/>
              </a:ext>
            </a:extLst>
          </p:cNvPr>
          <p:cNvPicPr preferRelativeResize="0"/>
          <p:nvPr userDrawn="1"/>
        </p:nvPicPr>
        <p:blipFill>
          <a:blip r:embed="rId12">
            <a:alphaModFix/>
          </a:blip>
          <a:stretch>
            <a:fillRect/>
          </a:stretch>
        </p:blipFill>
        <p:spPr>
          <a:xfrm>
            <a:off x="8232661" y="102718"/>
            <a:ext cx="651750" cy="302383"/>
          </a:xfrm>
          <a:prstGeom prst="rect">
            <a:avLst/>
          </a:prstGeom>
          <a:noFill/>
          <a:ln>
            <a:noFill/>
          </a:ln>
        </p:spPr>
      </p:pic>
    </p:spTree>
    <p:extLst>
      <p:ext uri="{BB962C8B-B14F-4D97-AF65-F5344CB8AC3E}">
        <p14:creationId xmlns:p14="http://schemas.microsoft.com/office/powerpoint/2010/main" val="1900362464"/>
      </p:ext>
    </p:extLst>
  </p:cSld>
  <p:clrMap bg1="lt1" tx1="dk1" bg2="lt2" tx2="dk2" accent1="accent1" accent2="accent2" accent3="accent3" accent4="accent4" accent5="accent5" accent6="accent6" hlink="hlink" folHlink="folHlink"/>
  <p:sldLayoutIdLst>
    <p:sldLayoutId id="2147483867"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1.xml"/><Relationship Id="rId5" Type="http://schemas.openxmlformats.org/officeDocument/2006/relationships/image" Target="../media/image35.png"/><Relationship Id="rId4" Type="http://schemas.openxmlformats.org/officeDocument/2006/relationships/image" Target="../media/image3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v.uk/government/publications/joint-strategic-needs-assessment-and-joint-health-and-wellbeing-strategies-explaine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public.tableau.com/app/profile/surrey.county.council.joint.strategic.needs.assessment/viz/PeoplewithLearningDisabilitiesandorwithAutismJSNA/JSNA-PLD" TargetMode="External"/><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gov.uk/government/statistics/english-indices-of-deprivation-2019" TargetMode="External"/><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hyperlink" Target="https://www.surreyi.gov.uk/jsna/economy-employment-and-deprivation/#header-employment" TargetMode="External"/><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81.xml"/><Relationship Id="rId6" Type="http://schemas.openxmlformats.org/officeDocument/2006/relationships/image" Target="../media/image51.png"/><Relationship Id="rId5" Type="http://schemas.openxmlformats.org/officeDocument/2006/relationships/hyperlink" Target="https://www.surreyi.gov.uk/jsna/planning-housing-and-housing-related-support/" TargetMode="Externa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explore-education-statistics.service.gov.uk/find-statistics/school-pupils-and-their-characteristics#dataDownloads-1" TargetMode="External"/><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8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hyperlink" Target="https://www.ealing.gov.uk/info/201072/strategies_plans_and_policies/1963/ealings_joint_strategic_needs_assessment" TargetMode="External"/><Relationship Id="rId13" Type="http://schemas.openxmlformats.org/officeDocument/2006/relationships/hyperlink" Target="https://www.southwark.gov.uk/health-and-wellbeing/public-health/health-and-wellbeing-in-southwark-jsna" TargetMode="External"/><Relationship Id="rId18" Type="http://schemas.openxmlformats.org/officeDocument/2006/relationships/hyperlink" Target="https://modgov.lbbd.gov.uk/Internet/documents/s152706/BHR%20JSNA%20March%202022%20Update%20Health%20and%20Wellbeing%20Board.pdf" TargetMode="External"/><Relationship Id="rId26" Type="http://schemas.openxmlformats.org/officeDocument/2006/relationships/hyperlink" Target="https://www.merton.gov.uk/healthy-living/publichealth/jsna" TargetMode="External"/><Relationship Id="rId3" Type="http://schemas.openxmlformats.org/officeDocument/2006/relationships/hyperlink" Target="https://www.lbhf.gov.uk/health-and-care/public-health/joint-strategic-needs-assessment-jsna" TargetMode="External"/><Relationship Id="rId21" Type="http://schemas.openxmlformats.org/officeDocument/2006/relationships/hyperlink" Target="https://www.towerhamlets.gov.uk/lgnl/health__social_care/joint_strategic_needs_assessme/joint_strategic_needs_assessme.aspx" TargetMode="External"/><Relationship Id="rId7" Type="http://schemas.openxmlformats.org/officeDocument/2006/relationships/hyperlink" Target="https://www.hounslow.gov.uk/info/20122/joint_strategic_needs_assessment" TargetMode="External"/><Relationship Id="rId12" Type="http://schemas.openxmlformats.org/officeDocument/2006/relationships/hyperlink" Target="https://www.royalgreenwich.gov.uk/info/200311/joint_strategic_needs_assessment" TargetMode="External"/><Relationship Id="rId17" Type="http://schemas.openxmlformats.org/officeDocument/2006/relationships/hyperlink" Target="https://cityhackneyhealth.org.uk/" TargetMode="External"/><Relationship Id="rId25" Type="http://schemas.openxmlformats.org/officeDocument/2006/relationships/hyperlink" Target="https://data.kingston.gov.uk/jsna/" TargetMode="External"/><Relationship Id="rId33" Type="http://schemas.openxmlformats.org/officeDocument/2006/relationships/hyperlink" Target="https://www.gov.uk/government/publications/joint-strategic-needs-assessment-and-joint-health-and-wellbeing-strategies-explained" TargetMode="External"/><Relationship Id="rId2" Type="http://schemas.openxmlformats.org/officeDocument/2006/relationships/image" Target="../media/image59.png"/><Relationship Id="rId16" Type="http://schemas.openxmlformats.org/officeDocument/2006/relationships/hyperlink" Target="https://www.walthamforest.gov.uk/sites/default/files/2021-11/Waltham%20Forest%20JSNA%20Report%202014-15.pdf" TargetMode="External"/><Relationship Id="rId20" Type="http://schemas.openxmlformats.org/officeDocument/2006/relationships/hyperlink" Target="https://www.newham.gov.uk/health-adult-social-care/public-health-information-reports-strategies-fact-sheets/2" TargetMode="External"/><Relationship Id="rId29" Type="http://schemas.openxmlformats.org/officeDocument/2006/relationships/hyperlink" Target="https://open.barnet.gov.uk/insight-and-intelligence/jsna/" TargetMode="External"/><Relationship Id="rId1" Type="http://schemas.openxmlformats.org/officeDocument/2006/relationships/slideLayout" Target="../slideLayouts/slideLayout81.xml"/><Relationship Id="rId6" Type="http://schemas.openxmlformats.org/officeDocument/2006/relationships/hyperlink" Target="https://www.jsna.info/" TargetMode="External"/><Relationship Id="rId11" Type="http://schemas.openxmlformats.org/officeDocument/2006/relationships/hyperlink" Target="https://bexleyjsna.co.uk/" TargetMode="External"/><Relationship Id="rId24" Type="http://schemas.openxmlformats.org/officeDocument/2006/relationships/hyperlink" Target="https://www.croydonobservatory.org/jsna/" TargetMode="External"/><Relationship Id="rId32" Type="http://schemas.openxmlformats.org/officeDocument/2006/relationships/hyperlink" Target="https://new.enfield.gov.uk/healthandwellbeing/topics/jsna/" TargetMode="External"/><Relationship Id="rId5" Type="http://schemas.openxmlformats.org/officeDocument/2006/relationships/hyperlink" Target="https://www.hillingdon.gov.uk/article/2979/Joint-Strategic-Needs-Assessment" TargetMode="External"/><Relationship Id="rId15" Type="http://schemas.openxmlformats.org/officeDocument/2006/relationships/hyperlink" Target="https://www.haveringdata.net/joint-strategic-needs-assessment/" TargetMode="External"/><Relationship Id="rId23" Type="http://schemas.openxmlformats.org/officeDocument/2006/relationships/hyperlink" Target="https://data.sutton.gov.uk/jsna/" TargetMode="External"/><Relationship Id="rId28" Type="http://schemas.openxmlformats.org/officeDocument/2006/relationships/hyperlink" Target="https://www.islington.gov.uk/planning/planning-policy/local_plan_review/jsna" TargetMode="External"/><Relationship Id="rId10" Type="http://schemas.openxmlformats.org/officeDocument/2006/relationships/hyperlink" Target="https://www.bromley.gov.uk/health-wellbeing/joint-strategic-needs-assessment" TargetMode="External"/><Relationship Id="rId19" Type="http://schemas.openxmlformats.org/officeDocument/2006/relationships/hyperlink" Target="https://www.redbridge.gov.uk/media/7877/redbridge-2019_20-jsna_final.pdf" TargetMode="External"/><Relationship Id="rId31" Type="http://schemas.openxmlformats.org/officeDocument/2006/relationships/hyperlink" Target="https://www.camden.gov.uk/joint-strategic-needs-assessment" TargetMode="External"/><Relationship Id="rId4" Type="http://schemas.openxmlformats.org/officeDocument/2006/relationships/hyperlink" Target="https://data.brent.gov.uk/dataset/e1ky8/brent-joint-strategic-needs-assessment-201920" TargetMode="External"/><Relationship Id="rId9" Type="http://schemas.openxmlformats.org/officeDocument/2006/relationships/hyperlink" Target="https://harrow.maps.arcgis.com/apps/MapJournal/index.html?appid=18bc27b967a6439886540cde6b8a7ad1" TargetMode="External"/><Relationship Id="rId14" Type="http://schemas.openxmlformats.org/officeDocument/2006/relationships/hyperlink" Target="https://beta.lambeth.gov.uk/adult-social-care-and-health/health-and-wellbeing/lambeths-health-profile/joint-strategic-needs-assessment-jsna" TargetMode="External"/><Relationship Id="rId22" Type="http://schemas.openxmlformats.org/officeDocument/2006/relationships/hyperlink" Target="https://www.richmond.gov.uk/jsna" TargetMode="External"/><Relationship Id="rId27" Type="http://schemas.openxmlformats.org/officeDocument/2006/relationships/hyperlink" Target="https://www.wandsworth.gov.uk/jsna" TargetMode="External"/><Relationship Id="rId30" Type="http://schemas.openxmlformats.org/officeDocument/2006/relationships/hyperlink" Target="https://www.haringey.gov.uk/social-care-and-health/health/joint-strategic-needs-assessment-jsn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hyperlink" Target="https://ukkidney.org/sites/renal.org/files/23rd_UKRR_ANNUAL_REPORT_INC_Ch2.pdf" TargetMode="External"/><Relationship Id="rId2" Type="http://schemas.openxmlformats.org/officeDocument/2006/relationships/notesSlide" Target="../notesSlides/notesSlide13.xml"/><Relationship Id="rId1" Type="http://schemas.openxmlformats.org/officeDocument/2006/relationships/slideLayout" Target="../slideLayouts/slideLayout89.xml"/><Relationship Id="rId5" Type="http://schemas.openxmlformats.org/officeDocument/2006/relationships/image" Target="../media/image60.png"/><Relationship Id="rId4" Type="http://schemas.openxmlformats.org/officeDocument/2006/relationships/hyperlink" Target="https://www.theisn.org/wp-content/uploads/media/gkha/Western%20Europe/2.%20GKHA%202019%20regional%20slides_Western%20EU%20v1.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89.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89.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hyperlink" Target="https://www.kidney.org/content/kidney-failure-risk-factor-gender-sex#:~:text=Studies%20show%20that%20although%20more,differences%20are%20not%20clearly%20understood." TargetMode="External"/><Relationship Id="rId2" Type="http://schemas.openxmlformats.org/officeDocument/2006/relationships/notesSlide" Target="../notesSlides/notesSlide16.xml"/><Relationship Id="rId1" Type="http://schemas.openxmlformats.org/officeDocument/2006/relationships/slideLayout" Target="../slideLayouts/slideLayout91.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91.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profile/guidance/supporting-information/PH-methods" TargetMode="External"/><Relationship Id="rId2" Type="http://schemas.openxmlformats.org/officeDocument/2006/relationships/hyperlink" Target="https://www.cvdprevent.nhs.uk/home" TargetMode="External"/><Relationship Id="rId1" Type="http://schemas.openxmlformats.org/officeDocument/2006/relationships/slideLayout" Target="../slideLayouts/slideLayout91.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hyperlink" Target="https://www.cvdprevent.nhs.uk/data-explorer?indicator=17&amp;area=1&amp;period=3" TargetMode="External"/><Relationship Id="rId2" Type="http://schemas.openxmlformats.org/officeDocument/2006/relationships/image" Target="../media/image79.png"/><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cvdprevent.nhs.uk/data-explorer?indicator=17&amp;area=1&amp;period=3" TargetMode="External"/><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8.png"/><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89.xml"/><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3.png"/><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89.xml"/><Relationship Id="rId5" Type="http://schemas.openxmlformats.org/officeDocument/2006/relationships/image" Target="../media/image97.png"/><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8.png"/><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00.png"/><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01.png"/><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9.xml"/><Relationship Id="rId5" Type="http://schemas.openxmlformats.org/officeDocument/2006/relationships/image" Target="../media/image106.png"/><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9.xml"/><Relationship Id="rId5" Type="http://schemas.openxmlformats.org/officeDocument/2006/relationships/image" Target="../media/image112.png"/><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1.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hyperlink" Target="https://view.officeapps.live.com/op/view.aspx?src=https%3A%2F%2Ffiles.digital.nhs.uk%2FC6%2F45D0DA%2Fhosp-epis-stat-outp-rep-tabs-2019-20-tab.xlsx&amp;wdOrigin=BROWSELINK"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nice.org.uk/guidance/ng107"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kidneyresearchuk.org/wp-content/uploads/2019/09/Health_Inequalities_lay_report_FINAL_WEB_20190311.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hyperlink" Target="https://future.nhs.uk/connect.ti/GIRFTNational/view?objectId=112161669"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fingertips.phe.org.uk/profile/guidance/supporting-information/PH-methods"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6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sheffield.ac.uk/usp/research/projects/english-indices-deprivation-2019" TargetMode="External"/><Relationship Id="rId2" Type="http://schemas.openxmlformats.org/officeDocument/2006/relationships/notesSlide" Target="../notesSlides/notesSlide7.xml"/><Relationship Id="rId1" Type="http://schemas.openxmlformats.org/officeDocument/2006/relationships/slideLayout" Target="../slideLayouts/slideLayout81.xml"/><Relationship Id="rId5" Type="http://schemas.openxmlformats.org/officeDocument/2006/relationships/image" Target="../media/image29.png"/><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44.png"/><Relationship Id="rId4" Type="http://schemas.openxmlformats.org/officeDocument/2006/relationships/image" Target="../media/image143.png"/></Relationships>
</file>

<file path=ppt/slides/_rels/slide8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147.png"/><Relationship Id="rId4" Type="http://schemas.openxmlformats.org/officeDocument/2006/relationships/image" Target="../media/image146.png"/></Relationships>
</file>

<file path=ppt/slides/_rels/slide8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image" Target="../media/image149.png"/></Relationships>
</file>

<file path=ppt/slides/_rels/slide8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53.png"/><Relationship Id="rId4" Type="http://schemas.openxmlformats.org/officeDocument/2006/relationships/image" Target="../media/image152.png"/></Relationships>
</file>

<file path=ppt/slides/_rels/slide8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56.png"/><Relationship Id="rId4" Type="http://schemas.openxmlformats.org/officeDocument/2006/relationships/image" Target="../media/image15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hyperlink" Target="https://kidneyresearchuk.org/wp-content/uploads/2019/09/Health_Inequalities_lay_report_FINAL_WEB_20190311.pdf"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57.png"/></Relationships>
</file>

<file path=ppt/slides/_rels/slide89.xml.rels><?xml version="1.0" encoding="UTF-8" standalone="yes"?>
<Relationships xmlns="http://schemas.openxmlformats.org/package/2006/relationships"><Relationship Id="rId3" Type="http://schemas.openxmlformats.org/officeDocument/2006/relationships/hyperlink" Target="https://ukkidney.org/audit-research/data-portal/funnel-plots" TargetMode="External"/><Relationship Id="rId7" Type="http://schemas.openxmlformats.org/officeDocument/2006/relationships/hyperlink" Target="https://ukkidney.org/audit-research/annual-report/23rd-annual-report-data-31122019"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1.xml"/><Relationship Id="rId5" Type="http://schemas.openxmlformats.org/officeDocument/2006/relationships/image" Target="../media/image32.png"/><Relationship Id="rId4" Type="http://schemas.openxmlformats.org/officeDocument/2006/relationships/image" Target="../media/image31.png"/></Relationships>
</file>

<file path=ppt/slides/_rels/slide90.xml.rels><?xml version="1.0" encoding="UTF-8" standalone="yes"?>
<Relationships xmlns="http://schemas.openxmlformats.org/package/2006/relationships"><Relationship Id="rId3" Type="http://schemas.openxmlformats.org/officeDocument/2006/relationships/hyperlink" Target="https://fingertips.phe.org.uk/profile/guidance/supporting-information/PH-methods"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62.png"/></Relationships>
</file>

<file path=ppt/slides/_rels/slide9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165.png"/><Relationship Id="rId4" Type="http://schemas.openxmlformats.org/officeDocument/2006/relationships/image" Target="../media/image164.png"/></Relationships>
</file>

<file path=ppt/slides/_rels/slide9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67.png"/></Relationships>
</file>

<file path=ppt/slides/_rels/slide96.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169.png"/></Relationships>
</file>

<file path=ppt/slides/_rels/slide9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171.png"/></Relationships>
</file>

<file path=ppt/slides/_rels/slide9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104503" y="89581"/>
            <a:ext cx="4955177" cy="1895083"/>
          </a:xfrm>
          <a:solidFill>
            <a:schemeClr val="accent1"/>
          </a:solidFill>
        </p:spPr>
        <p:txBody>
          <a:bodyPr vert="horz" lIns="91440" tIns="45720" rIns="91440" bIns="45720" rtlCol="0" anchor="b">
            <a:noAutofit/>
          </a:bodyPr>
          <a:lstStyle/>
          <a:p>
            <a:pPr>
              <a:spcBef>
                <a:spcPts val="500"/>
              </a:spcBef>
              <a:spcAft>
                <a:spcPts val="500"/>
              </a:spcAft>
            </a:pPr>
            <a:r>
              <a:rPr lang="en-GB" sz="2800" dirty="0">
                <a:solidFill>
                  <a:schemeClr val="bg1"/>
                </a:solidFill>
                <a:latin typeface="Arial"/>
                <a:cs typeface="Arial"/>
              </a:rPr>
              <a:t>London Kidney Network</a:t>
            </a:r>
            <a:br>
              <a:rPr lang="en-GB" sz="2800" dirty="0">
                <a:solidFill>
                  <a:schemeClr val="bg1"/>
                </a:solidFill>
                <a:latin typeface="Arial"/>
                <a:cs typeface="Arial"/>
              </a:rPr>
            </a:br>
            <a:br>
              <a:rPr lang="en-GB" sz="2800" dirty="0">
                <a:solidFill>
                  <a:schemeClr val="bg1"/>
                </a:solidFill>
                <a:latin typeface="Arial"/>
                <a:cs typeface="Arial"/>
              </a:rPr>
            </a:br>
            <a:r>
              <a:rPr lang="en-GB" sz="2800" dirty="0">
                <a:solidFill>
                  <a:schemeClr val="bg1"/>
                </a:solidFill>
                <a:latin typeface="Arial"/>
                <a:cs typeface="Arial"/>
              </a:rPr>
              <a:t>Health Equity Baseline Assessment</a:t>
            </a:r>
            <a:endParaRPr lang="en-GB" sz="2800" dirty="0">
              <a:solidFill>
                <a:schemeClr val="accent1"/>
              </a:solidFill>
              <a:latin typeface="Arial"/>
              <a:cs typeface="Arial"/>
            </a:endParaRPr>
          </a:p>
        </p:txBody>
      </p:sp>
      <p:grpSp>
        <p:nvGrpSpPr>
          <p:cNvPr id="7" name="Group 6">
            <a:extLst>
              <a:ext uri="{FF2B5EF4-FFF2-40B4-BE49-F238E27FC236}">
                <a16:creationId xmlns:a16="http://schemas.microsoft.com/office/drawing/2014/main" id="{24076DB1-3042-45E8-BFEE-011D303DEF34}"/>
              </a:ext>
            </a:extLst>
          </p:cNvPr>
          <p:cNvGrpSpPr/>
          <p:nvPr/>
        </p:nvGrpSpPr>
        <p:grpSpPr>
          <a:xfrm>
            <a:off x="5336386" y="1591264"/>
            <a:ext cx="6751111" cy="5139770"/>
            <a:chOff x="6440933" y="2422738"/>
            <a:chExt cx="5460596" cy="4119768"/>
          </a:xfrm>
        </p:grpSpPr>
        <p:pic>
          <p:nvPicPr>
            <p:cNvPr id="8" name="Picture 2" descr="See the source image">
              <a:extLst>
                <a:ext uri="{FF2B5EF4-FFF2-40B4-BE49-F238E27FC236}">
                  <a16:creationId xmlns:a16="http://schemas.microsoft.com/office/drawing/2014/main" id="{4D1038E9-6912-46D0-BF61-D45D4FC66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933" y="2422738"/>
              <a:ext cx="5460596" cy="41197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3D20AA-B15C-4271-8375-0C478A491B05}"/>
                </a:ext>
              </a:extLst>
            </p:cNvPr>
            <p:cNvSpPr txBox="1"/>
            <p:nvPr/>
          </p:nvSpPr>
          <p:spPr>
            <a:xfrm>
              <a:off x="9314937" y="4554415"/>
              <a:ext cx="2130136" cy="369332"/>
            </a:xfrm>
            <a:prstGeom prst="rect">
              <a:avLst/>
            </a:prstGeom>
            <a:solidFill>
              <a:srgbClr val="7D6FB1"/>
            </a:solidFill>
          </p:spPr>
          <p:txBody>
            <a:bodyPr wrap="square" rtlCol="0">
              <a:spAutoFit/>
            </a:bodyPr>
            <a:lstStyle/>
            <a:p>
              <a:pPr algn="ctr"/>
              <a:r>
                <a:rPr lang="en-GB">
                  <a:solidFill>
                    <a:schemeClr val="bg1"/>
                  </a:solidFill>
                </a:rPr>
                <a:t>quality</a:t>
              </a:r>
            </a:p>
          </p:txBody>
        </p:sp>
      </p:grpSp>
      <p:sp>
        <p:nvSpPr>
          <p:cNvPr id="3" name="TextBox 2">
            <a:extLst>
              <a:ext uri="{FF2B5EF4-FFF2-40B4-BE49-F238E27FC236}">
                <a16:creationId xmlns:a16="http://schemas.microsoft.com/office/drawing/2014/main" id="{14B203A8-B413-4139-AB49-E410DBF994D0}"/>
              </a:ext>
            </a:extLst>
          </p:cNvPr>
          <p:cNvSpPr txBox="1"/>
          <p:nvPr/>
        </p:nvSpPr>
        <p:spPr>
          <a:xfrm>
            <a:off x="279860" y="2406823"/>
            <a:ext cx="4541521" cy="2585323"/>
          </a:xfrm>
          <a:prstGeom prst="rect">
            <a:avLst/>
          </a:prstGeom>
          <a:noFill/>
        </p:spPr>
        <p:txBody>
          <a:bodyPr wrap="square" rtlCol="0">
            <a:spAutoFit/>
          </a:bodyPr>
          <a:lstStyle/>
          <a:p>
            <a:r>
              <a:rPr lang="en-GB" dirty="0"/>
              <a:t>In 2022, the LKN Health Equity Group conducted a baseline equity assessment of access to and outcomes of renal care pathway services across the network. This slide set contain the draft equity packs for each part of the care pathway.</a:t>
            </a:r>
          </a:p>
          <a:p>
            <a:endParaRPr lang="en-GB" dirty="0"/>
          </a:p>
          <a:p>
            <a:r>
              <a:rPr lang="en-GB" dirty="0"/>
              <a:t>Any questions please email:</a:t>
            </a:r>
          </a:p>
          <a:p>
            <a:r>
              <a:rPr lang="en-GB" dirty="0"/>
              <a:t>Catherine.croucher1@nhs.net</a:t>
            </a:r>
          </a:p>
        </p:txBody>
      </p:sp>
    </p:spTree>
    <p:extLst>
      <p:ext uri="{BB962C8B-B14F-4D97-AF65-F5344CB8AC3E}">
        <p14:creationId xmlns:p14="http://schemas.microsoft.com/office/powerpoint/2010/main" val="365457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4E4885-9F99-4EFD-ADA5-A23800081B78}"/>
              </a:ext>
            </a:extLst>
          </p:cNvPr>
          <p:cNvSpPr txBox="1"/>
          <p:nvPr/>
        </p:nvSpPr>
        <p:spPr>
          <a:xfrm>
            <a:off x="117774" y="653212"/>
            <a:ext cx="6401870" cy="2523768"/>
          </a:xfrm>
          <a:prstGeom prst="rect">
            <a:avLst/>
          </a:prstGeom>
          <a:noFill/>
        </p:spPr>
        <p:txBody>
          <a:bodyPr wrap="square" rtlCol="0">
            <a:spAutoFit/>
          </a:bodyPr>
          <a:lstStyle/>
          <a:p>
            <a:r>
              <a:rPr lang="en-GB" sz="1400" b="1" dirty="0"/>
              <a:t>The burden of clinical risk factors (continued)</a:t>
            </a:r>
          </a:p>
          <a:p>
            <a:r>
              <a:rPr lang="en-GB" sz="1200" dirty="0"/>
              <a:t>The charts show the estimated number of people to be living with frailty (multi-morbidity), Heart Failure or Mental Illness by ICS (both diagnosed and undiagnosed). These data have been estimated from national survey sources. We do not have actual data on the true prevalence of these conditions at sub-national geographies and so estimates of risk (%) cannot be shown. However, the burden (i.e. the estimated number of people) of these conditions is still of interest for service funding and planning purposes. The age structure of the population has been taken into account in these estimates but other factors have not, such as ethnicity and deprivation. Therefore, these estimates should be interpreted alongside the ethnicity and deprivation information on previous slides.</a:t>
            </a:r>
          </a:p>
          <a:p>
            <a:endParaRPr lang="en-GB" sz="1200" dirty="0"/>
          </a:p>
          <a:p>
            <a:r>
              <a:rPr lang="en-GB" sz="1200" dirty="0"/>
              <a:t>It can be seen that the pattern is generally driven by a function of population size, with the more populous ICS areas having the biggest burden. Although this is not always the case, for example, North East London is estimated to have a high burden of mental illness relative to population size.</a:t>
            </a:r>
          </a:p>
        </p:txBody>
      </p:sp>
      <p:grpSp>
        <p:nvGrpSpPr>
          <p:cNvPr id="8" name="Group 7">
            <a:extLst>
              <a:ext uri="{FF2B5EF4-FFF2-40B4-BE49-F238E27FC236}">
                <a16:creationId xmlns:a16="http://schemas.microsoft.com/office/drawing/2014/main" id="{B892F83C-FCA6-49DE-A2D0-7654E9A51F5F}"/>
              </a:ext>
            </a:extLst>
          </p:cNvPr>
          <p:cNvGrpSpPr/>
          <p:nvPr/>
        </p:nvGrpSpPr>
        <p:grpSpPr>
          <a:xfrm>
            <a:off x="6858002" y="3806689"/>
            <a:ext cx="4592972" cy="2998023"/>
            <a:chOff x="6858002" y="3806689"/>
            <a:chExt cx="4592972" cy="2998023"/>
          </a:xfrm>
        </p:grpSpPr>
        <p:pic>
          <p:nvPicPr>
            <p:cNvPr id="3" name="Picture 2">
              <a:extLst>
                <a:ext uri="{FF2B5EF4-FFF2-40B4-BE49-F238E27FC236}">
                  <a16:creationId xmlns:a16="http://schemas.microsoft.com/office/drawing/2014/main" id="{09E8F3D8-5E21-4E42-BF6F-6D29335F607A}"/>
                </a:ext>
              </a:extLst>
            </p:cNvPr>
            <p:cNvPicPr>
              <a:picLocks noChangeAspect="1"/>
            </p:cNvPicPr>
            <p:nvPr/>
          </p:nvPicPr>
          <p:blipFill>
            <a:blip r:embed="rId3"/>
            <a:stretch>
              <a:fillRect/>
            </a:stretch>
          </p:blipFill>
          <p:spPr>
            <a:xfrm>
              <a:off x="6858002" y="3806689"/>
              <a:ext cx="4592972" cy="2998023"/>
            </a:xfrm>
            <a:prstGeom prst="rect">
              <a:avLst/>
            </a:prstGeom>
          </p:spPr>
        </p:pic>
        <p:sp>
          <p:nvSpPr>
            <p:cNvPr id="9" name="TextBox 8">
              <a:extLst>
                <a:ext uri="{FF2B5EF4-FFF2-40B4-BE49-F238E27FC236}">
                  <a16:creationId xmlns:a16="http://schemas.microsoft.com/office/drawing/2014/main" id="{CB961D0F-CD31-4F9F-9CE6-A06EDE6AA617}"/>
                </a:ext>
              </a:extLst>
            </p:cNvPr>
            <p:cNvSpPr txBox="1"/>
            <p:nvPr/>
          </p:nvSpPr>
          <p:spPr>
            <a:xfrm>
              <a:off x="9323123" y="4372303"/>
              <a:ext cx="2127850" cy="400110"/>
            </a:xfrm>
            <a:prstGeom prst="rect">
              <a:avLst/>
            </a:prstGeom>
            <a:noFill/>
          </p:spPr>
          <p:txBody>
            <a:bodyPr wrap="square" rtlCol="0">
              <a:spAutoFit/>
            </a:bodyPr>
            <a:lstStyle/>
            <a:p>
              <a:r>
                <a:rPr lang="en-GB" sz="1000" dirty="0"/>
                <a:t>England estimated prevalence: 3%</a:t>
              </a:r>
            </a:p>
            <a:p>
              <a:r>
                <a:rPr lang="en-GB" sz="1000" dirty="0"/>
                <a:t>LKN estimated prevalence: 2%</a:t>
              </a:r>
            </a:p>
          </p:txBody>
        </p:sp>
      </p:grpSp>
      <p:grpSp>
        <p:nvGrpSpPr>
          <p:cNvPr id="7" name="Group 6">
            <a:extLst>
              <a:ext uri="{FF2B5EF4-FFF2-40B4-BE49-F238E27FC236}">
                <a16:creationId xmlns:a16="http://schemas.microsoft.com/office/drawing/2014/main" id="{F3CD2A6B-E47A-4D86-AE6C-4A04F747F5CE}"/>
              </a:ext>
            </a:extLst>
          </p:cNvPr>
          <p:cNvGrpSpPr/>
          <p:nvPr/>
        </p:nvGrpSpPr>
        <p:grpSpPr>
          <a:xfrm>
            <a:off x="6858001" y="653212"/>
            <a:ext cx="4592972" cy="2998024"/>
            <a:chOff x="6858001" y="653212"/>
            <a:chExt cx="4592972" cy="2998024"/>
          </a:xfrm>
        </p:grpSpPr>
        <p:pic>
          <p:nvPicPr>
            <p:cNvPr id="6" name="Picture 5">
              <a:extLst>
                <a:ext uri="{FF2B5EF4-FFF2-40B4-BE49-F238E27FC236}">
                  <a16:creationId xmlns:a16="http://schemas.microsoft.com/office/drawing/2014/main" id="{4E49CC27-F187-4C0E-8C1A-9B5C8CF5CFD0}"/>
                </a:ext>
              </a:extLst>
            </p:cNvPr>
            <p:cNvPicPr>
              <a:picLocks noChangeAspect="1"/>
            </p:cNvPicPr>
            <p:nvPr/>
          </p:nvPicPr>
          <p:blipFill>
            <a:blip r:embed="rId4"/>
            <a:stretch>
              <a:fillRect/>
            </a:stretch>
          </p:blipFill>
          <p:spPr>
            <a:xfrm>
              <a:off x="6858001" y="653212"/>
              <a:ext cx="4592972" cy="2998024"/>
            </a:xfrm>
            <a:prstGeom prst="rect">
              <a:avLst/>
            </a:prstGeom>
          </p:spPr>
        </p:pic>
        <p:sp>
          <p:nvSpPr>
            <p:cNvPr id="10" name="TextBox 9">
              <a:extLst>
                <a:ext uri="{FF2B5EF4-FFF2-40B4-BE49-F238E27FC236}">
                  <a16:creationId xmlns:a16="http://schemas.microsoft.com/office/drawing/2014/main" id="{3CC688A0-EE26-4463-BCA2-3FC14B928D59}"/>
                </a:ext>
              </a:extLst>
            </p:cNvPr>
            <p:cNvSpPr txBox="1"/>
            <p:nvPr/>
          </p:nvSpPr>
          <p:spPr>
            <a:xfrm>
              <a:off x="9230844" y="1129862"/>
              <a:ext cx="2127850" cy="400110"/>
            </a:xfrm>
            <a:prstGeom prst="rect">
              <a:avLst/>
            </a:prstGeom>
            <a:noFill/>
          </p:spPr>
          <p:txBody>
            <a:bodyPr wrap="square" rtlCol="0">
              <a:spAutoFit/>
            </a:bodyPr>
            <a:lstStyle/>
            <a:p>
              <a:r>
                <a:rPr lang="en-GB" sz="1000" dirty="0"/>
                <a:t>England estimated prevalence: 1.4%</a:t>
              </a:r>
            </a:p>
            <a:p>
              <a:r>
                <a:rPr lang="en-GB" sz="1000" dirty="0"/>
                <a:t>LKN estimated prevalence: 1.1%</a:t>
              </a:r>
            </a:p>
          </p:txBody>
        </p:sp>
      </p:grpSp>
      <p:grpSp>
        <p:nvGrpSpPr>
          <p:cNvPr id="12" name="Group 11">
            <a:extLst>
              <a:ext uri="{FF2B5EF4-FFF2-40B4-BE49-F238E27FC236}">
                <a16:creationId xmlns:a16="http://schemas.microsoft.com/office/drawing/2014/main" id="{4BBB027F-28F4-4979-958E-423A433324B4}"/>
              </a:ext>
            </a:extLst>
          </p:cNvPr>
          <p:cNvGrpSpPr/>
          <p:nvPr/>
        </p:nvGrpSpPr>
        <p:grpSpPr>
          <a:xfrm>
            <a:off x="659390" y="3482890"/>
            <a:ext cx="5350034" cy="3319903"/>
            <a:chOff x="659390" y="3482890"/>
            <a:chExt cx="5350034" cy="3319903"/>
          </a:xfrm>
        </p:grpSpPr>
        <p:pic>
          <p:nvPicPr>
            <p:cNvPr id="5" name="Picture 4">
              <a:extLst>
                <a:ext uri="{FF2B5EF4-FFF2-40B4-BE49-F238E27FC236}">
                  <a16:creationId xmlns:a16="http://schemas.microsoft.com/office/drawing/2014/main" id="{40EDD482-BC99-4256-A511-06E7337904EB}"/>
                </a:ext>
              </a:extLst>
            </p:cNvPr>
            <p:cNvPicPr>
              <a:picLocks noChangeAspect="1"/>
            </p:cNvPicPr>
            <p:nvPr/>
          </p:nvPicPr>
          <p:blipFill>
            <a:blip r:embed="rId5"/>
            <a:stretch>
              <a:fillRect/>
            </a:stretch>
          </p:blipFill>
          <p:spPr>
            <a:xfrm>
              <a:off x="659390" y="3482890"/>
              <a:ext cx="5081010" cy="3319903"/>
            </a:xfrm>
            <a:prstGeom prst="rect">
              <a:avLst/>
            </a:prstGeom>
          </p:spPr>
        </p:pic>
        <p:sp>
          <p:nvSpPr>
            <p:cNvPr id="11" name="TextBox 10">
              <a:extLst>
                <a:ext uri="{FF2B5EF4-FFF2-40B4-BE49-F238E27FC236}">
                  <a16:creationId xmlns:a16="http://schemas.microsoft.com/office/drawing/2014/main" id="{26BCEA07-D90D-452E-B63D-47C59834B357}"/>
                </a:ext>
              </a:extLst>
            </p:cNvPr>
            <p:cNvSpPr txBox="1"/>
            <p:nvPr/>
          </p:nvSpPr>
          <p:spPr>
            <a:xfrm>
              <a:off x="3707658" y="4031538"/>
              <a:ext cx="2301766" cy="400110"/>
            </a:xfrm>
            <a:prstGeom prst="rect">
              <a:avLst/>
            </a:prstGeom>
            <a:noFill/>
          </p:spPr>
          <p:txBody>
            <a:bodyPr wrap="square" rtlCol="0">
              <a:spAutoFit/>
            </a:bodyPr>
            <a:lstStyle/>
            <a:p>
              <a:r>
                <a:rPr lang="en-GB" sz="1000" dirty="0"/>
                <a:t>England estimated prevalence: 17%</a:t>
              </a:r>
            </a:p>
            <a:p>
              <a:r>
                <a:rPr lang="en-GB" sz="1000" dirty="0"/>
                <a:t>LKN estimated prevalence: 19%</a:t>
              </a:r>
            </a:p>
          </p:txBody>
        </p:sp>
      </p:grpSp>
      <p:sp>
        <p:nvSpPr>
          <p:cNvPr id="2" name="Slide Number Placeholder 1">
            <a:extLst>
              <a:ext uri="{FF2B5EF4-FFF2-40B4-BE49-F238E27FC236}">
                <a16:creationId xmlns:a16="http://schemas.microsoft.com/office/drawing/2014/main" id="{8E2ECE8A-E40A-44B2-A596-109EEAC71B26}"/>
              </a:ext>
            </a:extLst>
          </p:cNvPr>
          <p:cNvSpPr>
            <a:spLocks noGrp="1"/>
          </p:cNvSpPr>
          <p:nvPr>
            <p:ph type="sldNum" sz="quarter" idx="12"/>
          </p:nvPr>
        </p:nvSpPr>
        <p:spPr/>
        <p:txBody>
          <a:bodyPr/>
          <a:lstStyle/>
          <a:p>
            <a:fld id="{4CFE3F30-78E1-4CB9-82AD-42CBF17719CB}" type="slidenum">
              <a:rPr lang="en-GB" smtClean="0"/>
              <a:t>10</a:t>
            </a:fld>
            <a:endParaRPr lang="en-GB"/>
          </a:p>
        </p:txBody>
      </p:sp>
    </p:spTree>
    <p:extLst>
      <p:ext uri="{BB962C8B-B14F-4D97-AF65-F5344CB8AC3E}">
        <p14:creationId xmlns:p14="http://schemas.microsoft.com/office/powerpoint/2010/main" val="23879732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FB36F4C-C060-49AB-9486-141EE4AA37DD}"/>
              </a:ext>
            </a:extLst>
          </p:cNvPr>
          <p:cNvSpPr txBox="1">
            <a:spLocks/>
          </p:cNvSpPr>
          <p:nvPr/>
        </p:nvSpPr>
        <p:spPr>
          <a:xfrm>
            <a:off x="280262" y="671989"/>
            <a:ext cx="11743572" cy="5939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800" b="1" dirty="0"/>
              <a:t>Home Therapies (PD): an equity analysis: </a:t>
            </a:r>
            <a:r>
              <a:rPr lang="en-GB" sz="1800" dirty="0"/>
              <a:t>Draft summary and recommendations (2 of 2)</a:t>
            </a:r>
          </a:p>
          <a:p>
            <a:pPr marL="0" indent="0">
              <a:lnSpc>
                <a:spcPct val="100000"/>
              </a:lnSpc>
              <a:buNone/>
            </a:pPr>
            <a:r>
              <a:rPr lang="en-GB" sz="1400" b="1" dirty="0"/>
              <a:t>4) After adjustment for socio-demographic factors, PD incidence rates are significantly higher in two LKN Renal Centres and significantly lower three others.. </a:t>
            </a:r>
          </a:p>
          <a:p>
            <a:pPr marL="0" indent="0">
              <a:lnSpc>
                <a:spcPct val="100000"/>
              </a:lnSpc>
              <a:buNone/>
            </a:pPr>
            <a:r>
              <a:rPr lang="en-GB" sz="1400" dirty="0"/>
              <a:t>Further investigation is needed to explore the lower PD rates in these centres as they are not explained by the age or socio-economic profile of their populations. Other service related factors should be explored (slide 4) as well as consideration of data quality. Consideration should also be given to the finding that, at a national </a:t>
            </a:r>
            <a:r>
              <a:rPr lang="en-GB" sz="1400"/>
              <a:t>level, PD </a:t>
            </a:r>
            <a:r>
              <a:rPr lang="en-GB" sz="1400" u="sng" dirty="0"/>
              <a:t>prevalence</a:t>
            </a:r>
            <a:r>
              <a:rPr lang="en-GB" sz="1400" dirty="0"/>
              <a:t> rates are lower among ethnic groups other than white. Indicating that whilst equity to starting dialysis on PD may not differ between ethnic groups, the ability to maintain PD as a dialysis modality may differ.</a:t>
            </a:r>
          </a:p>
          <a:p>
            <a:pPr marL="0" indent="0">
              <a:lnSpc>
                <a:spcPct val="100000"/>
              </a:lnSpc>
              <a:buNone/>
            </a:pPr>
            <a:r>
              <a:rPr lang="en-GB" sz="1400" b="1" dirty="0"/>
              <a:t>Recommendations for further investigation:</a:t>
            </a:r>
          </a:p>
          <a:p>
            <a:pPr marL="0" indent="0">
              <a:lnSpc>
                <a:spcPct val="100000"/>
              </a:lnSpc>
              <a:buNone/>
            </a:pPr>
            <a:r>
              <a:rPr lang="en-GB" sz="1400" dirty="0"/>
              <a:t>RRT modality switching:  As explained on slide 5, the assessment of equity of access to PD therapy for incident (new) patients has been prioritised here. However, it will also be important to understand equity in the offering home-based therapies after haemodialysis start or the failure of a kidney transplant (modality switching). Renal networks may therefore wish to explore the equity of PD rates at a specified time period after RRT start (at 90 days for example). However, the same factors discussed here (older age / increasing deprivation) are still likely to be barriers in the uptake of PD at this stage and so the interventions discussed would still be relevant.</a:t>
            </a:r>
          </a:p>
          <a:p>
            <a:pPr marL="0" indent="0">
              <a:lnSpc>
                <a:spcPct val="100000"/>
              </a:lnSpc>
              <a:buNone/>
            </a:pPr>
            <a:r>
              <a:rPr lang="en-GB" sz="1400" dirty="0"/>
              <a:t>COVID: The UKRR data portal</a:t>
            </a:r>
            <a:r>
              <a:rPr lang="en-GB" sz="1400" baseline="30000" dirty="0"/>
              <a:t> 5</a:t>
            </a:r>
            <a:r>
              <a:rPr lang="en-GB" sz="1400" dirty="0"/>
              <a:t> for the year ending 2020 shows a small increase in the proportion of new dialysis patients starting on PD in England (24% versus an average of 22% for 2017-2019). This aligns with the hypotheses that offering home based therapies would have been an advantage during the pandemic period. Further analysis of the COVID period and beyond will confirm whether this increase has been sustained and whether there were any inequities in the offering of PD during this period.</a:t>
            </a:r>
          </a:p>
          <a:p>
            <a:pPr marL="0" indent="0">
              <a:lnSpc>
                <a:spcPct val="100000"/>
              </a:lnSpc>
              <a:buNone/>
            </a:pPr>
            <a:endParaRPr lang="en-GB" sz="1200" dirty="0"/>
          </a:p>
        </p:txBody>
      </p:sp>
    </p:spTree>
    <p:extLst>
      <p:ext uri="{BB962C8B-B14F-4D97-AF65-F5344CB8AC3E}">
        <p14:creationId xmlns:p14="http://schemas.microsoft.com/office/powerpoint/2010/main" val="55900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0" y="633413"/>
            <a:ext cx="7594600" cy="422275"/>
          </a:xfrm>
        </p:spPr>
        <p:txBody>
          <a:bodyPr/>
          <a:lstStyle/>
          <a:p>
            <a:pPr algn="l"/>
            <a:r>
              <a:rPr lang="en-GB" sz="2000" dirty="0">
                <a:latin typeface="+mn-lt"/>
              </a:rPr>
              <a:t>Potential barriers to access and good outcomes</a:t>
            </a:r>
          </a:p>
        </p:txBody>
      </p:sp>
      <p:grpSp>
        <p:nvGrpSpPr>
          <p:cNvPr id="6" name="Group 5">
            <a:extLst>
              <a:ext uri="{FF2B5EF4-FFF2-40B4-BE49-F238E27FC236}">
                <a16:creationId xmlns:a16="http://schemas.microsoft.com/office/drawing/2014/main" id="{9FF9A5EF-B3E8-42A2-9450-95AEBDC428CE}"/>
              </a:ext>
            </a:extLst>
          </p:cNvPr>
          <p:cNvGrpSpPr/>
          <p:nvPr/>
        </p:nvGrpSpPr>
        <p:grpSpPr>
          <a:xfrm>
            <a:off x="3603812" y="548065"/>
            <a:ext cx="9165515" cy="6263360"/>
            <a:chOff x="1674836" y="608367"/>
            <a:chExt cx="9165515" cy="6263360"/>
          </a:xfrm>
        </p:grpSpPr>
        <p:graphicFrame>
          <p:nvGraphicFramePr>
            <p:cNvPr id="4" name="Diagram 3">
              <a:extLst>
                <a:ext uri="{FF2B5EF4-FFF2-40B4-BE49-F238E27FC236}">
                  <a16:creationId xmlns:a16="http://schemas.microsoft.com/office/drawing/2014/main" id="{580A3262-DBE2-4A2F-A39B-93712E82D453}"/>
                </a:ext>
              </a:extLst>
            </p:cNvPr>
            <p:cNvGraphicFramePr/>
            <p:nvPr/>
          </p:nvGraphicFramePr>
          <p:xfrm>
            <a:off x="1674836" y="608367"/>
            <a:ext cx="9165515" cy="626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Left-Right 4">
              <a:extLst>
                <a:ext uri="{FF2B5EF4-FFF2-40B4-BE49-F238E27FC236}">
                  <a16:creationId xmlns:a16="http://schemas.microsoft.com/office/drawing/2014/main" id="{A7EC7577-18D6-4DF3-9785-261E429C35DA}"/>
                </a:ext>
              </a:extLst>
            </p:cNvPr>
            <p:cNvSpPr/>
            <p:nvPr/>
          </p:nvSpPr>
          <p:spPr>
            <a:xfrm rot="5400000">
              <a:off x="5848866" y="2303378"/>
              <a:ext cx="509072"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Right 7">
              <a:extLst>
                <a:ext uri="{FF2B5EF4-FFF2-40B4-BE49-F238E27FC236}">
                  <a16:creationId xmlns:a16="http://schemas.microsoft.com/office/drawing/2014/main" id="{BB84F801-32C3-4F4F-9BBB-49D33287F5B8}"/>
                </a:ext>
              </a:extLst>
            </p:cNvPr>
            <p:cNvSpPr/>
            <p:nvPr/>
          </p:nvSpPr>
          <p:spPr>
            <a:xfrm rot="5400000">
              <a:off x="5814569" y="4706605"/>
              <a:ext cx="455736"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Right 8">
              <a:extLst>
                <a:ext uri="{FF2B5EF4-FFF2-40B4-BE49-F238E27FC236}">
                  <a16:creationId xmlns:a16="http://schemas.microsoft.com/office/drawing/2014/main" id="{210C603E-8467-4C95-B6B4-1A1F49F4499A}"/>
                </a:ext>
              </a:extLst>
            </p:cNvPr>
            <p:cNvSpPr/>
            <p:nvPr/>
          </p:nvSpPr>
          <p:spPr>
            <a:xfrm rot="9442748">
              <a:off x="7456686" y="2943209"/>
              <a:ext cx="661097"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Right 9">
              <a:extLst>
                <a:ext uri="{FF2B5EF4-FFF2-40B4-BE49-F238E27FC236}">
                  <a16:creationId xmlns:a16="http://schemas.microsoft.com/office/drawing/2014/main" id="{16BA6817-B64A-4EFB-B984-CFE7916412B4}"/>
                </a:ext>
              </a:extLst>
            </p:cNvPr>
            <p:cNvSpPr/>
            <p:nvPr/>
          </p:nvSpPr>
          <p:spPr>
            <a:xfrm rot="12714854">
              <a:off x="4042849" y="2878673"/>
              <a:ext cx="591670"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Right 10">
              <a:extLst>
                <a:ext uri="{FF2B5EF4-FFF2-40B4-BE49-F238E27FC236}">
                  <a16:creationId xmlns:a16="http://schemas.microsoft.com/office/drawing/2014/main" id="{4E68A0B4-5D18-41BB-BA87-3C52E400A121}"/>
                </a:ext>
              </a:extLst>
            </p:cNvPr>
            <p:cNvSpPr/>
            <p:nvPr/>
          </p:nvSpPr>
          <p:spPr>
            <a:xfrm rot="9284422">
              <a:off x="4077644" y="4177375"/>
              <a:ext cx="591670"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Right 11">
              <a:extLst>
                <a:ext uri="{FF2B5EF4-FFF2-40B4-BE49-F238E27FC236}">
                  <a16:creationId xmlns:a16="http://schemas.microsoft.com/office/drawing/2014/main" id="{F3E150C5-2306-4A66-9C49-8DC3BA5F85AF}"/>
                </a:ext>
              </a:extLst>
            </p:cNvPr>
            <p:cNvSpPr/>
            <p:nvPr/>
          </p:nvSpPr>
          <p:spPr>
            <a:xfrm rot="12470144">
              <a:off x="7410037" y="4383916"/>
              <a:ext cx="591670" cy="387275"/>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6F118F1-F023-4484-BF27-291FECD3CA13}"/>
              </a:ext>
            </a:extLst>
          </p:cNvPr>
          <p:cNvSpPr txBox="1"/>
          <p:nvPr/>
        </p:nvSpPr>
        <p:spPr>
          <a:xfrm>
            <a:off x="107575" y="1328926"/>
            <a:ext cx="3854825" cy="4801314"/>
          </a:xfrm>
          <a:prstGeom prst="rect">
            <a:avLst/>
          </a:prstGeom>
          <a:noFill/>
        </p:spPr>
        <p:txBody>
          <a:bodyPr wrap="square" rtlCol="0">
            <a:spAutoFit/>
          </a:bodyPr>
          <a:lstStyle/>
          <a:p>
            <a:r>
              <a:rPr lang="en-GB" dirty="0"/>
              <a:t>This illustration represents some of the factors that may create barriers to being able to access services and/or achieve good health outcomes for some population groups. </a:t>
            </a:r>
          </a:p>
          <a:p>
            <a:endParaRPr lang="en-GB" dirty="0"/>
          </a:p>
          <a:p>
            <a:r>
              <a:rPr lang="en-GB" dirty="0"/>
              <a:t>Local systems may wish to explore the distribution of these factors within their populations in relation to those at risk of/requiring use of renal services. Links to the </a:t>
            </a:r>
            <a:r>
              <a:rPr lang="en-GB" dirty="0">
                <a:hlinkClick r:id="rId8"/>
              </a:rPr>
              <a:t>Joint Strategic Needs Assessment</a:t>
            </a:r>
            <a:r>
              <a:rPr lang="en-GB" dirty="0"/>
              <a:t> for each Borough have been provided in the final slide.</a:t>
            </a:r>
          </a:p>
          <a:p>
            <a:endParaRPr lang="en-GB" dirty="0"/>
          </a:p>
          <a:p>
            <a:r>
              <a:rPr lang="en-GB" dirty="0"/>
              <a:t>On the following slides, Borough level data for a selection of these factors are shown for London only. </a:t>
            </a:r>
          </a:p>
        </p:txBody>
      </p:sp>
      <p:sp>
        <p:nvSpPr>
          <p:cNvPr id="7" name="Slide Number Placeholder 6">
            <a:extLst>
              <a:ext uri="{FF2B5EF4-FFF2-40B4-BE49-F238E27FC236}">
                <a16:creationId xmlns:a16="http://schemas.microsoft.com/office/drawing/2014/main" id="{CC78059E-6A68-4CED-A4B6-DFF8E6CB657D}"/>
              </a:ext>
            </a:extLst>
          </p:cNvPr>
          <p:cNvSpPr>
            <a:spLocks noGrp="1"/>
          </p:cNvSpPr>
          <p:nvPr>
            <p:ph type="sldNum" sz="quarter" idx="12"/>
          </p:nvPr>
        </p:nvSpPr>
        <p:spPr/>
        <p:txBody>
          <a:bodyPr/>
          <a:lstStyle/>
          <a:p>
            <a:fld id="{4CFE3F30-78E1-4CB9-82AD-42CBF17719CB}" type="slidenum">
              <a:rPr lang="en-GB" smtClean="0"/>
              <a:t>11</a:t>
            </a:fld>
            <a:endParaRPr lang="en-GB"/>
          </a:p>
        </p:txBody>
      </p:sp>
    </p:spTree>
    <p:extLst>
      <p:ext uri="{BB962C8B-B14F-4D97-AF65-F5344CB8AC3E}">
        <p14:creationId xmlns:p14="http://schemas.microsoft.com/office/powerpoint/2010/main" val="207801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03AA8-A121-41C7-ACC6-003BCDB5922A}"/>
              </a:ext>
            </a:extLst>
          </p:cNvPr>
          <p:cNvSpPr txBox="1"/>
          <p:nvPr/>
        </p:nvSpPr>
        <p:spPr>
          <a:xfrm>
            <a:off x="96243" y="681567"/>
            <a:ext cx="3982227" cy="353943"/>
          </a:xfrm>
          <a:prstGeom prst="rect">
            <a:avLst/>
          </a:prstGeom>
          <a:noFill/>
        </p:spPr>
        <p:txBody>
          <a:bodyPr wrap="square" rtlCol="0">
            <a:spAutoFit/>
          </a:bodyPr>
          <a:lstStyle/>
          <a:p>
            <a:r>
              <a:rPr lang="en-GB" sz="1700" dirty="0"/>
              <a:t>Learning Disability Primary Care Registers</a:t>
            </a:r>
          </a:p>
        </p:txBody>
      </p:sp>
      <p:pic>
        <p:nvPicPr>
          <p:cNvPr id="4" name="Picture 3">
            <a:extLst>
              <a:ext uri="{FF2B5EF4-FFF2-40B4-BE49-F238E27FC236}">
                <a16:creationId xmlns:a16="http://schemas.microsoft.com/office/drawing/2014/main" id="{05654958-3933-4279-AA49-8F03721B2CF7}"/>
              </a:ext>
            </a:extLst>
          </p:cNvPr>
          <p:cNvPicPr>
            <a:picLocks noChangeAspect="1"/>
          </p:cNvPicPr>
          <p:nvPr/>
        </p:nvPicPr>
        <p:blipFill>
          <a:blip r:embed="rId3"/>
          <a:stretch>
            <a:fillRect/>
          </a:stretch>
        </p:blipFill>
        <p:spPr>
          <a:xfrm>
            <a:off x="3858213" y="2885400"/>
            <a:ext cx="4154765" cy="3190676"/>
          </a:xfrm>
          <a:prstGeom prst="rect">
            <a:avLst/>
          </a:prstGeom>
        </p:spPr>
      </p:pic>
      <p:sp>
        <p:nvSpPr>
          <p:cNvPr id="10" name="TextBox 9">
            <a:extLst>
              <a:ext uri="{FF2B5EF4-FFF2-40B4-BE49-F238E27FC236}">
                <a16:creationId xmlns:a16="http://schemas.microsoft.com/office/drawing/2014/main" id="{8860EC80-61C3-4C01-A4F5-DE6CE608F7EC}"/>
              </a:ext>
            </a:extLst>
          </p:cNvPr>
          <p:cNvSpPr txBox="1"/>
          <p:nvPr/>
        </p:nvSpPr>
        <p:spPr>
          <a:xfrm>
            <a:off x="7792720" y="6576151"/>
            <a:ext cx="4318216" cy="246221"/>
          </a:xfrm>
          <a:prstGeom prst="rect">
            <a:avLst/>
          </a:prstGeom>
          <a:noFill/>
        </p:spPr>
        <p:txBody>
          <a:bodyPr wrap="square" rtlCol="0">
            <a:spAutoFit/>
          </a:bodyPr>
          <a:lstStyle/>
          <a:p>
            <a:r>
              <a:rPr lang="en-GB" sz="1000" dirty="0"/>
              <a:t>Please see the </a:t>
            </a:r>
            <a:r>
              <a:rPr lang="en-GB" sz="1000" dirty="0">
                <a:hlinkClick r:id="rId4"/>
              </a:rPr>
              <a:t>Surrey JSNA </a:t>
            </a:r>
            <a:r>
              <a:rPr lang="en-GB" sz="1000" dirty="0"/>
              <a:t>for information on LD within Surrey Heartlands</a:t>
            </a:r>
          </a:p>
        </p:txBody>
      </p:sp>
      <p:pic>
        <p:nvPicPr>
          <p:cNvPr id="11" name="Picture 10">
            <a:extLst>
              <a:ext uri="{FF2B5EF4-FFF2-40B4-BE49-F238E27FC236}">
                <a16:creationId xmlns:a16="http://schemas.microsoft.com/office/drawing/2014/main" id="{28D9B50B-08B6-4283-A5F7-40BB1986546A}"/>
              </a:ext>
            </a:extLst>
          </p:cNvPr>
          <p:cNvPicPr>
            <a:picLocks noChangeAspect="1"/>
          </p:cNvPicPr>
          <p:nvPr/>
        </p:nvPicPr>
        <p:blipFill>
          <a:blip r:embed="rId5"/>
          <a:stretch>
            <a:fillRect/>
          </a:stretch>
        </p:blipFill>
        <p:spPr>
          <a:xfrm>
            <a:off x="4115585" y="681567"/>
            <a:ext cx="3897393" cy="1985650"/>
          </a:xfrm>
          <a:prstGeom prst="rect">
            <a:avLst/>
          </a:prstGeom>
        </p:spPr>
      </p:pic>
      <p:pic>
        <p:nvPicPr>
          <p:cNvPr id="12" name="Picture 11">
            <a:extLst>
              <a:ext uri="{FF2B5EF4-FFF2-40B4-BE49-F238E27FC236}">
                <a16:creationId xmlns:a16="http://schemas.microsoft.com/office/drawing/2014/main" id="{05EB0C7E-C32A-4550-95FE-B4944B6F4082}"/>
              </a:ext>
            </a:extLst>
          </p:cNvPr>
          <p:cNvPicPr>
            <a:picLocks noChangeAspect="1"/>
          </p:cNvPicPr>
          <p:nvPr/>
        </p:nvPicPr>
        <p:blipFill>
          <a:blip r:embed="rId6"/>
          <a:stretch>
            <a:fillRect/>
          </a:stretch>
        </p:blipFill>
        <p:spPr>
          <a:xfrm>
            <a:off x="81064" y="1395191"/>
            <a:ext cx="3866114" cy="2074034"/>
          </a:xfrm>
          <a:prstGeom prst="rect">
            <a:avLst/>
          </a:prstGeom>
        </p:spPr>
      </p:pic>
      <p:pic>
        <p:nvPicPr>
          <p:cNvPr id="13" name="Picture 12">
            <a:extLst>
              <a:ext uri="{FF2B5EF4-FFF2-40B4-BE49-F238E27FC236}">
                <a16:creationId xmlns:a16="http://schemas.microsoft.com/office/drawing/2014/main" id="{717DC75A-1115-4267-8E97-87FD41D41AD6}"/>
              </a:ext>
            </a:extLst>
          </p:cNvPr>
          <p:cNvPicPr>
            <a:picLocks noChangeAspect="1"/>
          </p:cNvPicPr>
          <p:nvPr/>
        </p:nvPicPr>
        <p:blipFill>
          <a:blip r:embed="rId7"/>
          <a:stretch>
            <a:fillRect/>
          </a:stretch>
        </p:blipFill>
        <p:spPr>
          <a:xfrm>
            <a:off x="7894040" y="4175216"/>
            <a:ext cx="4216896" cy="2182752"/>
          </a:xfrm>
          <a:prstGeom prst="rect">
            <a:avLst/>
          </a:prstGeom>
        </p:spPr>
      </p:pic>
      <p:pic>
        <p:nvPicPr>
          <p:cNvPr id="14" name="Picture 13">
            <a:extLst>
              <a:ext uri="{FF2B5EF4-FFF2-40B4-BE49-F238E27FC236}">
                <a16:creationId xmlns:a16="http://schemas.microsoft.com/office/drawing/2014/main" id="{7DD7A333-914F-4C3B-901C-45C061E0C25D}"/>
              </a:ext>
            </a:extLst>
          </p:cNvPr>
          <p:cNvPicPr>
            <a:picLocks noChangeAspect="1"/>
          </p:cNvPicPr>
          <p:nvPr/>
        </p:nvPicPr>
        <p:blipFill>
          <a:blip r:embed="rId8"/>
          <a:stretch>
            <a:fillRect/>
          </a:stretch>
        </p:blipFill>
        <p:spPr>
          <a:xfrm>
            <a:off x="96243" y="4175216"/>
            <a:ext cx="3982227" cy="2408762"/>
          </a:xfrm>
          <a:prstGeom prst="rect">
            <a:avLst/>
          </a:prstGeom>
        </p:spPr>
      </p:pic>
      <p:pic>
        <p:nvPicPr>
          <p:cNvPr id="15" name="Picture 14">
            <a:extLst>
              <a:ext uri="{FF2B5EF4-FFF2-40B4-BE49-F238E27FC236}">
                <a16:creationId xmlns:a16="http://schemas.microsoft.com/office/drawing/2014/main" id="{F834714D-393A-4769-8603-7D116BA1812F}"/>
              </a:ext>
            </a:extLst>
          </p:cNvPr>
          <p:cNvPicPr>
            <a:picLocks noChangeAspect="1"/>
          </p:cNvPicPr>
          <p:nvPr/>
        </p:nvPicPr>
        <p:blipFill>
          <a:blip r:embed="rId9"/>
          <a:stretch>
            <a:fillRect/>
          </a:stretch>
        </p:blipFill>
        <p:spPr>
          <a:xfrm>
            <a:off x="8148870" y="1395191"/>
            <a:ext cx="3962066" cy="2412735"/>
          </a:xfrm>
          <a:prstGeom prst="rect">
            <a:avLst/>
          </a:prstGeom>
        </p:spPr>
      </p:pic>
      <p:sp>
        <p:nvSpPr>
          <p:cNvPr id="5" name="Slide Number Placeholder 4">
            <a:extLst>
              <a:ext uri="{FF2B5EF4-FFF2-40B4-BE49-F238E27FC236}">
                <a16:creationId xmlns:a16="http://schemas.microsoft.com/office/drawing/2014/main" id="{57CD187F-AB53-4AE9-BC3D-BED7EB1DC73D}"/>
              </a:ext>
            </a:extLst>
          </p:cNvPr>
          <p:cNvSpPr>
            <a:spLocks noGrp="1"/>
          </p:cNvSpPr>
          <p:nvPr>
            <p:ph type="sldNum" sz="quarter" idx="12"/>
          </p:nvPr>
        </p:nvSpPr>
        <p:spPr/>
        <p:txBody>
          <a:bodyPr/>
          <a:lstStyle/>
          <a:p>
            <a:fld id="{4CFE3F30-78E1-4CB9-82AD-42CBF17719CB}" type="slidenum">
              <a:rPr lang="en-GB" smtClean="0"/>
              <a:t>12</a:t>
            </a:fld>
            <a:endParaRPr lang="en-GB"/>
          </a:p>
        </p:txBody>
      </p:sp>
    </p:spTree>
    <p:extLst>
      <p:ext uri="{BB962C8B-B14F-4D97-AF65-F5344CB8AC3E}">
        <p14:creationId xmlns:p14="http://schemas.microsoft.com/office/powerpoint/2010/main" val="100163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03AA8-A121-41C7-ACC6-003BCDB5922A}"/>
              </a:ext>
            </a:extLst>
          </p:cNvPr>
          <p:cNvSpPr txBox="1"/>
          <p:nvPr/>
        </p:nvSpPr>
        <p:spPr>
          <a:xfrm>
            <a:off x="93355" y="533435"/>
            <a:ext cx="4050059" cy="1415772"/>
          </a:xfrm>
          <a:prstGeom prst="rect">
            <a:avLst/>
          </a:prstGeom>
          <a:noFill/>
        </p:spPr>
        <p:txBody>
          <a:bodyPr wrap="square" rtlCol="0">
            <a:spAutoFit/>
          </a:bodyPr>
          <a:lstStyle/>
          <a:p>
            <a:r>
              <a:rPr lang="en-GB" sz="1400" b="1" dirty="0"/>
              <a:t>Income</a:t>
            </a:r>
          </a:p>
          <a:p>
            <a:r>
              <a:rPr lang="en-GB" sz="1200" dirty="0"/>
              <a:t>The Income Deprivation Domain of the</a:t>
            </a:r>
            <a:r>
              <a:rPr lang="en-GB" sz="1200" dirty="0">
                <a:hlinkClick r:id="rId3"/>
              </a:rPr>
              <a:t> Index of Multiple Deprivation</a:t>
            </a:r>
            <a:r>
              <a:rPr lang="en-GB" sz="1200" dirty="0"/>
              <a:t> (IMD) measures the proportion of the population in an area experiencing deprivation relating to low income. The definition of low income used includes both those people that are out-of-work, and those that are in work but who have low earnings. A higher score indicates increased deprivation.</a:t>
            </a:r>
          </a:p>
        </p:txBody>
      </p:sp>
      <p:sp>
        <p:nvSpPr>
          <p:cNvPr id="16" name="TextBox 15">
            <a:extLst>
              <a:ext uri="{FF2B5EF4-FFF2-40B4-BE49-F238E27FC236}">
                <a16:creationId xmlns:a16="http://schemas.microsoft.com/office/drawing/2014/main" id="{C489FFDF-0192-4726-A687-20F1285AB5B2}"/>
              </a:ext>
            </a:extLst>
          </p:cNvPr>
          <p:cNvSpPr txBox="1"/>
          <p:nvPr/>
        </p:nvSpPr>
        <p:spPr>
          <a:xfrm>
            <a:off x="7630160" y="6576151"/>
            <a:ext cx="4561840" cy="246221"/>
          </a:xfrm>
          <a:prstGeom prst="rect">
            <a:avLst/>
          </a:prstGeom>
          <a:noFill/>
        </p:spPr>
        <p:txBody>
          <a:bodyPr wrap="square" rtlCol="0">
            <a:spAutoFit/>
          </a:bodyPr>
          <a:lstStyle/>
          <a:p>
            <a:r>
              <a:rPr lang="en-GB" sz="1000" dirty="0"/>
              <a:t>Please see the </a:t>
            </a:r>
            <a:r>
              <a:rPr lang="en-GB" sz="1000" dirty="0">
                <a:hlinkClick r:id="rId4"/>
              </a:rPr>
              <a:t>Surrey JSNA </a:t>
            </a:r>
            <a:r>
              <a:rPr lang="en-GB" sz="1000" dirty="0"/>
              <a:t>for information on employment within Surrey Heartlands</a:t>
            </a:r>
          </a:p>
        </p:txBody>
      </p:sp>
      <p:pic>
        <p:nvPicPr>
          <p:cNvPr id="22" name="Picture 21">
            <a:extLst>
              <a:ext uri="{FF2B5EF4-FFF2-40B4-BE49-F238E27FC236}">
                <a16:creationId xmlns:a16="http://schemas.microsoft.com/office/drawing/2014/main" id="{6B54F2A8-EE77-4FC3-BD77-8B7072E87D90}"/>
              </a:ext>
            </a:extLst>
          </p:cNvPr>
          <p:cNvPicPr>
            <a:picLocks noChangeAspect="1"/>
          </p:cNvPicPr>
          <p:nvPr/>
        </p:nvPicPr>
        <p:blipFill>
          <a:blip r:embed="rId5"/>
          <a:stretch>
            <a:fillRect/>
          </a:stretch>
        </p:blipFill>
        <p:spPr>
          <a:xfrm>
            <a:off x="4040872" y="3014156"/>
            <a:ext cx="4110255" cy="3147151"/>
          </a:xfrm>
          <a:prstGeom prst="rect">
            <a:avLst/>
          </a:prstGeom>
        </p:spPr>
      </p:pic>
      <p:pic>
        <p:nvPicPr>
          <p:cNvPr id="18" name="Picture 17">
            <a:extLst>
              <a:ext uri="{FF2B5EF4-FFF2-40B4-BE49-F238E27FC236}">
                <a16:creationId xmlns:a16="http://schemas.microsoft.com/office/drawing/2014/main" id="{35AD4EEE-5BCA-47FB-8D7A-BECAFF485EC8}"/>
              </a:ext>
            </a:extLst>
          </p:cNvPr>
          <p:cNvPicPr>
            <a:picLocks noChangeAspect="1"/>
          </p:cNvPicPr>
          <p:nvPr/>
        </p:nvPicPr>
        <p:blipFill>
          <a:blip r:embed="rId6"/>
          <a:stretch>
            <a:fillRect/>
          </a:stretch>
        </p:blipFill>
        <p:spPr>
          <a:xfrm>
            <a:off x="7949381" y="3943630"/>
            <a:ext cx="4149266" cy="2493974"/>
          </a:xfrm>
          <a:prstGeom prst="rect">
            <a:avLst/>
          </a:prstGeom>
        </p:spPr>
      </p:pic>
      <p:pic>
        <p:nvPicPr>
          <p:cNvPr id="20" name="Picture 19">
            <a:extLst>
              <a:ext uri="{FF2B5EF4-FFF2-40B4-BE49-F238E27FC236}">
                <a16:creationId xmlns:a16="http://schemas.microsoft.com/office/drawing/2014/main" id="{EA8C6D52-8F48-46D7-8BEC-AA0B4163D744}"/>
              </a:ext>
            </a:extLst>
          </p:cNvPr>
          <p:cNvPicPr>
            <a:picLocks noChangeAspect="1"/>
          </p:cNvPicPr>
          <p:nvPr/>
        </p:nvPicPr>
        <p:blipFill>
          <a:blip r:embed="rId7"/>
          <a:stretch>
            <a:fillRect/>
          </a:stretch>
        </p:blipFill>
        <p:spPr>
          <a:xfrm>
            <a:off x="280261" y="4377259"/>
            <a:ext cx="3863153" cy="2322002"/>
          </a:xfrm>
          <a:prstGeom prst="rect">
            <a:avLst/>
          </a:prstGeom>
        </p:spPr>
      </p:pic>
      <p:pic>
        <p:nvPicPr>
          <p:cNvPr id="4" name="Picture 3">
            <a:extLst>
              <a:ext uri="{FF2B5EF4-FFF2-40B4-BE49-F238E27FC236}">
                <a16:creationId xmlns:a16="http://schemas.microsoft.com/office/drawing/2014/main" id="{86798E1B-D0AA-40BD-BF62-237FE5BB05A0}"/>
              </a:ext>
            </a:extLst>
          </p:cNvPr>
          <p:cNvPicPr>
            <a:picLocks noChangeAspect="1"/>
          </p:cNvPicPr>
          <p:nvPr/>
        </p:nvPicPr>
        <p:blipFill>
          <a:blip r:embed="rId8"/>
          <a:stretch>
            <a:fillRect/>
          </a:stretch>
        </p:blipFill>
        <p:spPr>
          <a:xfrm>
            <a:off x="4274825" y="666230"/>
            <a:ext cx="3642348" cy="2189284"/>
          </a:xfrm>
          <a:prstGeom prst="rect">
            <a:avLst/>
          </a:prstGeom>
        </p:spPr>
      </p:pic>
      <p:pic>
        <p:nvPicPr>
          <p:cNvPr id="5" name="Picture 4">
            <a:extLst>
              <a:ext uri="{FF2B5EF4-FFF2-40B4-BE49-F238E27FC236}">
                <a16:creationId xmlns:a16="http://schemas.microsoft.com/office/drawing/2014/main" id="{323A9E5C-2C4F-4BE2-86AF-7454DDA4BD47}"/>
              </a:ext>
            </a:extLst>
          </p:cNvPr>
          <p:cNvPicPr>
            <a:picLocks noChangeAspect="1"/>
          </p:cNvPicPr>
          <p:nvPr/>
        </p:nvPicPr>
        <p:blipFill>
          <a:blip r:embed="rId9"/>
          <a:stretch>
            <a:fillRect/>
          </a:stretch>
        </p:blipFill>
        <p:spPr>
          <a:xfrm>
            <a:off x="8048584" y="1296048"/>
            <a:ext cx="3860291" cy="2320282"/>
          </a:xfrm>
          <a:prstGeom prst="rect">
            <a:avLst/>
          </a:prstGeom>
        </p:spPr>
      </p:pic>
      <p:pic>
        <p:nvPicPr>
          <p:cNvPr id="6" name="Picture 5">
            <a:extLst>
              <a:ext uri="{FF2B5EF4-FFF2-40B4-BE49-F238E27FC236}">
                <a16:creationId xmlns:a16="http://schemas.microsoft.com/office/drawing/2014/main" id="{512AA003-D9F7-4077-9865-52BD14A15D3E}"/>
              </a:ext>
            </a:extLst>
          </p:cNvPr>
          <p:cNvPicPr>
            <a:picLocks noChangeAspect="1"/>
          </p:cNvPicPr>
          <p:nvPr/>
        </p:nvPicPr>
        <p:blipFill>
          <a:blip r:embed="rId10"/>
          <a:stretch>
            <a:fillRect/>
          </a:stretch>
        </p:blipFill>
        <p:spPr>
          <a:xfrm>
            <a:off x="271773" y="2007609"/>
            <a:ext cx="3919860" cy="2189284"/>
          </a:xfrm>
          <a:prstGeom prst="rect">
            <a:avLst/>
          </a:prstGeom>
        </p:spPr>
      </p:pic>
      <p:sp>
        <p:nvSpPr>
          <p:cNvPr id="7" name="Slide Number Placeholder 6">
            <a:extLst>
              <a:ext uri="{FF2B5EF4-FFF2-40B4-BE49-F238E27FC236}">
                <a16:creationId xmlns:a16="http://schemas.microsoft.com/office/drawing/2014/main" id="{3471DE26-363F-4390-B8F6-C30817C13123}"/>
              </a:ext>
            </a:extLst>
          </p:cNvPr>
          <p:cNvSpPr>
            <a:spLocks noGrp="1"/>
          </p:cNvSpPr>
          <p:nvPr>
            <p:ph type="sldNum" sz="quarter" idx="12"/>
          </p:nvPr>
        </p:nvSpPr>
        <p:spPr/>
        <p:txBody>
          <a:bodyPr/>
          <a:lstStyle/>
          <a:p>
            <a:fld id="{4CFE3F30-78E1-4CB9-82AD-42CBF17719CB}" type="slidenum">
              <a:rPr lang="en-GB" smtClean="0"/>
              <a:t>13</a:t>
            </a:fld>
            <a:endParaRPr lang="en-GB"/>
          </a:p>
        </p:txBody>
      </p:sp>
    </p:spTree>
    <p:extLst>
      <p:ext uri="{BB962C8B-B14F-4D97-AF65-F5344CB8AC3E}">
        <p14:creationId xmlns:p14="http://schemas.microsoft.com/office/powerpoint/2010/main" val="271094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7B8D4F-EB1A-4418-8465-02694D006922}"/>
              </a:ext>
            </a:extLst>
          </p:cNvPr>
          <p:cNvPicPr>
            <a:picLocks noChangeAspect="1"/>
          </p:cNvPicPr>
          <p:nvPr/>
        </p:nvPicPr>
        <p:blipFill>
          <a:blip r:embed="rId2"/>
          <a:stretch>
            <a:fillRect/>
          </a:stretch>
        </p:blipFill>
        <p:spPr>
          <a:xfrm>
            <a:off x="3980021" y="3251200"/>
            <a:ext cx="4367831" cy="3314081"/>
          </a:xfrm>
          <a:prstGeom prst="rect">
            <a:avLst/>
          </a:prstGeom>
        </p:spPr>
      </p:pic>
      <p:pic>
        <p:nvPicPr>
          <p:cNvPr id="4" name="Picture 3">
            <a:extLst>
              <a:ext uri="{FF2B5EF4-FFF2-40B4-BE49-F238E27FC236}">
                <a16:creationId xmlns:a16="http://schemas.microsoft.com/office/drawing/2014/main" id="{967B9DCC-F726-470E-80CC-EB49DF059786}"/>
              </a:ext>
            </a:extLst>
          </p:cNvPr>
          <p:cNvPicPr>
            <a:picLocks noChangeAspect="1"/>
          </p:cNvPicPr>
          <p:nvPr/>
        </p:nvPicPr>
        <p:blipFill>
          <a:blip r:embed="rId3"/>
          <a:stretch>
            <a:fillRect/>
          </a:stretch>
        </p:blipFill>
        <p:spPr>
          <a:xfrm>
            <a:off x="8107681" y="4200067"/>
            <a:ext cx="3887820" cy="2336828"/>
          </a:xfrm>
          <a:prstGeom prst="rect">
            <a:avLst/>
          </a:prstGeom>
        </p:spPr>
      </p:pic>
      <p:pic>
        <p:nvPicPr>
          <p:cNvPr id="6" name="Picture 5">
            <a:extLst>
              <a:ext uri="{FF2B5EF4-FFF2-40B4-BE49-F238E27FC236}">
                <a16:creationId xmlns:a16="http://schemas.microsoft.com/office/drawing/2014/main" id="{0849B040-ED04-43EB-80CC-4B15503A36F4}"/>
              </a:ext>
            </a:extLst>
          </p:cNvPr>
          <p:cNvPicPr>
            <a:picLocks noChangeAspect="1"/>
          </p:cNvPicPr>
          <p:nvPr/>
        </p:nvPicPr>
        <p:blipFill>
          <a:blip r:embed="rId4"/>
          <a:stretch>
            <a:fillRect/>
          </a:stretch>
        </p:blipFill>
        <p:spPr>
          <a:xfrm>
            <a:off x="196500" y="4383432"/>
            <a:ext cx="3887820" cy="2336828"/>
          </a:xfrm>
          <a:prstGeom prst="rect">
            <a:avLst/>
          </a:prstGeom>
        </p:spPr>
      </p:pic>
      <p:sp>
        <p:nvSpPr>
          <p:cNvPr id="8" name="TextBox 7">
            <a:extLst>
              <a:ext uri="{FF2B5EF4-FFF2-40B4-BE49-F238E27FC236}">
                <a16:creationId xmlns:a16="http://schemas.microsoft.com/office/drawing/2014/main" id="{7AE2408C-DBD5-4611-B736-B68B2F4F3B8E}"/>
              </a:ext>
            </a:extLst>
          </p:cNvPr>
          <p:cNvSpPr txBox="1"/>
          <p:nvPr/>
        </p:nvSpPr>
        <p:spPr>
          <a:xfrm>
            <a:off x="-1" y="538480"/>
            <a:ext cx="4142513" cy="1415772"/>
          </a:xfrm>
          <a:prstGeom prst="rect">
            <a:avLst/>
          </a:prstGeom>
          <a:noFill/>
        </p:spPr>
        <p:txBody>
          <a:bodyPr wrap="square" rtlCol="0">
            <a:spAutoFit/>
          </a:bodyPr>
          <a:lstStyle/>
          <a:p>
            <a:r>
              <a:rPr lang="en-GB" sz="1400" b="1" dirty="0"/>
              <a:t>Housing and services</a:t>
            </a:r>
          </a:p>
          <a:p>
            <a:r>
              <a:rPr lang="en-GB" sz="1200" dirty="0"/>
              <a:t>The Barriers to Housing and Services Domain of the IMD measures the physical and financial accessibility of housing and local services. The indicators fall into two sub-domains: ‘geographical barriers’, which relate to the physical proximity of local services, and ‘wider barriers’ which includes issues relating to access to housing, such as affordability. </a:t>
            </a:r>
          </a:p>
        </p:txBody>
      </p:sp>
      <p:sp>
        <p:nvSpPr>
          <p:cNvPr id="9" name="TextBox 8">
            <a:extLst>
              <a:ext uri="{FF2B5EF4-FFF2-40B4-BE49-F238E27FC236}">
                <a16:creationId xmlns:a16="http://schemas.microsoft.com/office/drawing/2014/main" id="{CC29F788-98DA-4916-ADE0-86782ACF55D9}"/>
              </a:ext>
            </a:extLst>
          </p:cNvPr>
          <p:cNvSpPr txBox="1"/>
          <p:nvPr/>
        </p:nvSpPr>
        <p:spPr>
          <a:xfrm>
            <a:off x="7792720" y="6576151"/>
            <a:ext cx="7874000" cy="246221"/>
          </a:xfrm>
          <a:prstGeom prst="rect">
            <a:avLst/>
          </a:prstGeom>
          <a:noFill/>
        </p:spPr>
        <p:txBody>
          <a:bodyPr wrap="square" rtlCol="0">
            <a:spAutoFit/>
          </a:bodyPr>
          <a:lstStyle/>
          <a:p>
            <a:r>
              <a:rPr lang="en-GB" sz="1000" dirty="0"/>
              <a:t>Please see the </a:t>
            </a:r>
            <a:r>
              <a:rPr lang="en-GB" sz="1000" dirty="0">
                <a:hlinkClick r:id="rId5"/>
              </a:rPr>
              <a:t>Surrey JSNA </a:t>
            </a:r>
            <a:r>
              <a:rPr lang="en-GB" sz="1000" dirty="0"/>
              <a:t>for information on housing within Surrey Heartlands</a:t>
            </a:r>
          </a:p>
        </p:txBody>
      </p:sp>
      <p:pic>
        <p:nvPicPr>
          <p:cNvPr id="11" name="Picture 10">
            <a:extLst>
              <a:ext uri="{FF2B5EF4-FFF2-40B4-BE49-F238E27FC236}">
                <a16:creationId xmlns:a16="http://schemas.microsoft.com/office/drawing/2014/main" id="{620E72B0-B08E-47D7-8F40-A44D8BD4E6B2}"/>
              </a:ext>
            </a:extLst>
          </p:cNvPr>
          <p:cNvPicPr>
            <a:picLocks noChangeAspect="1"/>
          </p:cNvPicPr>
          <p:nvPr/>
        </p:nvPicPr>
        <p:blipFill>
          <a:blip r:embed="rId6"/>
          <a:stretch>
            <a:fillRect/>
          </a:stretch>
        </p:blipFill>
        <p:spPr>
          <a:xfrm>
            <a:off x="4300678" y="703645"/>
            <a:ext cx="3736400" cy="2245815"/>
          </a:xfrm>
          <a:prstGeom prst="rect">
            <a:avLst/>
          </a:prstGeom>
        </p:spPr>
      </p:pic>
      <p:pic>
        <p:nvPicPr>
          <p:cNvPr id="12" name="Picture 11">
            <a:extLst>
              <a:ext uri="{FF2B5EF4-FFF2-40B4-BE49-F238E27FC236}">
                <a16:creationId xmlns:a16="http://schemas.microsoft.com/office/drawing/2014/main" id="{4526CDC5-F8C9-462C-88D4-F2D9460242F3}"/>
              </a:ext>
            </a:extLst>
          </p:cNvPr>
          <p:cNvPicPr>
            <a:picLocks noChangeAspect="1"/>
          </p:cNvPicPr>
          <p:nvPr/>
        </p:nvPicPr>
        <p:blipFill>
          <a:blip r:embed="rId7"/>
          <a:stretch>
            <a:fillRect/>
          </a:stretch>
        </p:blipFill>
        <p:spPr>
          <a:xfrm>
            <a:off x="8095272" y="1524310"/>
            <a:ext cx="3887821" cy="2336829"/>
          </a:xfrm>
          <a:prstGeom prst="rect">
            <a:avLst/>
          </a:prstGeom>
        </p:spPr>
      </p:pic>
      <p:graphicFrame>
        <p:nvGraphicFramePr>
          <p:cNvPr id="13" name="Chart 12">
            <a:extLst>
              <a:ext uri="{FF2B5EF4-FFF2-40B4-BE49-F238E27FC236}">
                <a16:creationId xmlns:a16="http://schemas.microsoft.com/office/drawing/2014/main" id="{785E9108-1F3A-460A-B78C-71E7E7B61287}"/>
              </a:ext>
            </a:extLst>
          </p:cNvPr>
          <p:cNvGraphicFramePr>
            <a:graphicFrameLocks/>
          </p:cNvGraphicFramePr>
          <p:nvPr/>
        </p:nvGraphicFramePr>
        <p:xfrm>
          <a:off x="94160" y="1954252"/>
          <a:ext cx="4048353" cy="2245815"/>
        </p:xfrm>
        <a:graphic>
          <a:graphicData uri="http://schemas.openxmlformats.org/drawingml/2006/chart">
            <c:chart xmlns:c="http://schemas.openxmlformats.org/drawingml/2006/chart" xmlns:r="http://schemas.openxmlformats.org/officeDocument/2006/relationships" r:id="rId8"/>
          </a:graphicData>
        </a:graphic>
      </p:graphicFrame>
      <p:sp>
        <p:nvSpPr>
          <p:cNvPr id="3" name="Slide Number Placeholder 2">
            <a:extLst>
              <a:ext uri="{FF2B5EF4-FFF2-40B4-BE49-F238E27FC236}">
                <a16:creationId xmlns:a16="http://schemas.microsoft.com/office/drawing/2014/main" id="{3BBEDCFC-933C-4F8F-8357-AEFA1946FEC7}"/>
              </a:ext>
            </a:extLst>
          </p:cNvPr>
          <p:cNvSpPr>
            <a:spLocks noGrp="1"/>
          </p:cNvSpPr>
          <p:nvPr>
            <p:ph type="sldNum" sz="quarter" idx="12"/>
          </p:nvPr>
        </p:nvSpPr>
        <p:spPr/>
        <p:txBody>
          <a:bodyPr/>
          <a:lstStyle/>
          <a:p>
            <a:fld id="{4CFE3F30-78E1-4CB9-82AD-42CBF17719CB}" type="slidenum">
              <a:rPr lang="en-GB" smtClean="0"/>
              <a:t>14</a:t>
            </a:fld>
            <a:endParaRPr lang="en-GB"/>
          </a:p>
        </p:txBody>
      </p:sp>
    </p:spTree>
    <p:extLst>
      <p:ext uri="{BB962C8B-B14F-4D97-AF65-F5344CB8AC3E}">
        <p14:creationId xmlns:p14="http://schemas.microsoft.com/office/powerpoint/2010/main" val="14855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3102BE-1FEC-4654-91F5-25B9AC41EF1A}"/>
              </a:ext>
            </a:extLst>
          </p:cNvPr>
          <p:cNvPicPr>
            <a:picLocks noChangeAspect="1"/>
          </p:cNvPicPr>
          <p:nvPr/>
        </p:nvPicPr>
        <p:blipFill>
          <a:blip r:embed="rId2"/>
          <a:stretch>
            <a:fillRect/>
          </a:stretch>
        </p:blipFill>
        <p:spPr>
          <a:xfrm>
            <a:off x="3861117" y="3315193"/>
            <a:ext cx="4469765" cy="3430094"/>
          </a:xfrm>
          <a:prstGeom prst="rect">
            <a:avLst/>
          </a:prstGeom>
        </p:spPr>
      </p:pic>
      <p:sp>
        <p:nvSpPr>
          <p:cNvPr id="3" name="TextBox 2">
            <a:extLst>
              <a:ext uri="{FF2B5EF4-FFF2-40B4-BE49-F238E27FC236}">
                <a16:creationId xmlns:a16="http://schemas.microsoft.com/office/drawing/2014/main" id="{83B4A406-75DC-40E2-94EA-F1220AA57925}"/>
              </a:ext>
            </a:extLst>
          </p:cNvPr>
          <p:cNvSpPr txBox="1"/>
          <p:nvPr/>
        </p:nvSpPr>
        <p:spPr>
          <a:xfrm>
            <a:off x="0" y="579120"/>
            <a:ext cx="4145280" cy="1600438"/>
          </a:xfrm>
          <a:prstGeom prst="rect">
            <a:avLst/>
          </a:prstGeom>
          <a:noFill/>
        </p:spPr>
        <p:txBody>
          <a:bodyPr wrap="square" rtlCol="0">
            <a:spAutoFit/>
          </a:bodyPr>
          <a:lstStyle/>
          <a:p>
            <a:r>
              <a:rPr lang="en-GB" sz="1400" b="1" dirty="0"/>
              <a:t>Language</a:t>
            </a:r>
          </a:p>
          <a:p>
            <a:r>
              <a:rPr lang="en-GB" sz="1200" dirty="0"/>
              <a:t>The only readily available data on adults and their first language is the 2011 Census which now out of date. As a proxy for adults first language, we have analysed the </a:t>
            </a:r>
            <a:r>
              <a:rPr lang="en-GB" sz="1200" dirty="0">
                <a:hlinkClick r:id="rId3"/>
              </a:rPr>
              <a:t>School Survey 2020/21</a:t>
            </a:r>
            <a:r>
              <a:rPr lang="en-GB" sz="1200" dirty="0"/>
              <a:t> which recorded the first language of all school pupils in England. Overall, in London, 45% of pupils have a first language other than England. Please note that this is not a direct measurement of language proficiency but only a proxy.</a:t>
            </a:r>
          </a:p>
        </p:txBody>
      </p:sp>
      <p:pic>
        <p:nvPicPr>
          <p:cNvPr id="5" name="Picture 4">
            <a:extLst>
              <a:ext uri="{FF2B5EF4-FFF2-40B4-BE49-F238E27FC236}">
                <a16:creationId xmlns:a16="http://schemas.microsoft.com/office/drawing/2014/main" id="{3876E239-4313-466E-BDA3-A8B880159DD2}"/>
              </a:ext>
            </a:extLst>
          </p:cNvPr>
          <p:cNvPicPr>
            <a:picLocks noChangeAspect="1"/>
          </p:cNvPicPr>
          <p:nvPr/>
        </p:nvPicPr>
        <p:blipFill>
          <a:blip r:embed="rId4"/>
          <a:stretch>
            <a:fillRect/>
          </a:stretch>
        </p:blipFill>
        <p:spPr>
          <a:xfrm>
            <a:off x="8042359" y="4305752"/>
            <a:ext cx="4058695" cy="2439535"/>
          </a:xfrm>
          <a:prstGeom prst="rect">
            <a:avLst/>
          </a:prstGeom>
        </p:spPr>
      </p:pic>
      <p:pic>
        <p:nvPicPr>
          <p:cNvPr id="7" name="Picture 6">
            <a:extLst>
              <a:ext uri="{FF2B5EF4-FFF2-40B4-BE49-F238E27FC236}">
                <a16:creationId xmlns:a16="http://schemas.microsoft.com/office/drawing/2014/main" id="{0DE9F8FA-926F-4027-ABC3-1942B24383F5}"/>
              </a:ext>
            </a:extLst>
          </p:cNvPr>
          <p:cNvPicPr>
            <a:picLocks noChangeAspect="1"/>
          </p:cNvPicPr>
          <p:nvPr/>
        </p:nvPicPr>
        <p:blipFill>
          <a:blip r:embed="rId5"/>
          <a:stretch>
            <a:fillRect/>
          </a:stretch>
        </p:blipFill>
        <p:spPr>
          <a:xfrm>
            <a:off x="125785" y="4467537"/>
            <a:ext cx="3869284" cy="2325687"/>
          </a:xfrm>
          <a:prstGeom prst="rect">
            <a:avLst/>
          </a:prstGeom>
        </p:spPr>
      </p:pic>
      <p:pic>
        <p:nvPicPr>
          <p:cNvPr id="10" name="Picture 9">
            <a:extLst>
              <a:ext uri="{FF2B5EF4-FFF2-40B4-BE49-F238E27FC236}">
                <a16:creationId xmlns:a16="http://schemas.microsoft.com/office/drawing/2014/main" id="{A62AB282-70B3-49E9-B212-690005BBF32F}"/>
              </a:ext>
            </a:extLst>
          </p:cNvPr>
          <p:cNvPicPr>
            <a:picLocks noChangeAspect="1"/>
          </p:cNvPicPr>
          <p:nvPr/>
        </p:nvPicPr>
        <p:blipFill>
          <a:blip r:embed="rId6"/>
          <a:stretch>
            <a:fillRect/>
          </a:stretch>
        </p:blipFill>
        <p:spPr>
          <a:xfrm>
            <a:off x="4140500" y="803407"/>
            <a:ext cx="3816371" cy="2293883"/>
          </a:xfrm>
          <a:prstGeom prst="rect">
            <a:avLst/>
          </a:prstGeom>
        </p:spPr>
      </p:pic>
      <p:pic>
        <p:nvPicPr>
          <p:cNvPr id="11" name="Picture 10">
            <a:extLst>
              <a:ext uri="{FF2B5EF4-FFF2-40B4-BE49-F238E27FC236}">
                <a16:creationId xmlns:a16="http://schemas.microsoft.com/office/drawing/2014/main" id="{A9A09BA9-941B-49EC-8906-04EBF4631411}"/>
              </a:ext>
            </a:extLst>
          </p:cNvPr>
          <p:cNvPicPr>
            <a:picLocks noChangeAspect="1"/>
          </p:cNvPicPr>
          <p:nvPr/>
        </p:nvPicPr>
        <p:blipFill>
          <a:blip r:embed="rId7"/>
          <a:stretch>
            <a:fillRect/>
          </a:stretch>
        </p:blipFill>
        <p:spPr>
          <a:xfrm>
            <a:off x="8096107" y="1490267"/>
            <a:ext cx="3954835" cy="2377109"/>
          </a:xfrm>
          <a:prstGeom prst="rect">
            <a:avLst/>
          </a:prstGeom>
        </p:spPr>
      </p:pic>
      <p:pic>
        <p:nvPicPr>
          <p:cNvPr id="12" name="Picture 11">
            <a:extLst>
              <a:ext uri="{FF2B5EF4-FFF2-40B4-BE49-F238E27FC236}">
                <a16:creationId xmlns:a16="http://schemas.microsoft.com/office/drawing/2014/main" id="{64160D42-F57C-4828-94D4-567156A08A15}"/>
              </a:ext>
            </a:extLst>
          </p:cNvPr>
          <p:cNvPicPr>
            <a:picLocks noChangeAspect="1"/>
          </p:cNvPicPr>
          <p:nvPr/>
        </p:nvPicPr>
        <p:blipFill>
          <a:blip r:embed="rId8"/>
          <a:stretch>
            <a:fillRect/>
          </a:stretch>
        </p:blipFill>
        <p:spPr>
          <a:xfrm>
            <a:off x="90945" y="2128834"/>
            <a:ext cx="3861774" cy="2156842"/>
          </a:xfrm>
          <a:prstGeom prst="rect">
            <a:avLst/>
          </a:prstGeom>
        </p:spPr>
      </p:pic>
      <p:sp>
        <p:nvSpPr>
          <p:cNvPr id="4" name="Slide Number Placeholder 3">
            <a:extLst>
              <a:ext uri="{FF2B5EF4-FFF2-40B4-BE49-F238E27FC236}">
                <a16:creationId xmlns:a16="http://schemas.microsoft.com/office/drawing/2014/main" id="{A0184DDE-E536-4566-892F-33F430AD0EAD}"/>
              </a:ext>
            </a:extLst>
          </p:cNvPr>
          <p:cNvSpPr>
            <a:spLocks noGrp="1"/>
          </p:cNvSpPr>
          <p:nvPr>
            <p:ph type="sldNum" sz="quarter" idx="12"/>
          </p:nvPr>
        </p:nvSpPr>
        <p:spPr/>
        <p:txBody>
          <a:bodyPr/>
          <a:lstStyle/>
          <a:p>
            <a:fld id="{4CFE3F30-78E1-4CB9-82AD-42CBF17719CB}" type="slidenum">
              <a:rPr lang="en-GB" smtClean="0"/>
              <a:t>15</a:t>
            </a:fld>
            <a:endParaRPr lang="en-GB"/>
          </a:p>
        </p:txBody>
      </p:sp>
    </p:spTree>
    <p:extLst>
      <p:ext uri="{BB962C8B-B14F-4D97-AF65-F5344CB8AC3E}">
        <p14:creationId xmlns:p14="http://schemas.microsoft.com/office/powerpoint/2010/main" val="112969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04C07-258B-4E01-A817-E2ADC6D48C76}"/>
              </a:ext>
            </a:extLst>
          </p:cNvPr>
          <p:cNvPicPr>
            <a:picLocks noChangeAspect="1"/>
          </p:cNvPicPr>
          <p:nvPr/>
        </p:nvPicPr>
        <p:blipFill>
          <a:blip r:embed="rId2"/>
          <a:stretch>
            <a:fillRect/>
          </a:stretch>
        </p:blipFill>
        <p:spPr>
          <a:xfrm>
            <a:off x="3995339" y="3381912"/>
            <a:ext cx="4600302" cy="3476818"/>
          </a:xfrm>
          <a:prstGeom prst="rect">
            <a:avLst/>
          </a:prstGeom>
        </p:spPr>
      </p:pic>
      <p:graphicFrame>
        <p:nvGraphicFramePr>
          <p:cNvPr id="4" name="Table 3">
            <a:extLst>
              <a:ext uri="{FF2B5EF4-FFF2-40B4-BE49-F238E27FC236}">
                <a16:creationId xmlns:a16="http://schemas.microsoft.com/office/drawing/2014/main" id="{27BC71FA-37E4-4511-8894-0712C5DA43CA}"/>
              </a:ext>
            </a:extLst>
          </p:cNvPr>
          <p:cNvGraphicFramePr>
            <a:graphicFrameLocks noGrp="1"/>
          </p:cNvGraphicFramePr>
          <p:nvPr/>
        </p:nvGraphicFramePr>
        <p:xfrm>
          <a:off x="112888" y="1825036"/>
          <a:ext cx="3864985" cy="2643883"/>
        </p:xfrm>
        <a:graphic>
          <a:graphicData uri="http://schemas.openxmlformats.org/drawingml/2006/table">
            <a:tbl>
              <a:tblPr>
                <a:tableStyleId>{5C22544A-7EE6-4342-B048-85BDC9FD1C3A}</a:tableStyleId>
              </a:tblPr>
              <a:tblGrid>
                <a:gridCol w="1940422">
                  <a:extLst>
                    <a:ext uri="{9D8B030D-6E8A-4147-A177-3AD203B41FA5}">
                      <a16:colId xmlns:a16="http://schemas.microsoft.com/office/drawing/2014/main" val="3973438856"/>
                    </a:ext>
                  </a:extLst>
                </a:gridCol>
                <a:gridCol w="1924563">
                  <a:extLst>
                    <a:ext uri="{9D8B030D-6E8A-4147-A177-3AD203B41FA5}">
                      <a16:colId xmlns:a16="http://schemas.microsoft.com/office/drawing/2014/main" val="3399521169"/>
                    </a:ext>
                  </a:extLst>
                </a:gridCol>
              </a:tblGrid>
              <a:tr h="173012">
                <a:tc>
                  <a:txBody>
                    <a:bodyPr/>
                    <a:lstStyle/>
                    <a:p>
                      <a:pPr algn="l" fontAlgn="b"/>
                      <a:r>
                        <a:rPr lang="en-GB" sz="1100" b="1" u="none" strike="noStrike" dirty="0">
                          <a:effectLst/>
                        </a:rPr>
                        <a:t>North West London </a:t>
                      </a:r>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GB" sz="1100" u="none" strike="noStrike" dirty="0">
                          <a:effectLst/>
                        </a:rPr>
                        <a:t>JSNA link</a:t>
                      </a:r>
                      <a:endParaRPr lang="en-GB"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8993842"/>
                  </a:ext>
                </a:extLst>
              </a:tr>
              <a:tr h="306098">
                <a:tc>
                  <a:txBody>
                    <a:bodyPr/>
                    <a:lstStyle/>
                    <a:p>
                      <a:pPr algn="l" fontAlgn="b"/>
                      <a:r>
                        <a:rPr lang="en-GB" sz="900" u="none" strike="noStrike" dirty="0">
                          <a:effectLst/>
                        </a:rPr>
                        <a:t>Hammersmith and Fulham</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900" u="none" strike="noStrike" dirty="0">
                          <a:effectLst/>
                        </a:rPr>
                        <a:t> </a:t>
                      </a:r>
                      <a:r>
                        <a:rPr lang="en-GB" sz="900" dirty="0">
                          <a:hlinkClick r:id="rId3"/>
                        </a:rPr>
                        <a:t>Joint Strategic Needs Assessment (JSNA) | LBHF</a:t>
                      </a:r>
                      <a:endParaRPr lang="en-GB" sz="9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1330738"/>
                  </a:ext>
                </a:extLst>
              </a:tr>
              <a:tr h="225777">
                <a:tc>
                  <a:txBody>
                    <a:bodyPr/>
                    <a:lstStyle/>
                    <a:p>
                      <a:pPr algn="l" fontAlgn="b"/>
                      <a:r>
                        <a:rPr lang="en-GB" sz="900" u="none" strike="noStrike" dirty="0">
                          <a:effectLst/>
                        </a:rPr>
                        <a:t>Brent</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mpd="sng">
                      <a:noFill/>
                    </a:lnB>
                  </a:tcPr>
                </a:tc>
                <a:tc>
                  <a:txBody>
                    <a:bodyPr/>
                    <a:lstStyle/>
                    <a:p>
                      <a:pPr algn="l" fontAlgn="b"/>
                      <a:r>
                        <a:rPr lang="en-GB" sz="900" u="none" strike="noStrike" dirty="0">
                          <a:effectLst/>
                        </a:rPr>
                        <a:t> </a:t>
                      </a:r>
                      <a:r>
                        <a:rPr lang="en-GB" sz="900" b="0" i="0" u="none" strike="noStrike" noProof="0" dirty="0">
                          <a:effectLst/>
                          <a:latin typeface="Calibri"/>
                          <a:hlinkClick r:id="rId4"/>
                        </a:rPr>
                        <a:t>Brent Joint Strategic Needs Assessment </a:t>
                      </a:r>
                      <a:endParaRPr lang="en-GB" sz="900" b="0" i="0" u="none" strike="noStrike" noProof="0">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4463734"/>
                  </a:ext>
                </a:extLst>
              </a:tr>
              <a:tr h="324555">
                <a:tc>
                  <a:txBody>
                    <a:bodyPr/>
                    <a:lstStyle/>
                    <a:p>
                      <a:pPr algn="l" fontAlgn="b"/>
                      <a:r>
                        <a:rPr lang="en-GB" sz="900" u="none" strike="noStrike" dirty="0">
                          <a:effectLst/>
                        </a:rPr>
                        <a:t>Hillingdon</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GB" sz="900" u="none" strike="noStrike" dirty="0">
                          <a:effectLst/>
                        </a:rPr>
                        <a:t> </a:t>
                      </a:r>
                      <a:r>
                        <a:rPr lang="en-GB" sz="900" b="0" i="0" u="none" strike="noStrike" noProof="0" dirty="0">
                          <a:effectLst/>
                          <a:latin typeface="Calibri"/>
                          <a:hlinkClick r:id="rId5"/>
                        </a:rPr>
                        <a:t>Joint Strategic Needs Assessment - Hillingdon Council</a:t>
                      </a:r>
                      <a:endParaRPr lang="en-GB" sz="9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5724713"/>
                  </a:ext>
                </a:extLst>
              </a:tr>
              <a:tr h="437444">
                <a:tc>
                  <a:txBody>
                    <a:bodyPr/>
                    <a:lstStyle/>
                    <a:p>
                      <a:pPr algn="l" fontAlgn="b"/>
                      <a:r>
                        <a:rPr lang="en-GB" sz="900" u="none" strike="noStrike" dirty="0">
                          <a:effectLst/>
                        </a:rPr>
                        <a:t>Kensington and Chelsea</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T w="12700" cmpd="sng">
                      <a:noFill/>
                    </a:lnT>
                  </a:tcPr>
                </a:tc>
                <a:tc>
                  <a:txBody>
                    <a:bodyPr/>
                    <a:lstStyle/>
                    <a:p>
                      <a:pPr algn="l" fontAlgn="b"/>
                      <a:r>
                        <a:rPr lang="en-GB" sz="900" u="none" strike="noStrike" dirty="0">
                          <a:effectLst/>
                        </a:rPr>
                        <a:t> </a:t>
                      </a:r>
                      <a:r>
                        <a:rPr lang="en-GB" sz="900" b="0" i="0" u="none" strike="noStrike" noProof="0" dirty="0">
                          <a:effectLst/>
                          <a:latin typeface="Calibri"/>
                          <a:hlinkClick r:id="rId6"/>
                        </a:rPr>
                        <a:t>Joint Strategic Needs Assessment | JSNAs for Westminster &amp; Kensington and Chelsea</a:t>
                      </a:r>
                      <a:endParaRPr lang="en-GB" sz="9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0718773"/>
                  </a:ext>
                </a:extLst>
              </a:tr>
              <a:tr h="296333">
                <a:tc>
                  <a:txBody>
                    <a:bodyPr/>
                    <a:lstStyle/>
                    <a:p>
                      <a:pPr algn="l" fontAlgn="b"/>
                      <a:r>
                        <a:rPr lang="en-GB" sz="900" u="none" strike="noStrike" dirty="0">
                          <a:effectLst/>
                        </a:rPr>
                        <a:t>Hounslow</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7"/>
                        </a:rPr>
                        <a:t>Joint strategic needs assessment | London Borough of Hounslow</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1631359"/>
                  </a:ext>
                </a:extLst>
              </a:tr>
              <a:tr h="296333">
                <a:tc>
                  <a:txBody>
                    <a:bodyPr/>
                    <a:lstStyle/>
                    <a:p>
                      <a:pPr algn="l" fontAlgn="b"/>
                      <a:r>
                        <a:rPr lang="en-GB" sz="900" u="none" strike="noStrike" dirty="0">
                          <a:effectLst/>
                        </a:rPr>
                        <a:t>Westminster</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rPr>
                        <a:t> </a:t>
                      </a:r>
                      <a:r>
                        <a:rPr lang="en-GB" sz="900" b="0" i="0" u="none" strike="noStrike" noProof="0" dirty="0">
                          <a:effectLst/>
                          <a:latin typeface="Calibri"/>
                          <a:hlinkClick r:id="rId6"/>
                        </a:rPr>
                        <a:t>Joint Strategic Needs Assessment | JSNAs for Westminster &amp; Kensington</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1728978"/>
                  </a:ext>
                </a:extLst>
              </a:tr>
              <a:tr h="296333">
                <a:tc>
                  <a:txBody>
                    <a:bodyPr/>
                    <a:lstStyle/>
                    <a:p>
                      <a:pPr algn="l" fontAlgn="b"/>
                      <a:r>
                        <a:rPr lang="en-GB" sz="900" u="none" strike="noStrike" dirty="0">
                          <a:effectLst/>
                        </a:rPr>
                        <a:t>Ealing</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latin typeface="Calibri"/>
                          <a:hlinkClick r:id="rId8"/>
                        </a:rPr>
                        <a:t>Ealing's Joint Strategic Needs Assessment | </a:t>
                      </a:r>
                      <a:endParaRPr lang="en-GB" sz="900" b="0" i="0" u="none" strike="noStrike" noProof="0">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759105"/>
                  </a:ext>
                </a:extLst>
              </a:tr>
              <a:tr h="279480">
                <a:tc>
                  <a:txBody>
                    <a:bodyPr/>
                    <a:lstStyle/>
                    <a:p>
                      <a:pPr algn="l" fontAlgn="b"/>
                      <a:r>
                        <a:rPr lang="en-GB" sz="900" u="none" strike="noStrike" dirty="0">
                          <a:effectLst/>
                        </a:rPr>
                        <a:t>Harrow</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buNone/>
                      </a:pPr>
                      <a:r>
                        <a:rPr lang="en-GB" sz="900" b="0" i="0" u="none" strike="noStrike" noProof="0" dirty="0">
                          <a:effectLst/>
                          <a:hlinkClick r:id="rId9"/>
                        </a:rPr>
                        <a:t>Joint Strategic Needs Assessment (Harrow Council)</a:t>
                      </a:r>
                      <a:endParaRPr lang="en-US" sz="900" dirty="0"/>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363145"/>
                  </a:ext>
                </a:extLst>
              </a:tr>
            </a:tbl>
          </a:graphicData>
        </a:graphic>
      </p:graphicFrame>
      <p:graphicFrame>
        <p:nvGraphicFramePr>
          <p:cNvPr id="5" name="Table 4">
            <a:extLst>
              <a:ext uri="{FF2B5EF4-FFF2-40B4-BE49-F238E27FC236}">
                <a16:creationId xmlns:a16="http://schemas.microsoft.com/office/drawing/2014/main" id="{28CA151B-3133-4654-A4ED-F54D9E75EB96}"/>
              </a:ext>
            </a:extLst>
          </p:cNvPr>
          <p:cNvGraphicFramePr>
            <a:graphicFrameLocks noGrp="1"/>
          </p:cNvGraphicFramePr>
          <p:nvPr/>
        </p:nvGraphicFramePr>
        <p:xfrm>
          <a:off x="8680308" y="4658724"/>
          <a:ext cx="3327400" cy="1844040"/>
        </p:xfrm>
        <a:graphic>
          <a:graphicData uri="http://schemas.openxmlformats.org/drawingml/2006/table">
            <a:tbl>
              <a:tblPr>
                <a:tableStyleId>{5C22544A-7EE6-4342-B048-85BDC9FD1C3A}</a:tableStyleId>
              </a:tblPr>
              <a:tblGrid>
                <a:gridCol w="1663700">
                  <a:extLst>
                    <a:ext uri="{9D8B030D-6E8A-4147-A177-3AD203B41FA5}">
                      <a16:colId xmlns:a16="http://schemas.microsoft.com/office/drawing/2014/main" val="3120328523"/>
                    </a:ext>
                  </a:extLst>
                </a:gridCol>
                <a:gridCol w="1663700">
                  <a:extLst>
                    <a:ext uri="{9D8B030D-6E8A-4147-A177-3AD203B41FA5}">
                      <a16:colId xmlns:a16="http://schemas.microsoft.com/office/drawing/2014/main" val="1654632522"/>
                    </a:ext>
                  </a:extLst>
                </a:gridCol>
              </a:tblGrid>
              <a:tr h="190500">
                <a:tc>
                  <a:txBody>
                    <a:bodyPr/>
                    <a:lstStyle/>
                    <a:p>
                      <a:pPr algn="l" fontAlgn="b"/>
                      <a:r>
                        <a:rPr lang="en-GB" sz="1100" b="1" u="none" strike="noStrike" dirty="0">
                          <a:effectLst/>
                        </a:rPr>
                        <a:t>South East  London </a:t>
                      </a:r>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rPr>
                        <a:t>JSNA link</a:t>
                      </a:r>
                      <a:endParaRPr lang="en-GB"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7185470"/>
                  </a:ext>
                </a:extLst>
              </a:tr>
              <a:tr h="190500">
                <a:tc>
                  <a:txBody>
                    <a:bodyPr/>
                    <a:lstStyle/>
                    <a:p>
                      <a:pPr algn="l" fontAlgn="b"/>
                      <a:r>
                        <a:rPr lang="en-GB" sz="900" u="none" strike="noStrike" dirty="0">
                          <a:effectLst/>
                        </a:rPr>
                        <a:t>Bromley</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0"/>
                        </a:rPr>
                        <a:t>Joint Strategic Needs Assessment – London Borough of Bromley</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8927496"/>
                  </a:ext>
                </a:extLst>
              </a:tr>
              <a:tr h="190500">
                <a:tc>
                  <a:txBody>
                    <a:bodyPr/>
                    <a:lstStyle/>
                    <a:p>
                      <a:pPr algn="l" fontAlgn="b"/>
                      <a:r>
                        <a:rPr lang="en-GB" sz="900" u="none" strike="noStrike" dirty="0">
                          <a:effectLst/>
                        </a:rPr>
                        <a:t>Bexley</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1"/>
                        </a:rPr>
                        <a:t>Bexley JSNA</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1467763"/>
                  </a:ext>
                </a:extLst>
              </a:tr>
              <a:tr h="190500">
                <a:tc>
                  <a:txBody>
                    <a:bodyPr/>
                    <a:lstStyle/>
                    <a:p>
                      <a:pPr algn="l" fontAlgn="b"/>
                      <a:r>
                        <a:rPr lang="en-GB" sz="900" u="none" strike="noStrike" dirty="0">
                          <a:effectLst/>
                        </a:rPr>
                        <a:t>Lewisham</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rPr>
                        <a:t>Lewisham's Joint Strategic Needs Assessment (JSNA)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663186"/>
                  </a:ext>
                </a:extLst>
              </a:tr>
              <a:tr h="190500">
                <a:tc>
                  <a:txBody>
                    <a:bodyPr/>
                    <a:lstStyle/>
                    <a:p>
                      <a:pPr algn="l" fontAlgn="b"/>
                      <a:r>
                        <a:rPr lang="en-GB" sz="900" u="none" strike="noStrike" dirty="0">
                          <a:effectLst/>
                        </a:rPr>
                        <a:t>Greenwich</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2"/>
                        </a:rPr>
                        <a:t>Joint strategic needs assessment | Royal Borough of Greenwich (royalgreenwich.gov.uk)</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9001062"/>
                  </a:ext>
                </a:extLst>
              </a:tr>
              <a:tr h="190500">
                <a:tc>
                  <a:txBody>
                    <a:bodyPr/>
                    <a:lstStyle/>
                    <a:p>
                      <a:pPr algn="l" fontAlgn="b"/>
                      <a:r>
                        <a:rPr lang="en-GB" sz="900" u="none" strike="noStrike" dirty="0">
                          <a:effectLst/>
                        </a:rPr>
                        <a:t>Southwark</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3"/>
                        </a:rPr>
                        <a:t> (JSNA) - Southwark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7376313"/>
                  </a:ext>
                </a:extLst>
              </a:tr>
              <a:tr h="190500">
                <a:tc>
                  <a:txBody>
                    <a:bodyPr/>
                    <a:lstStyle/>
                    <a:p>
                      <a:pPr algn="l" fontAlgn="b"/>
                      <a:r>
                        <a:rPr lang="en-GB" sz="900" u="none" strike="noStrike" dirty="0">
                          <a:effectLst/>
                        </a:rPr>
                        <a:t>Lambeth</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buNone/>
                      </a:pPr>
                      <a:r>
                        <a:rPr lang="en-GB" sz="900" b="0" i="0" u="none" strike="noStrike" noProof="0" dirty="0">
                          <a:effectLst/>
                          <a:hlinkClick r:id="rId14"/>
                        </a:rPr>
                        <a:t>Joint Strategic Needs Assessment (JSNA) | Lambeth Council</a:t>
                      </a:r>
                      <a:endParaRPr lang="en-US" sz="900" dirty="0"/>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423086"/>
                  </a:ext>
                </a:extLst>
              </a:tr>
            </a:tbl>
          </a:graphicData>
        </a:graphic>
      </p:graphicFrame>
      <p:graphicFrame>
        <p:nvGraphicFramePr>
          <p:cNvPr id="6" name="Table 5">
            <a:extLst>
              <a:ext uri="{FF2B5EF4-FFF2-40B4-BE49-F238E27FC236}">
                <a16:creationId xmlns:a16="http://schemas.microsoft.com/office/drawing/2014/main" id="{1A982621-F53C-4408-BAB4-7C95021BB64B}"/>
              </a:ext>
            </a:extLst>
          </p:cNvPr>
          <p:cNvGraphicFramePr>
            <a:graphicFrameLocks noGrp="1"/>
          </p:cNvGraphicFramePr>
          <p:nvPr/>
        </p:nvGraphicFramePr>
        <p:xfrm>
          <a:off x="8683346" y="1794422"/>
          <a:ext cx="3327400" cy="2686050"/>
        </p:xfrm>
        <a:graphic>
          <a:graphicData uri="http://schemas.openxmlformats.org/drawingml/2006/table">
            <a:tbl>
              <a:tblPr>
                <a:tableStyleId>{5C22544A-7EE6-4342-B048-85BDC9FD1C3A}</a:tableStyleId>
              </a:tblPr>
              <a:tblGrid>
                <a:gridCol w="1663700">
                  <a:extLst>
                    <a:ext uri="{9D8B030D-6E8A-4147-A177-3AD203B41FA5}">
                      <a16:colId xmlns:a16="http://schemas.microsoft.com/office/drawing/2014/main" val="2240689892"/>
                    </a:ext>
                  </a:extLst>
                </a:gridCol>
                <a:gridCol w="1663700">
                  <a:extLst>
                    <a:ext uri="{9D8B030D-6E8A-4147-A177-3AD203B41FA5}">
                      <a16:colId xmlns:a16="http://schemas.microsoft.com/office/drawing/2014/main" val="2945169668"/>
                    </a:ext>
                  </a:extLst>
                </a:gridCol>
              </a:tblGrid>
              <a:tr h="190500">
                <a:tc>
                  <a:txBody>
                    <a:bodyPr/>
                    <a:lstStyle/>
                    <a:p>
                      <a:pPr algn="l" fontAlgn="b"/>
                      <a:r>
                        <a:rPr lang="en-GB" sz="1100" b="1" u="none" strike="noStrike" dirty="0">
                          <a:effectLst/>
                        </a:rPr>
                        <a:t>North East London </a:t>
                      </a:r>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rPr>
                        <a:t>JSNA link</a:t>
                      </a:r>
                      <a:endParaRPr lang="en-GB"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94647"/>
                  </a:ext>
                </a:extLst>
              </a:tr>
              <a:tr h="190500">
                <a:tc>
                  <a:txBody>
                    <a:bodyPr/>
                    <a:lstStyle/>
                    <a:p>
                      <a:pPr algn="l" fontAlgn="b"/>
                      <a:r>
                        <a:rPr lang="en-GB" sz="900" u="none" strike="noStrike" dirty="0">
                          <a:effectLst/>
                        </a:rPr>
                        <a:t>Havering</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5"/>
                        </a:rPr>
                        <a:t>Havering – JSNA (haveringdata.net)</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8815486"/>
                  </a:ext>
                </a:extLst>
              </a:tr>
              <a:tr h="190500">
                <a:tc>
                  <a:txBody>
                    <a:bodyPr/>
                    <a:lstStyle/>
                    <a:p>
                      <a:pPr algn="l" fontAlgn="b"/>
                      <a:r>
                        <a:rPr lang="en-GB" sz="900" u="none" strike="noStrike" dirty="0">
                          <a:effectLst/>
                        </a:rPr>
                        <a:t>Waltham Forest</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6"/>
                        </a:rPr>
                        <a:t>Waltham Forest JSNA Report 2014-15.pdf</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0548425"/>
                  </a:ext>
                </a:extLst>
              </a:tr>
              <a:tr h="190500">
                <a:tc>
                  <a:txBody>
                    <a:bodyPr/>
                    <a:lstStyle/>
                    <a:p>
                      <a:pPr algn="l" fontAlgn="b"/>
                      <a:r>
                        <a:rPr lang="en-GB" sz="900" u="none" strike="noStrike" dirty="0">
                          <a:effectLst/>
                        </a:rPr>
                        <a:t>Hackney</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7"/>
                        </a:rPr>
                        <a:t>City and Hackney Health and Wellbeing Profile (cityhackneyhealth.org.uk)</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673022"/>
                  </a:ext>
                </a:extLst>
              </a:tr>
              <a:tr h="190500">
                <a:tc>
                  <a:txBody>
                    <a:bodyPr/>
                    <a:lstStyle/>
                    <a:p>
                      <a:pPr algn="l" fontAlgn="b"/>
                      <a:r>
                        <a:rPr lang="en-GB" sz="900" u="none" strike="noStrike" dirty="0">
                          <a:effectLst/>
                        </a:rPr>
                        <a:t>Barking and Dagenham</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8"/>
                        </a:rPr>
                        <a:t>PowerPoint Presentation (lbbd.gov.uk)</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5449928"/>
                  </a:ext>
                </a:extLst>
              </a:tr>
              <a:tr h="190500">
                <a:tc>
                  <a:txBody>
                    <a:bodyPr/>
                    <a:lstStyle/>
                    <a:p>
                      <a:pPr algn="l" fontAlgn="b"/>
                      <a:r>
                        <a:rPr lang="en-GB" sz="900" u="none" strike="noStrike" dirty="0">
                          <a:effectLst/>
                        </a:rPr>
                        <a:t>City of London</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lnSpc>
                          <a:spcPct val="100000"/>
                        </a:lnSpc>
                        <a:spcBef>
                          <a:spcPts val="0"/>
                        </a:spcBef>
                        <a:spcAft>
                          <a:spcPts val="0"/>
                        </a:spcAft>
                        <a:buNone/>
                      </a:pPr>
                      <a:r>
                        <a:rPr lang="en-GB" sz="900" b="0" i="0" u="none" strike="noStrike" noProof="0" dirty="0">
                          <a:effectLst/>
                          <a:hlinkClick r:id="rId17"/>
                        </a:rPr>
                        <a:t> City and Hackney Health and Wellbeing Profile (cityhackneyhealth.org.uk)</a:t>
                      </a:r>
                      <a:endParaRPr lang="en-GB" sz="900" b="0" i="0" u="none" strike="noStrike" noProof="0">
                        <a:effectLs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9322281"/>
                  </a:ext>
                </a:extLst>
              </a:tr>
              <a:tr h="190500">
                <a:tc>
                  <a:txBody>
                    <a:bodyPr/>
                    <a:lstStyle/>
                    <a:p>
                      <a:pPr algn="l" fontAlgn="b"/>
                      <a:r>
                        <a:rPr lang="en-GB" sz="900" u="none" strike="noStrike" dirty="0">
                          <a:effectLst/>
                        </a:rPr>
                        <a:t>Redbridge</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19"/>
                        </a:rPr>
                        <a:t>Header (redbridge.gov.uk)</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013629"/>
                  </a:ext>
                </a:extLst>
              </a:tr>
              <a:tr h="190500">
                <a:tc>
                  <a:txBody>
                    <a:bodyPr/>
                    <a:lstStyle/>
                    <a:p>
                      <a:pPr algn="l" fontAlgn="b"/>
                      <a:r>
                        <a:rPr lang="en-GB" sz="900" u="none" strike="noStrike" dirty="0">
                          <a:effectLst/>
                        </a:rPr>
                        <a:t>Newham</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0"/>
                        </a:rPr>
                        <a:t>Needs Assessments – Public Health Information: Reports, Strategies and Fact Sheets – Newham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9955108"/>
                  </a:ext>
                </a:extLst>
              </a:tr>
              <a:tr h="190500">
                <a:tc>
                  <a:txBody>
                    <a:bodyPr/>
                    <a:lstStyle/>
                    <a:p>
                      <a:pPr algn="l" fontAlgn="b"/>
                      <a:r>
                        <a:rPr lang="en-GB" sz="900" u="none" strike="noStrike" dirty="0">
                          <a:effectLst/>
                        </a:rPr>
                        <a:t>Tower Hamlets</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buNone/>
                      </a:pPr>
                      <a:r>
                        <a:rPr lang="en-GB" sz="900" b="0" i="0" u="none" strike="noStrike" noProof="0" dirty="0">
                          <a:effectLst/>
                          <a:hlinkClick r:id="rId21"/>
                        </a:rPr>
                        <a:t>Joint Strategic Needs Assessment (towerhamlets.gov.uk)</a:t>
                      </a:r>
                      <a:endParaRPr lang="en-US" sz="900" dirty="0"/>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787323"/>
                  </a:ext>
                </a:extLst>
              </a:tr>
            </a:tbl>
          </a:graphicData>
        </a:graphic>
      </p:graphicFrame>
      <p:graphicFrame>
        <p:nvGraphicFramePr>
          <p:cNvPr id="7" name="Table 6">
            <a:extLst>
              <a:ext uri="{FF2B5EF4-FFF2-40B4-BE49-F238E27FC236}">
                <a16:creationId xmlns:a16="http://schemas.microsoft.com/office/drawing/2014/main" id="{9DB66E08-A128-4F9D-B306-32744CBE041D}"/>
              </a:ext>
            </a:extLst>
          </p:cNvPr>
          <p:cNvGraphicFramePr>
            <a:graphicFrameLocks noGrp="1"/>
          </p:cNvGraphicFramePr>
          <p:nvPr/>
        </p:nvGraphicFramePr>
        <p:xfrm>
          <a:off x="262074" y="4587378"/>
          <a:ext cx="3835414" cy="2088059"/>
        </p:xfrm>
        <a:graphic>
          <a:graphicData uri="http://schemas.openxmlformats.org/drawingml/2006/table">
            <a:tbl>
              <a:tblPr>
                <a:tableStyleId>{5C22544A-7EE6-4342-B048-85BDC9FD1C3A}</a:tableStyleId>
              </a:tblPr>
              <a:tblGrid>
                <a:gridCol w="1917707">
                  <a:extLst>
                    <a:ext uri="{9D8B030D-6E8A-4147-A177-3AD203B41FA5}">
                      <a16:colId xmlns:a16="http://schemas.microsoft.com/office/drawing/2014/main" val="615689817"/>
                    </a:ext>
                  </a:extLst>
                </a:gridCol>
                <a:gridCol w="1917707">
                  <a:extLst>
                    <a:ext uri="{9D8B030D-6E8A-4147-A177-3AD203B41FA5}">
                      <a16:colId xmlns:a16="http://schemas.microsoft.com/office/drawing/2014/main" val="747401388"/>
                    </a:ext>
                  </a:extLst>
                </a:gridCol>
              </a:tblGrid>
              <a:tr h="197555">
                <a:tc>
                  <a:txBody>
                    <a:bodyPr/>
                    <a:lstStyle/>
                    <a:p>
                      <a:pPr algn="l" fontAlgn="b"/>
                      <a:r>
                        <a:rPr lang="en-GB" sz="1100" b="1" u="none" strike="noStrike" dirty="0">
                          <a:effectLst/>
                        </a:rPr>
                        <a:t>South West London </a:t>
                      </a:r>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rPr>
                        <a:t>JSNA link</a:t>
                      </a:r>
                      <a:endParaRPr lang="en-GB"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9407302"/>
                  </a:ext>
                </a:extLst>
              </a:tr>
              <a:tr h="448826">
                <a:tc>
                  <a:txBody>
                    <a:bodyPr/>
                    <a:lstStyle/>
                    <a:p>
                      <a:pPr algn="l" fontAlgn="b"/>
                      <a:r>
                        <a:rPr lang="en-GB" sz="900" u="none" strike="noStrike" dirty="0">
                          <a:effectLst/>
                        </a:rPr>
                        <a:t>Richmond upon Thames</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2"/>
                        </a:rPr>
                        <a:t>Joint Strategic Needs Assessment (JSNA) - London Borough of Richmond upon Thames</a:t>
                      </a:r>
                      <a:endParaRPr lang="en-US" sz="900" dirty="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54882082"/>
                  </a:ext>
                </a:extLst>
              </a:tr>
              <a:tr h="285615">
                <a:tc>
                  <a:txBody>
                    <a:bodyPr/>
                    <a:lstStyle/>
                    <a:p>
                      <a:pPr algn="l" fontAlgn="b"/>
                      <a:r>
                        <a:rPr lang="en-GB" sz="900" u="none" strike="noStrike" dirty="0">
                          <a:effectLst/>
                        </a:rPr>
                        <a:t>Sutton</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3"/>
                        </a:rPr>
                        <a:t>Sutton Data – Joint Strategic Needs Assessment (JSNA)</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0212509"/>
                  </a:ext>
                </a:extLst>
              </a:tr>
              <a:tr h="163209">
                <a:tc>
                  <a:txBody>
                    <a:bodyPr/>
                    <a:lstStyle/>
                    <a:p>
                      <a:pPr algn="l" fontAlgn="b"/>
                      <a:r>
                        <a:rPr lang="en-GB" sz="900" u="none" strike="noStrike" dirty="0">
                          <a:effectLst/>
                        </a:rPr>
                        <a:t>Croydon</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4"/>
                        </a:rPr>
                        <a:t>Croydon Observatory – JSNA</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1444030"/>
                  </a:ext>
                </a:extLst>
              </a:tr>
              <a:tr h="285615">
                <a:tc>
                  <a:txBody>
                    <a:bodyPr/>
                    <a:lstStyle/>
                    <a:p>
                      <a:pPr algn="l" fontAlgn="b"/>
                      <a:r>
                        <a:rPr lang="en-GB" sz="900" u="none" strike="noStrike" dirty="0">
                          <a:effectLst/>
                        </a:rPr>
                        <a:t>Kingston upon Thames</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5"/>
                        </a:rPr>
                        <a:t>Kingston Data – Joint Strategic Needs Assessments</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7875996"/>
                  </a:ext>
                </a:extLst>
              </a:tr>
              <a:tr h="285615">
                <a:tc>
                  <a:txBody>
                    <a:bodyPr/>
                    <a:lstStyle/>
                    <a:p>
                      <a:pPr algn="l" fontAlgn="b"/>
                      <a:r>
                        <a:rPr lang="en-GB" sz="900" u="none" strike="noStrike" dirty="0">
                          <a:effectLst/>
                        </a:rPr>
                        <a:t>Merton</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6"/>
                        </a:rPr>
                        <a:t>Joint Strategic Needs Assessment | Merton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1956872"/>
                  </a:ext>
                </a:extLst>
              </a:tr>
              <a:tr h="421624">
                <a:tc>
                  <a:txBody>
                    <a:bodyPr/>
                    <a:lstStyle/>
                    <a:p>
                      <a:pPr algn="l" fontAlgn="b"/>
                      <a:r>
                        <a:rPr lang="en-GB" sz="900" u="none" strike="noStrike" dirty="0">
                          <a:effectLst/>
                        </a:rPr>
                        <a:t>Wandsworth</a:t>
                      </a:r>
                      <a:endParaRPr lang="en-GB"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buNone/>
                      </a:pPr>
                      <a:r>
                        <a:rPr lang="en-GB" sz="900" b="0" i="0" u="none" strike="noStrike" noProof="0" dirty="0">
                          <a:effectLst/>
                          <a:hlinkClick r:id="rId27"/>
                        </a:rPr>
                        <a:t>Joint Strategic Needs Assessment (JSNA) - Wandsworth Borough Council</a:t>
                      </a:r>
                      <a:endParaRPr lang="en-US" sz="900" dirty="0"/>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185440"/>
                  </a:ext>
                </a:extLst>
              </a:tr>
            </a:tbl>
          </a:graphicData>
        </a:graphic>
      </p:graphicFrame>
      <p:graphicFrame>
        <p:nvGraphicFramePr>
          <p:cNvPr id="8" name="Table 7">
            <a:extLst>
              <a:ext uri="{FF2B5EF4-FFF2-40B4-BE49-F238E27FC236}">
                <a16:creationId xmlns:a16="http://schemas.microsoft.com/office/drawing/2014/main" id="{E317DA70-9666-45F2-AE1E-F181C52ACD35}"/>
              </a:ext>
            </a:extLst>
          </p:cNvPr>
          <p:cNvGraphicFramePr>
            <a:graphicFrameLocks noGrp="1"/>
          </p:cNvGraphicFramePr>
          <p:nvPr/>
        </p:nvGraphicFramePr>
        <p:xfrm>
          <a:off x="4660427" y="1818193"/>
          <a:ext cx="3327400" cy="1516380"/>
        </p:xfrm>
        <a:graphic>
          <a:graphicData uri="http://schemas.openxmlformats.org/drawingml/2006/table">
            <a:tbl>
              <a:tblPr>
                <a:tableStyleId>{5C22544A-7EE6-4342-B048-85BDC9FD1C3A}</a:tableStyleId>
              </a:tblPr>
              <a:tblGrid>
                <a:gridCol w="1663700">
                  <a:extLst>
                    <a:ext uri="{9D8B030D-6E8A-4147-A177-3AD203B41FA5}">
                      <a16:colId xmlns:a16="http://schemas.microsoft.com/office/drawing/2014/main" val="99572912"/>
                    </a:ext>
                  </a:extLst>
                </a:gridCol>
                <a:gridCol w="1663700">
                  <a:extLst>
                    <a:ext uri="{9D8B030D-6E8A-4147-A177-3AD203B41FA5}">
                      <a16:colId xmlns:a16="http://schemas.microsoft.com/office/drawing/2014/main" val="4053132562"/>
                    </a:ext>
                  </a:extLst>
                </a:gridCol>
              </a:tblGrid>
              <a:tr h="190500">
                <a:tc>
                  <a:txBody>
                    <a:bodyPr/>
                    <a:lstStyle/>
                    <a:p>
                      <a:pPr algn="l" fontAlgn="b"/>
                      <a:r>
                        <a:rPr lang="en-GB" sz="1100" b="1" u="none" strike="noStrike" dirty="0">
                          <a:effectLst/>
                        </a:rPr>
                        <a:t>North Central London </a:t>
                      </a:r>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rPr>
                        <a:t>JSNA link</a:t>
                      </a:r>
                      <a:endParaRPr lang="en-GB"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9906596"/>
                  </a:ext>
                </a:extLst>
              </a:tr>
              <a:tr h="190500">
                <a:tc>
                  <a:txBody>
                    <a:bodyPr/>
                    <a:lstStyle/>
                    <a:p>
                      <a:pPr algn="l" fontAlgn="b"/>
                      <a:r>
                        <a:rPr lang="en-GB" sz="900" u="none" strike="noStrike" dirty="0">
                          <a:effectLst/>
                        </a:rPr>
                        <a:t>Islington</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8"/>
                        </a:rPr>
                        <a:t>JSNA | Islington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3238470"/>
                  </a:ext>
                </a:extLst>
              </a:tr>
              <a:tr h="190500">
                <a:tc>
                  <a:txBody>
                    <a:bodyPr/>
                    <a:lstStyle/>
                    <a:p>
                      <a:pPr algn="l" fontAlgn="b"/>
                      <a:r>
                        <a:rPr lang="en-GB" sz="900" u="none" strike="noStrike" dirty="0">
                          <a:effectLst/>
                        </a:rPr>
                        <a:t>Barnet</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29"/>
                        </a:rPr>
                        <a:t>Joint Strategic Needs Assessment – Barnet </a:t>
                      </a:r>
                      <a:endParaRPr lang="en-GB" sz="900" b="0" i="0" u="none" strike="noStrike" noProof="0">
                        <a:effectLs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3524590"/>
                  </a:ext>
                </a:extLst>
              </a:tr>
              <a:tr h="190500">
                <a:tc>
                  <a:txBody>
                    <a:bodyPr/>
                    <a:lstStyle/>
                    <a:p>
                      <a:pPr algn="l" fontAlgn="b"/>
                      <a:r>
                        <a:rPr lang="en-GB" sz="900" u="none" strike="noStrike" dirty="0">
                          <a:effectLst/>
                        </a:rPr>
                        <a:t>Haringey</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30"/>
                        </a:rPr>
                        <a:t>Joint Strategic Needs Assessment (JSNA) | Haringey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4294735"/>
                  </a:ext>
                </a:extLst>
              </a:tr>
              <a:tr h="190500">
                <a:tc>
                  <a:txBody>
                    <a:bodyPr/>
                    <a:lstStyle/>
                    <a:p>
                      <a:pPr algn="l" fontAlgn="b"/>
                      <a:r>
                        <a:rPr lang="en-GB" sz="900" u="none" strike="noStrike" dirty="0">
                          <a:effectLst/>
                        </a:rPr>
                        <a:t>Camden </a:t>
                      </a:r>
                      <a:endParaRPr lang="en-GB"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lvl="0" algn="l">
                        <a:buNone/>
                      </a:pPr>
                      <a:r>
                        <a:rPr lang="en-GB" sz="900" b="0" i="0" u="none" strike="noStrike" noProof="0" dirty="0">
                          <a:effectLst/>
                          <a:hlinkClick r:id="rId31"/>
                        </a:rPr>
                        <a:t>Joint Strategic Needs Assessment - Camden Council</a:t>
                      </a:r>
                      <a:endParaRPr lang="en-US" sz="900"/>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8939505"/>
                  </a:ext>
                </a:extLst>
              </a:tr>
              <a:tr h="190500">
                <a:tc>
                  <a:txBody>
                    <a:bodyPr/>
                    <a:lstStyle/>
                    <a:p>
                      <a:pPr algn="l" fontAlgn="b"/>
                      <a:r>
                        <a:rPr lang="en-GB" sz="900" b="0" i="0" u="none" strike="noStrike" dirty="0">
                          <a:solidFill>
                            <a:srgbClr val="000000"/>
                          </a:solidFill>
                          <a:effectLst/>
                          <a:latin typeface="Calibri"/>
                        </a:rPr>
                        <a:t>Enfield</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buNone/>
                      </a:pPr>
                      <a:r>
                        <a:rPr lang="en-GB" sz="900" b="0" i="0" u="none" strike="noStrike" noProof="0" dirty="0">
                          <a:effectLst/>
                          <a:hlinkClick r:id="rId32"/>
                        </a:rPr>
                        <a:t>Joint Strategic Needs Assessment (JSNA) – Enfield </a:t>
                      </a:r>
                      <a:endParaRPr lang="en-GB" sz="900" b="0" i="0" u="none" strike="noStrike" noProof="0" dirty="0">
                        <a:effectLs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488630"/>
                  </a:ext>
                </a:extLst>
              </a:tr>
            </a:tbl>
          </a:graphicData>
        </a:graphic>
      </p:graphicFrame>
      <p:sp>
        <p:nvSpPr>
          <p:cNvPr id="3" name="TextBox 2">
            <a:extLst>
              <a:ext uri="{FF2B5EF4-FFF2-40B4-BE49-F238E27FC236}">
                <a16:creationId xmlns:a16="http://schemas.microsoft.com/office/drawing/2014/main" id="{66296871-D210-4575-B223-007A5248CE4F}"/>
              </a:ext>
            </a:extLst>
          </p:cNvPr>
          <p:cNvSpPr txBox="1"/>
          <p:nvPr/>
        </p:nvSpPr>
        <p:spPr>
          <a:xfrm>
            <a:off x="180516" y="558567"/>
            <a:ext cx="11830967" cy="1169551"/>
          </a:xfrm>
          <a:prstGeom prst="rect">
            <a:avLst/>
          </a:prstGeom>
          <a:noFill/>
        </p:spPr>
        <p:txBody>
          <a:bodyPr wrap="square" lIns="91440" tIns="45720" rIns="91440" bIns="45720" rtlCol="0" anchor="t">
            <a:spAutoFit/>
          </a:bodyPr>
          <a:lstStyle/>
          <a:p>
            <a:r>
              <a:rPr lang="en-GB" sz="1400" b="1" dirty="0"/>
              <a:t>Summary: </a:t>
            </a:r>
            <a:r>
              <a:rPr lang="en-GB" sz="1400" dirty="0"/>
              <a:t>the main pattern of risk for kidney disease is that of higher need in </a:t>
            </a:r>
            <a:r>
              <a:rPr lang="en-GB" sz="1400" dirty="0">
                <a:solidFill>
                  <a:srgbClr val="FF0000"/>
                </a:solidFill>
              </a:rPr>
              <a:t>North West London </a:t>
            </a:r>
            <a:r>
              <a:rPr lang="en-GB" sz="1400" dirty="0"/>
              <a:t>and </a:t>
            </a:r>
            <a:r>
              <a:rPr lang="en-GB" sz="1400" dirty="0">
                <a:solidFill>
                  <a:srgbClr val="FF0000"/>
                </a:solidFill>
              </a:rPr>
              <a:t>North East London</a:t>
            </a:r>
            <a:r>
              <a:rPr lang="en-GB" sz="1400" dirty="0"/>
              <a:t>, driven by higher population numbers, higher levels of deprivation and a more diverse ethnicity structure. However, there are likely to be pockets of higher risk within ICS’s and within Boroughs. Local renal networks may wish to explore the distribution of these factors within their populations in relation to those at risk of/requiring use of renal services. London Borough public health teams and/or ICS Population Health Management teams are likely to be a good source of local data. Links to local </a:t>
            </a:r>
            <a:r>
              <a:rPr lang="en-GB" sz="1400" dirty="0">
                <a:hlinkClick r:id="rId33"/>
              </a:rPr>
              <a:t>Joint Strategic Needs Assessment</a:t>
            </a:r>
            <a:r>
              <a:rPr lang="en-GB" sz="1400" dirty="0"/>
              <a:t>s  are shown below</a:t>
            </a:r>
          </a:p>
        </p:txBody>
      </p:sp>
      <p:sp>
        <p:nvSpPr>
          <p:cNvPr id="10" name="Slide Number Placeholder 9">
            <a:extLst>
              <a:ext uri="{FF2B5EF4-FFF2-40B4-BE49-F238E27FC236}">
                <a16:creationId xmlns:a16="http://schemas.microsoft.com/office/drawing/2014/main" id="{84E26790-53BE-4C76-8475-2964C7939612}"/>
              </a:ext>
            </a:extLst>
          </p:cNvPr>
          <p:cNvSpPr>
            <a:spLocks noGrp="1"/>
          </p:cNvSpPr>
          <p:nvPr>
            <p:ph type="sldNum" sz="quarter" idx="12"/>
          </p:nvPr>
        </p:nvSpPr>
        <p:spPr/>
        <p:txBody>
          <a:bodyPr/>
          <a:lstStyle/>
          <a:p>
            <a:fld id="{4CFE3F30-78E1-4CB9-82AD-42CBF17719CB}" type="slidenum">
              <a:rPr lang="en-GB" smtClean="0"/>
              <a:t>16</a:t>
            </a:fld>
            <a:endParaRPr lang="en-GB"/>
          </a:p>
        </p:txBody>
      </p:sp>
    </p:spTree>
    <p:extLst>
      <p:ext uri="{BB962C8B-B14F-4D97-AF65-F5344CB8AC3E}">
        <p14:creationId xmlns:p14="http://schemas.microsoft.com/office/powerpoint/2010/main" val="253152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p:nvPr>
        </p:nvSpPr>
        <p:spPr>
          <a:xfrm>
            <a:off x="504940" y="1773238"/>
            <a:ext cx="11182120" cy="1655762"/>
          </a:xfrm>
        </p:spPr>
        <p:txBody>
          <a:bodyPr/>
          <a:lstStyle/>
          <a:p>
            <a:r>
              <a:rPr lang="en-GB" sz="4800" dirty="0"/>
              <a:t>Renal Services Transformation Programme</a:t>
            </a:r>
            <a:br>
              <a:rPr lang="en-GB" sz="4800" dirty="0"/>
            </a:br>
            <a:r>
              <a:rPr lang="en-GB" sz="4800" dirty="0"/>
              <a:t>Health Equity Baseline Assessment</a:t>
            </a:r>
            <a:br>
              <a:rPr lang="en-GB" sz="4800" dirty="0"/>
            </a:br>
            <a:endParaRPr lang="en-GB" sz="4800" dirty="0"/>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1"/>
          </p:nvPr>
        </p:nvSpPr>
        <p:spPr>
          <a:xfrm>
            <a:off x="659175" y="2827430"/>
            <a:ext cx="10873649" cy="1173070"/>
          </a:xfrm>
        </p:spPr>
        <p:txBody>
          <a:bodyPr>
            <a:noAutofit/>
          </a:bodyPr>
          <a:lstStyle/>
          <a:p>
            <a:endParaRPr lang="en-GB" dirty="0"/>
          </a:p>
          <a:p>
            <a:r>
              <a:rPr lang="en-GB" dirty="0"/>
              <a:t>Section 2: Renal (Kidney) Replacement Therapy</a:t>
            </a:r>
          </a:p>
          <a:p>
            <a:r>
              <a:rPr lang="en-GB" dirty="0"/>
              <a:t>DRAFT as @11/11/22</a:t>
            </a:r>
          </a:p>
        </p:txBody>
      </p:sp>
      <p:sp>
        <p:nvSpPr>
          <p:cNvPr id="4" name="TextBox 3">
            <a:extLst>
              <a:ext uri="{FF2B5EF4-FFF2-40B4-BE49-F238E27FC236}">
                <a16:creationId xmlns:a16="http://schemas.microsoft.com/office/drawing/2014/main" id="{C2EC3E76-DC94-45E5-881D-F3596A6FFC84}"/>
              </a:ext>
            </a:extLst>
          </p:cNvPr>
          <p:cNvSpPr txBox="1"/>
          <p:nvPr/>
        </p:nvSpPr>
        <p:spPr>
          <a:xfrm>
            <a:off x="1714501" y="4268516"/>
            <a:ext cx="8896350" cy="2400657"/>
          </a:xfrm>
          <a:prstGeom prst="rect">
            <a:avLst/>
          </a:prstGeom>
          <a:solidFill>
            <a:schemeClr val="accent4">
              <a:lumMod val="20000"/>
              <a:lumOff val="80000"/>
            </a:schemeClr>
          </a:solidFill>
        </p:spPr>
        <p:txBody>
          <a:bodyPr wrap="square" rtlCol="0">
            <a:spAutoFit/>
          </a:bodyPr>
          <a:lstStyle/>
          <a:p>
            <a:r>
              <a:rPr lang="en-GB" sz="2400" dirty="0"/>
              <a:t>"Do incidence rates for Renal Replacement Therapy vary by age, ethnicity, socioeconomic status or area of residence?”</a:t>
            </a:r>
          </a:p>
          <a:p>
            <a:endParaRPr lang="en-GB" sz="2400" b="1" dirty="0"/>
          </a:p>
          <a:p>
            <a:r>
              <a:rPr lang="en-GB" dirty="0"/>
              <a:t>This section of the RSTP Equity Assessment provides an overall summary of variation of RRT rates by demographic groups and geography. It is intended to add context to the overall assessment, rather than a judgement of equity in itself.</a:t>
            </a:r>
            <a:endParaRPr lang="en-GB" b="1" dirty="0"/>
          </a:p>
          <a:p>
            <a:endParaRPr lang="en-GB" sz="2400" dirty="0"/>
          </a:p>
        </p:txBody>
      </p:sp>
    </p:spTree>
    <p:extLst>
      <p:ext uri="{BB962C8B-B14F-4D97-AF65-F5344CB8AC3E}">
        <p14:creationId xmlns:p14="http://schemas.microsoft.com/office/powerpoint/2010/main" val="339889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77907-F1FF-EC42-A30D-BF5DF2D72287}"/>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6" name="Content Placeholder 5">
            <a:extLst>
              <a:ext uri="{FF2B5EF4-FFF2-40B4-BE49-F238E27FC236}">
                <a16:creationId xmlns:a16="http://schemas.microsoft.com/office/drawing/2014/main" id="{0231328C-255A-4AF2-BB8B-4934DD85B810}"/>
              </a:ext>
            </a:extLst>
          </p:cNvPr>
          <p:cNvSpPr>
            <a:spLocks noGrp="1"/>
          </p:cNvSpPr>
          <p:nvPr>
            <p:ph idx="1"/>
          </p:nvPr>
        </p:nvSpPr>
        <p:spPr>
          <a:xfrm>
            <a:off x="161924" y="961526"/>
            <a:ext cx="11530739" cy="6065520"/>
          </a:xfrm>
        </p:spPr>
        <p:txBody>
          <a:bodyPr>
            <a:normAutofit/>
          </a:bodyPr>
          <a:lstStyle/>
          <a:p>
            <a:pPr marL="0" indent="0">
              <a:buNone/>
            </a:pPr>
            <a:r>
              <a:rPr lang="en-GB" sz="1800" b="1" dirty="0"/>
              <a:t>What do we already know about overall Renal Replacement Therapy (RRT) rates?</a:t>
            </a:r>
          </a:p>
          <a:p>
            <a:pPr marL="0" indent="0">
              <a:buNone/>
            </a:pPr>
            <a:r>
              <a:rPr lang="en-GB" sz="1800" dirty="0"/>
              <a:t>The </a:t>
            </a:r>
            <a:r>
              <a:rPr lang="en-GB" sz="1800" dirty="0">
                <a:hlinkClick r:id="rId3"/>
              </a:rPr>
              <a:t>UKRR annual report for the year 2019 </a:t>
            </a:r>
            <a:r>
              <a:rPr lang="en-GB" sz="1800" dirty="0"/>
              <a:t>reported that the UK RRT incidence in adults was 151 per million population. The UK is shown in comparison to other Western European countries below, as reported in the </a:t>
            </a:r>
            <a:r>
              <a:rPr lang="en-GB" sz="1800" dirty="0">
                <a:hlinkClick r:id="rId4"/>
              </a:rPr>
              <a:t>Global Kidney Health Atlas</a:t>
            </a:r>
            <a:r>
              <a:rPr lang="en-GB" sz="1800" dirty="0"/>
              <a:t>.</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2" name="Picture 1">
            <a:extLst>
              <a:ext uri="{FF2B5EF4-FFF2-40B4-BE49-F238E27FC236}">
                <a16:creationId xmlns:a16="http://schemas.microsoft.com/office/drawing/2014/main" id="{84C5811B-0D47-41D2-BA24-F5164BD207FF}"/>
              </a:ext>
            </a:extLst>
          </p:cNvPr>
          <p:cNvPicPr>
            <a:picLocks noChangeAspect="1"/>
          </p:cNvPicPr>
          <p:nvPr/>
        </p:nvPicPr>
        <p:blipFill>
          <a:blip r:embed="rId5"/>
          <a:stretch>
            <a:fillRect/>
          </a:stretch>
        </p:blipFill>
        <p:spPr>
          <a:xfrm>
            <a:off x="161924" y="2718124"/>
            <a:ext cx="6561879" cy="4108398"/>
          </a:xfrm>
          <a:prstGeom prst="rect">
            <a:avLst/>
          </a:prstGeom>
        </p:spPr>
      </p:pic>
      <p:sp>
        <p:nvSpPr>
          <p:cNvPr id="5" name="Rectangle 4">
            <a:extLst>
              <a:ext uri="{FF2B5EF4-FFF2-40B4-BE49-F238E27FC236}">
                <a16:creationId xmlns:a16="http://schemas.microsoft.com/office/drawing/2014/main" id="{7F94158D-E0C5-4338-96ED-8E465CCBD6FA}"/>
              </a:ext>
            </a:extLst>
          </p:cNvPr>
          <p:cNvSpPr/>
          <p:nvPr/>
        </p:nvSpPr>
        <p:spPr>
          <a:xfrm>
            <a:off x="89440" y="2471903"/>
            <a:ext cx="6706846" cy="246221"/>
          </a:xfrm>
          <a:prstGeom prst="rect">
            <a:avLst/>
          </a:prstGeom>
        </p:spPr>
        <p:txBody>
          <a:bodyPr>
            <a:spAutoFit/>
          </a:bodyPr>
          <a:lstStyle/>
          <a:p>
            <a:r>
              <a:rPr lang="en-GB" sz="1000" dirty="0"/>
              <a:t>Figure 1</a:t>
            </a:r>
          </a:p>
        </p:txBody>
      </p:sp>
      <p:sp>
        <p:nvSpPr>
          <p:cNvPr id="3" name="TextBox 2">
            <a:extLst>
              <a:ext uri="{FF2B5EF4-FFF2-40B4-BE49-F238E27FC236}">
                <a16:creationId xmlns:a16="http://schemas.microsoft.com/office/drawing/2014/main" id="{5A3F7D02-4F10-4308-BEF6-C504AF368AE7}"/>
              </a:ext>
            </a:extLst>
          </p:cNvPr>
          <p:cNvSpPr txBox="1"/>
          <p:nvPr/>
        </p:nvSpPr>
        <p:spPr>
          <a:xfrm>
            <a:off x="6987106" y="2718124"/>
            <a:ext cx="4547669" cy="2862322"/>
          </a:xfrm>
          <a:prstGeom prst="rect">
            <a:avLst/>
          </a:prstGeom>
          <a:noFill/>
        </p:spPr>
        <p:txBody>
          <a:bodyPr wrap="square" rtlCol="0">
            <a:spAutoFit/>
          </a:bodyPr>
          <a:lstStyle/>
          <a:p>
            <a:r>
              <a:rPr lang="en-GB" b="1" dirty="0"/>
              <a:t>Conservative Care?</a:t>
            </a:r>
          </a:p>
          <a:p>
            <a:r>
              <a:rPr lang="en-GB" dirty="0"/>
              <a:t>One of the problems with trying to interpret differing rates of RRT is not knowing to what extent conservative care may be implemented within different population groups. This issue should be borne in mind when considering the analyses shown on subsequent slides, especially when looking at rates of RRT between different age-groups and different geographies.</a:t>
            </a:r>
          </a:p>
        </p:txBody>
      </p:sp>
    </p:spTree>
    <p:extLst>
      <p:ext uri="{BB962C8B-B14F-4D97-AF65-F5344CB8AC3E}">
        <p14:creationId xmlns:p14="http://schemas.microsoft.com/office/powerpoint/2010/main" val="388948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77907-F1FF-EC42-A30D-BF5DF2D72287}"/>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Audit: Kidney Replacement Therapy</a:t>
            </a:r>
          </a:p>
        </p:txBody>
      </p:sp>
      <p:sp>
        <p:nvSpPr>
          <p:cNvPr id="7" name="TextBox 6">
            <a:extLst>
              <a:ext uri="{FF2B5EF4-FFF2-40B4-BE49-F238E27FC236}">
                <a16:creationId xmlns:a16="http://schemas.microsoft.com/office/drawing/2014/main" id="{B3B24CB9-AD92-451F-AF0D-B9991A4BC097}"/>
              </a:ext>
            </a:extLst>
          </p:cNvPr>
          <p:cNvSpPr txBox="1"/>
          <p:nvPr/>
        </p:nvSpPr>
        <p:spPr>
          <a:xfrm>
            <a:off x="4748449" y="533400"/>
            <a:ext cx="2027507" cy="369332"/>
          </a:xfrm>
          <a:prstGeom prst="rect">
            <a:avLst/>
          </a:prstGeom>
          <a:noFill/>
        </p:spPr>
        <p:txBody>
          <a:bodyPr wrap="square" rtlCol="0">
            <a:spAutoFit/>
          </a:bodyPr>
          <a:lstStyle/>
          <a:p>
            <a:r>
              <a:rPr lang="en-GB" dirty="0"/>
              <a:t>AGE: the </a:t>
            </a:r>
            <a:r>
              <a:rPr lang="en-GB" u="sng" dirty="0"/>
              <a:t>risk</a:t>
            </a:r>
            <a:r>
              <a:rPr lang="en-GB" dirty="0"/>
              <a:t> of RRT</a:t>
            </a:r>
          </a:p>
        </p:txBody>
      </p:sp>
      <p:sp>
        <p:nvSpPr>
          <p:cNvPr id="3" name="TextBox 2">
            <a:extLst>
              <a:ext uri="{FF2B5EF4-FFF2-40B4-BE49-F238E27FC236}">
                <a16:creationId xmlns:a16="http://schemas.microsoft.com/office/drawing/2014/main" id="{527197EB-B8D2-4C45-B3AF-B9E492F4B7AF}"/>
              </a:ext>
            </a:extLst>
          </p:cNvPr>
          <p:cNvSpPr txBox="1"/>
          <p:nvPr/>
        </p:nvSpPr>
        <p:spPr>
          <a:xfrm>
            <a:off x="1731856" y="831414"/>
            <a:ext cx="7673355" cy="1384995"/>
          </a:xfrm>
          <a:prstGeom prst="rect">
            <a:avLst/>
          </a:prstGeom>
          <a:noFill/>
        </p:spPr>
        <p:txBody>
          <a:bodyPr wrap="square" rtlCol="0">
            <a:spAutoFit/>
          </a:bodyPr>
          <a:lstStyle/>
          <a:p>
            <a:r>
              <a:rPr lang="en-GB" sz="1400" dirty="0"/>
              <a:t>The risk of requiring RRT peaks in the 75-84 year age band (figure 2). In 2019, the median age for new RRT patients was 64 years (UKRR report 2019). The fall in RRT rates for the oldest age-group is likely to be due to the competing risks of implementing conservative care and mortality.</a:t>
            </a:r>
          </a:p>
          <a:p>
            <a:endParaRPr lang="en-GB" sz="1400" dirty="0"/>
          </a:p>
          <a:p>
            <a:r>
              <a:rPr lang="en-GB" sz="1400" dirty="0"/>
              <a:t>This pattern of increasing risk with age mirrors the estimated true prevalence of Chronic Kidney Disease (figure 3). The Health Survey for England did not report on separate age-groups above 75 years.</a:t>
            </a:r>
          </a:p>
        </p:txBody>
      </p:sp>
      <p:grpSp>
        <p:nvGrpSpPr>
          <p:cNvPr id="12" name="Group 11">
            <a:extLst>
              <a:ext uri="{FF2B5EF4-FFF2-40B4-BE49-F238E27FC236}">
                <a16:creationId xmlns:a16="http://schemas.microsoft.com/office/drawing/2014/main" id="{6D1FD0EE-7A0F-46E8-B858-A3B1D8CB67D5}"/>
              </a:ext>
            </a:extLst>
          </p:cNvPr>
          <p:cNvGrpSpPr/>
          <p:nvPr/>
        </p:nvGrpSpPr>
        <p:grpSpPr>
          <a:xfrm>
            <a:off x="6909306" y="2989943"/>
            <a:ext cx="6706846" cy="3444766"/>
            <a:chOff x="7025831" y="835032"/>
            <a:chExt cx="6080570" cy="3215425"/>
          </a:xfrm>
        </p:grpSpPr>
        <p:sp>
          <p:nvSpPr>
            <p:cNvPr id="15" name="Rectangle 14">
              <a:extLst>
                <a:ext uri="{FF2B5EF4-FFF2-40B4-BE49-F238E27FC236}">
                  <a16:creationId xmlns:a16="http://schemas.microsoft.com/office/drawing/2014/main" id="{81B30D38-C7F6-4E08-9CFF-36538D36742F}"/>
                </a:ext>
              </a:extLst>
            </p:cNvPr>
            <p:cNvSpPr/>
            <p:nvPr/>
          </p:nvSpPr>
          <p:spPr>
            <a:xfrm>
              <a:off x="7025831" y="835032"/>
              <a:ext cx="6080570" cy="229828"/>
            </a:xfrm>
            <a:prstGeom prst="rect">
              <a:avLst/>
            </a:prstGeom>
          </p:spPr>
          <p:txBody>
            <a:bodyPr>
              <a:spAutoFit/>
            </a:bodyPr>
            <a:lstStyle/>
            <a:p>
              <a:r>
                <a:rPr lang="en-GB" sz="1000" dirty="0"/>
                <a:t>Figure 3: Estimated prevalence of CKD (stage 3-5). Source: Health Survey for England 2016</a:t>
              </a:r>
            </a:p>
          </p:txBody>
        </p:sp>
        <p:pic>
          <p:nvPicPr>
            <p:cNvPr id="10" name="Picture 9">
              <a:extLst>
                <a:ext uri="{FF2B5EF4-FFF2-40B4-BE49-F238E27FC236}">
                  <a16:creationId xmlns:a16="http://schemas.microsoft.com/office/drawing/2014/main" id="{14DB99FE-B787-4C70-A335-C4DFE57C9EED}"/>
                </a:ext>
              </a:extLst>
            </p:cNvPr>
            <p:cNvPicPr>
              <a:picLocks noChangeAspect="1"/>
            </p:cNvPicPr>
            <p:nvPr/>
          </p:nvPicPr>
          <p:blipFill>
            <a:blip r:embed="rId3"/>
            <a:stretch>
              <a:fillRect/>
            </a:stretch>
          </p:blipFill>
          <p:spPr>
            <a:xfrm>
              <a:off x="7095619" y="1066800"/>
              <a:ext cx="4750296" cy="2983657"/>
            </a:xfrm>
            <a:prstGeom prst="rect">
              <a:avLst/>
            </a:prstGeom>
          </p:spPr>
        </p:pic>
      </p:grpSp>
      <p:sp>
        <p:nvSpPr>
          <p:cNvPr id="14" name="Rectangle 13">
            <a:extLst>
              <a:ext uri="{FF2B5EF4-FFF2-40B4-BE49-F238E27FC236}">
                <a16:creationId xmlns:a16="http://schemas.microsoft.com/office/drawing/2014/main" id="{9F4384EB-103D-4A59-9A48-56688C4C2A17}"/>
              </a:ext>
            </a:extLst>
          </p:cNvPr>
          <p:cNvSpPr/>
          <p:nvPr/>
        </p:nvSpPr>
        <p:spPr>
          <a:xfrm>
            <a:off x="202460" y="2524186"/>
            <a:ext cx="6706846" cy="246221"/>
          </a:xfrm>
          <a:prstGeom prst="rect">
            <a:avLst/>
          </a:prstGeom>
        </p:spPr>
        <p:txBody>
          <a:bodyPr>
            <a:spAutoFit/>
          </a:bodyPr>
          <a:lstStyle/>
          <a:p>
            <a:r>
              <a:rPr lang="en-GB" sz="1000" dirty="0"/>
              <a:t>Figure 2: RRT age-specific incidence rates</a:t>
            </a:r>
          </a:p>
        </p:txBody>
      </p:sp>
      <p:pic>
        <p:nvPicPr>
          <p:cNvPr id="5" name="Picture 4">
            <a:extLst>
              <a:ext uri="{FF2B5EF4-FFF2-40B4-BE49-F238E27FC236}">
                <a16:creationId xmlns:a16="http://schemas.microsoft.com/office/drawing/2014/main" id="{62906DFC-5C85-42AA-B73C-59F66B198FD5}"/>
              </a:ext>
            </a:extLst>
          </p:cNvPr>
          <p:cNvPicPr>
            <a:picLocks noChangeAspect="1"/>
          </p:cNvPicPr>
          <p:nvPr/>
        </p:nvPicPr>
        <p:blipFill>
          <a:blip r:embed="rId4"/>
          <a:stretch>
            <a:fillRect/>
          </a:stretch>
        </p:blipFill>
        <p:spPr>
          <a:xfrm>
            <a:off x="169262" y="2798025"/>
            <a:ext cx="6317264" cy="3929099"/>
          </a:xfrm>
          <a:prstGeom prst="rect">
            <a:avLst/>
          </a:prstGeom>
        </p:spPr>
      </p:pic>
    </p:spTree>
    <p:extLst>
      <p:ext uri="{BB962C8B-B14F-4D97-AF65-F5344CB8AC3E}">
        <p14:creationId xmlns:p14="http://schemas.microsoft.com/office/powerpoint/2010/main" val="94947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2D6E9A-39C2-40C9-B2FC-BC3066D51158}"/>
              </a:ext>
            </a:extLst>
          </p:cNvPr>
          <p:cNvSpPr txBox="1"/>
          <p:nvPr/>
        </p:nvSpPr>
        <p:spPr>
          <a:xfrm>
            <a:off x="2416029" y="577955"/>
            <a:ext cx="7265867" cy="830997"/>
          </a:xfrm>
          <a:prstGeom prst="rect">
            <a:avLst/>
          </a:prstGeom>
          <a:noFill/>
        </p:spPr>
        <p:txBody>
          <a:bodyPr wrap="square" lIns="91440" tIns="45720" rIns="91440" bIns="45720" rtlCol="0" anchor="t">
            <a:spAutoFit/>
          </a:bodyPr>
          <a:lstStyle/>
          <a:p>
            <a:pPr algn="ctr"/>
            <a:r>
              <a:rPr lang="en-GB" sz="2400" dirty="0">
                <a:solidFill>
                  <a:srgbClr val="005EB8"/>
                </a:solidFill>
                <a:latin typeface="Arial"/>
                <a:ea typeface="+mj-ea"/>
                <a:cs typeface="Arial"/>
              </a:rPr>
              <a:t>Equity Baseline Assessment </a:t>
            </a:r>
          </a:p>
          <a:p>
            <a:pPr algn="ctr"/>
            <a:r>
              <a:rPr lang="en-GB" sz="2400" dirty="0">
                <a:solidFill>
                  <a:srgbClr val="005EB8"/>
                </a:solidFill>
                <a:latin typeface="Arial"/>
                <a:ea typeface="+mj-ea"/>
                <a:cs typeface="Arial"/>
              </a:rPr>
              <a:t>(pre-COVID, adults)</a:t>
            </a:r>
            <a:endParaRPr lang="en-US" dirty="0">
              <a:ea typeface="+mj-ea"/>
            </a:endParaRPr>
          </a:p>
        </p:txBody>
      </p:sp>
      <p:grpSp>
        <p:nvGrpSpPr>
          <p:cNvPr id="23" name="Group 22">
            <a:extLst>
              <a:ext uri="{FF2B5EF4-FFF2-40B4-BE49-F238E27FC236}">
                <a16:creationId xmlns:a16="http://schemas.microsoft.com/office/drawing/2014/main" id="{34D0DF94-D614-4E82-9693-F89B272B63D1}"/>
              </a:ext>
            </a:extLst>
          </p:cNvPr>
          <p:cNvGrpSpPr/>
          <p:nvPr/>
        </p:nvGrpSpPr>
        <p:grpSpPr>
          <a:xfrm>
            <a:off x="369681" y="1426893"/>
            <a:ext cx="11245445" cy="4994447"/>
            <a:chOff x="-38897" y="1088298"/>
            <a:chExt cx="11449018" cy="3184507"/>
          </a:xfrm>
        </p:grpSpPr>
        <p:sp>
          <p:nvSpPr>
            <p:cNvPr id="27" name="TextBox 26">
              <a:extLst>
                <a:ext uri="{FF2B5EF4-FFF2-40B4-BE49-F238E27FC236}">
                  <a16:creationId xmlns:a16="http://schemas.microsoft.com/office/drawing/2014/main" id="{8321A1EA-011F-439D-B089-59BAA84E5801}"/>
                </a:ext>
              </a:extLst>
            </p:cNvPr>
            <p:cNvSpPr txBox="1"/>
            <p:nvPr/>
          </p:nvSpPr>
          <p:spPr>
            <a:xfrm>
              <a:off x="189998" y="2885321"/>
              <a:ext cx="2256247" cy="135623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b="1" dirty="0"/>
                <a:t>The population at risk of developing kidney disease</a:t>
              </a:r>
              <a:endParaRPr lang="en-GB" sz="2000" b="1" dirty="0">
                <a:solidFill>
                  <a:schemeClr val="tx1"/>
                </a:solidFill>
              </a:endParaRPr>
            </a:p>
            <a:p>
              <a:pPr algn="ctr"/>
              <a:endParaRPr lang="en-GB" sz="2000" dirty="0">
                <a:solidFill>
                  <a:schemeClr val="tx1"/>
                </a:solidFill>
              </a:endParaRPr>
            </a:p>
          </p:txBody>
        </p:sp>
        <p:sp>
          <p:nvSpPr>
            <p:cNvPr id="28" name="TextBox 27">
              <a:extLst>
                <a:ext uri="{FF2B5EF4-FFF2-40B4-BE49-F238E27FC236}">
                  <a16:creationId xmlns:a16="http://schemas.microsoft.com/office/drawing/2014/main" id="{9CB65DAC-BD3E-435E-9829-39BA60AA5EDE}"/>
                </a:ext>
              </a:extLst>
            </p:cNvPr>
            <p:cNvSpPr txBox="1"/>
            <p:nvPr/>
          </p:nvSpPr>
          <p:spPr>
            <a:xfrm>
              <a:off x="2892856" y="2877540"/>
              <a:ext cx="2369442" cy="135053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b="1" dirty="0"/>
                <a:t>Primary Care </a:t>
              </a:r>
            </a:p>
            <a:p>
              <a:pPr algn="ctr"/>
              <a:r>
                <a:rPr lang="en-GB" sz="2000" dirty="0"/>
                <a:t>(CKD detection and management)</a:t>
              </a:r>
            </a:p>
            <a:p>
              <a:pPr algn="ctr"/>
              <a:endParaRPr lang="en-GB" sz="2000" dirty="0">
                <a:solidFill>
                  <a:schemeClr val="tx1"/>
                </a:solidFill>
              </a:endParaRPr>
            </a:p>
            <a:p>
              <a:pPr algn="ctr"/>
              <a:endParaRPr lang="en-GB" sz="2000" dirty="0"/>
            </a:p>
          </p:txBody>
        </p:sp>
        <p:sp>
          <p:nvSpPr>
            <p:cNvPr id="29" name="TextBox 28">
              <a:extLst>
                <a:ext uri="{FF2B5EF4-FFF2-40B4-BE49-F238E27FC236}">
                  <a16:creationId xmlns:a16="http://schemas.microsoft.com/office/drawing/2014/main" id="{3816DF32-0702-4C7E-9C28-DCF73BF4FBAC}"/>
                </a:ext>
              </a:extLst>
            </p:cNvPr>
            <p:cNvSpPr txBox="1"/>
            <p:nvPr/>
          </p:nvSpPr>
          <p:spPr>
            <a:xfrm>
              <a:off x="5549206" y="2864063"/>
              <a:ext cx="2256247" cy="137749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b="1" dirty="0"/>
                <a:t>Secondary care</a:t>
              </a:r>
              <a:r>
                <a:rPr lang="en-GB" sz="2000" dirty="0"/>
                <a:t> (Nephrology Outpatients)</a:t>
              </a:r>
            </a:p>
            <a:p>
              <a:pPr algn="ctr"/>
              <a:endParaRPr lang="en-GB" sz="2000" dirty="0">
                <a:solidFill>
                  <a:schemeClr val="tx1"/>
                </a:solidFill>
              </a:endParaRPr>
            </a:p>
            <a:p>
              <a:endParaRPr lang="en-GB" sz="2000" dirty="0">
                <a:solidFill>
                  <a:schemeClr val="tx1"/>
                </a:solidFill>
              </a:endParaRPr>
            </a:p>
          </p:txBody>
        </p:sp>
        <p:sp>
          <p:nvSpPr>
            <p:cNvPr id="30" name="TextBox 29">
              <a:extLst>
                <a:ext uri="{FF2B5EF4-FFF2-40B4-BE49-F238E27FC236}">
                  <a16:creationId xmlns:a16="http://schemas.microsoft.com/office/drawing/2014/main" id="{DE277CB8-C3F4-4CB1-BB0D-84FB17604DC4}"/>
                </a:ext>
              </a:extLst>
            </p:cNvPr>
            <p:cNvSpPr txBox="1"/>
            <p:nvPr/>
          </p:nvSpPr>
          <p:spPr>
            <a:xfrm>
              <a:off x="8096303" y="2873477"/>
              <a:ext cx="3313818" cy="139932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b="1" dirty="0"/>
                <a:t>Specialised care</a:t>
              </a:r>
            </a:p>
            <a:p>
              <a:pPr algn="ctr"/>
              <a:r>
                <a:rPr lang="en-GB" sz="2000" dirty="0"/>
                <a:t>Overall RRT rates</a:t>
              </a:r>
            </a:p>
            <a:p>
              <a:pPr algn="ctr"/>
              <a:r>
                <a:rPr lang="en-GB" sz="2000" dirty="0"/>
                <a:t>Late Presentation</a:t>
              </a:r>
            </a:p>
            <a:p>
              <a:pPr algn="ctr"/>
              <a:r>
                <a:rPr lang="en-GB" sz="2000" dirty="0"/>
                <a:t>Transplant</a:t>
              </a:r>
            </a:p>
            <a:p>
              <a:pPr algn="ctr"/>
              <a:r>
                <a:rPr lang="en-GB" sz="2000" i="1" dirty="0"/>
                <a:t>Vascular Access</a:t>
              </a:r>
            </a:p>
            <a:p>
              <a:pPr algn="ctr"/>
              <a:r>
                <a:rPr lang="en-GB" sz="2000" dirty="0"/>
                <a:t>Dialysis (Home therapies)</a:t>
              </a:r>
            </a:p>
            <a:p>
              <a:pPr algn="ctr"/>
              <a:endParaRPr lang="en-GB" sz="2000" b="1" dirty="0">
                <a:solidFill>
                  <a:srgbClr val="FF0000"/>
                </a:solidFill>
              </a:endParaRPr>
            </a:p>
          </p:txBody>
        </p:sp>
        <p:sp>
          <p:nvSpPr>
            <p:cNvPr id="31" name="TextBox 30">
              <a:extLst>
                <a:ext uri="{FF2B5EF4-FFF2-40B4-BE49-F238E27FC236}">
                  <a16:creationId xmlns:a16="http://schemas.microsoft.com/office/drawing/2014/main" id="{E821594D-D337-4A42-889C-8E9EE01A8A60}"/>
                </a:ext>
              </a:extLst>
            </p:cNvPr>
            <p:cNvSpPr txBox="1"/>
            <p:nvPr/>
          </p:nvSpPr>
          <p:spPr>
            <a:xfrm>
              <a:off x="-38897" y="1088298"/>
              <a:ext cx="11449017" cy="282253"/>
            </a:xfrm>
            <a:prstGeom prst="roundRect">
              <a:avLst/>
            </a:prstGeom>
            <a:solidFill>
              <a:schemeClr val="accent1">
                <a:lumMod val="75000"/>
              </a:schemeClr>
            </a:solidFill>
          </p:spPr>
          <p:txBody>
            <a:bodyPr wrap="square" rtlCol="0" anchor="ctr">
              <a:spAutoFit/>
            </a:bodyPr>
            <a:lstStyle/>
            <a:p>
              <a:pPr algn="ctr"/>
              <a:r>
                <a:rPr lang="en-GB" sz="2000" dirty="0">
                  <a:solidFill>
                    <a:schemeClr val="bg1"/>
                  </a:solidFill>
                </a:rPr>
                <a:t>Equity of access</a:t>
              </a:r>
              <a:r>
                <a:rPr lang="en-GB" sz="2000" i="1" dirty="0">
                  <a:solidFill>
                    <a:schemeClr val="bg1"/>
                  </a:solidFill>
                </a:rPr>
                <a:t>, </a:t>
              </a:r>
              <a:r>
                <a:rPr lang="en-GB" sz="2000" dirty="0">
                  <a:solidFill>
                    <a:schemeClr val="bg1"/>
                  </a:solidFill>
                </a:rPr>
                <a:t>quality and outcomes</a:t>
              </a:r>
            </a:p>
          </p:txBody>
        </p:sp>
      </p:grpSp>
      <p:pic>
        <p:nvPicPr>
          <p:cNvPr id="2" name="Picture 1">
            <a:extLst>
              <a:ext uri="{FF2B5EF4-FFF2-40B4-BE49-F238E27FC236}">
                <a16:creationId xmlns:a16="http://schemas.microsoft.com/office/drawing/2014/main" id="{B5AA237C-6B0D-407C-B66D-F303D3F95983}"/>
              </a:ext>
            </a:extLst>
          </p:cNvPr>
          <p:cNvPicPr>
            <a:picLocks noChangeAspect="1"/>
          </p:cNvPicPr>
          <p:nvPr/>
        </p:nvPicPr>
        <p:blipFill>
          <a:blip r:embed="rId3"/>
          <a:stretch>
            <a:fillRect/>
          </a:stretch>
        </p:blipFill>
        <p:spPr>
          <a:xfrm>
            <a:off x="369681" y="2485215"/>
            <a:ext cx="1804464" cy="1337494"/>
          </a:xfrm>
          <a:prstGeom prst="rect">
            <a:avLst/>
          </a:prstGeom>
        </p:spPr>
      </p:pic>
      <p:pic>
        <p:nvPicPr>
          <p:cNvPr id="3" name="Picture 2">
            <a:extLst>
              <a:ext uri="{FF2B5EF4-FFF2-40B4-BE49-F238E27FC236}">
                <a16:creationId xmlns:a16="http://schemas.microsoft.com/office/drawing/2014/main" id="{696838E7-0131-4426-947A-8B4471E2F3D1}"/>
              </a:ext>
            </a:extLst>
          </p:cNvPr>
          <p:cNvPicPr>
            <a:picLocks noChangeAspect="1"/>
          </p:cNvPicPr>
          <p:nvPr/>
        </p:nvPicPr>
        <p:blipFill>
          <a:blip r:embed="rId4"/>
          <a:stretch>
            <a:fillRect/>
          </a:stretch>
        </p:blipFill>
        <p:spPr>
          <a:xfrm>
            <a:off x="2490866" y="2276443"/>
            <a:ext cx="1165610" cy="1755038"/>
          </a:xfrm>
          <a:prstGeom prst="rect">
            <a:avLst/>
          </a:prstGeom>
        </p:spPr>
      </p:pic>
      <p:pic>
        <p:nvPicPr>
          <p:cNvPr id="5" name="Picture 4">
            <a:extLst>
              <a:ext uri="{FF2B5EF4-FFF2-40B4-BE49-F238E27FC236}">
                <a16:creationId xmlns:a16="http://schemas.microsoft.com/office/drawing/2014/main" id="{31EDE82D-EFAD-4301-BF8D-F13B1CFA5A88}"/>
              </a:ext>
            </a:extLst>
          </p:cNvPr>
          <p:cNvPicPr>
            <a:picLocks noChangeAspect="1"/>
          </p:cNvPicPr>
          <p:nvPr/>
        </p:nvPicPr>
        <p:blipFill>
          <a:blip r:embed="rId5"/>
          <a:stretch>
            <a:fillRect/>
          </a:stretch>
        </p:blipFill>
        <p:spPr>
          <a:xfrm>
            <a:off x="4013001" y="2276443"/>
            <a:ext cx="2570051" cy="1708500"/>
          </a:xfrm>
          <a:prstGeom prst="rect">
            <a:avLst/>
          </a:prstGeom>
        </p:spPr>
      </p:pic>
      <p:pic>
        <p:nvPicPr>
          <p:cNvPr id="6" name="Picture 5">
            <a:extLst>
              <a:ext uri="{FF2B5EF4-FFF2-40B4-BE49-F238E27FC236}">
                <a16:creationId xmlns:a16="http://schemas.microsoft.com/office/drawing/2014/main" id="{9620FFB1-2F00-4CFB-A5AF-B25FD48ED040}"/>
              </a:ext>
            </a:extLst>
          </p:cNvPr>
          <p:cNvPicPr>
            <a:picLocks noChangeAspect="1"/>
          </p:cNvPicPr>
          <p:nvPr/>
        </p:nvPicPr>
        <p:blipFill>
          <a:blip r:embed="rId6"/>
          <a:stretch>
            <a:fillRect/>
          </a:stretch>
        </p:blipFill>
        <p:spPr>
          <a:xfrm>
            <a:off x="6863484" y="2161176"/>
            <a:ext cx="2138904" cy="1823767"/>
          </a:xfrm>
          <a:prstGeom prst="rect">
            <a:avLst/>
          </a:prstGeom>
        </p:spPr>
      </p:pic>
      <p:pic>
        <p:nvPicPr>
          <p:cNvPr id="7" name="Picture 6">
            <a:extLst>
              <a:ext uri="{FF2B5EF4-FFF2-40B4-BE49-F238E27FC236}">
                <a16:creationId xmlns:a16="http://schemas.microsoft.com/office/drawing/2014/main" id="{7F0DC167-DBA7-49C2-BEC0-C361E9B6E90A}"/>
              </a:ext>
            </a:extLst>
          </p:cNvPr>
          <p:cNvPicPr>
            <a:picLocks noChangeAspect="1"/>
          </p:cNvPicPr>
          <p:nvPr/>
        </p:nvPicPr>
        <p:blipFill>
          <a:blip r:embed="rId7"/>
          <a:stretch>
            <a:fillRect/>
          </a:stretch>
        </p:blipFill>
        <p:spPr>
          <a:xfrm>
            <a:off x="9207726" y="2116764"/>
            <a:ext cx="2583732" cy="2002985"/>
          </a:xfrm>
          <a:prstGeom prst="rect">
            <a:avLst/>
          </a:prstGeom>
        </p:spPr>
      </p:pic>
    </p:spTree>
    <p:extLst>
      <p:ext uri="{BB962C8B-B14F-4D97-AF65-F5344CB8AC3E}">
        <p14:creationId xmlns:p14="http://schemas.microsoft.com/office/powerpoint/2010/main" val="291200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77907-F1FF-EC42-A30D-BF5DF2D72287}"/>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7" name="TextBox 6">
            <a:extLst>
              <a:ext uri="{FF2B5EF4-FFF2-40B4-BE49-F238E27FC236}">
                <a16:creationId xmlns:a16="http://schemas.microsoft.com/office/drawing/2014/main" id="{B3B24CB9-AD92-451F-AF0D-B9991A4BC097}"/>
              </a:ext>
            </a:extLst>
          </p:cNvPr>
          <p:cNvSpPr txBox="1"/>
          <p:nvPr/>
        </p:nvSpPr>
        <p:spPr>
          <a:xfrm>
            <a:off x="4383543" y="708247"/>
            <a:ext cx="2598371" cy="369332"/>
          </a:xfrm>
          <a:prstGeom prst="rect">
            <a:avLst/>
          </a:prstGeom>
          <a:noFill/>
        </p:spPr>
        <p:txBody>
          <a:bodyPr wrap="square" rtlCol="0">
            <a:spAutoFit/>
          </a:bodyPr>
          <a:lstStyle/>
          <a:p>
            <a:r>
              <a:rPr lang="en-GB" dirty="0"/>
              <a:t>AGE: The </a:t>
            </a:r>
            <a:r>
              <a:rPr lang="en-GB" u="sng" dirty="0"/>
              <a:t>burden</a:t>
            </a:r>
            <a:r>
              <a:rPr lang="en-GB" dirty="0"/>
              <a:t> of RRT</a:t>
            </a:r>
          </a:p>
        </p:txBody>
      </p:sp>
      <p:sp>
        <p:nvSpPr>
          <p:cNvPr id="3" name="TextBox 2">
            <a:extLst>
              <a:ext uri="{FF2B5EF4-FFF2-40B4-BE49-F238E27FC236}">
                <a16:creationId xmlns:a16="http://schemas.microsoft.com/office/drawing/2014/main" id="{527197EB-B8D2-4C45-B3AF-B9E492F4B7AF}"/>
              </a:ext>
            </a:extLst>
          </p:cNvPr>
          <p:cNvSpPr txBox="1"/>
          <p:nvPr/>
        </p:nvSpPr>
        <p:spPr>
          <a:xfrm>
            <a:off x="2281727" y="1016023"/>
            <a:ext cx="6615309" cy="1815882"/>
          </a:xfrm>
          <a:prstGeom prst="rect">
            <a:avLst/>
          </a:prstGeom>
          <a:noFill/>
        </p:spPr>
        <p:txBody>
          <a:bodyPr wrap="square" rtlCol="0">
            <a:spAutoFit/>
          </a:bodyPr>
          <a:lstStyle/>
          <a:p>
            <a:r>
              <a:rPr lang="en-GB" sz="1400" dirty="0"/>
              <a:t>Whilst the population based rates on the previous slide tell us about the risk of RRT, the number of RRT patients tells us about the healthcare burden of RRT provision and is useful for service planning.</a:t>
            </a:r>
          </a:p>
          <a:p>
            <a:endParaRPr lang="en-GB" sz="1400" dirty="0"/>
          </a:p>
          <a:p>
            <a:r>
              <a:rPr lang="en-GB" sz="1400" dirty="0"/>
              <a:t>In terms of new (incident) RRT patients, the largest annual numbers entering the service are seen in the 65-74 year age band (figure 4). When looking at all existing RRT patients (prevalence) , this peak is within the younger age-group of those 55-64 years (figure 5). In 2019, the median age for the prevalent RRT population was 60 years.</a:t>
            </a:r>
          </a:p>
        </p:txBody>
      </p:sp>
      <p:grpSp>
        <p:nvGrpSpPr>
          <p:cNvPr id="13" name="Group 12">
            <a:extLst>
              <a:ext uri="{FF2B5EF4-FFF2-40B4-BE49-F238E27FC236}">
                <a16:creationId xmlns:a16="http://schemas.microsoft.com/office/drawing/2014/main" id="{CE48992B-688A-4227-9B95-EC26D705B1D8}"/>
              </a:ext>
            </a:extLst>
          </p:cNvPr>
          <p:cNvGrpSpPr/>
          <p:nvPr/>
        </p:nvGrpSpPr>
        <p:grpSpPr>
          <a:xfrm>
            <a:off x="6418728" y="2883402"/>
            <a:ext cx="5557311" cy="3534176"/>
            <a:chOff x="7112916" y="3742584"/>
            <a:chExt cx="5557311" cy="3534176"/>
          </a:xfrm>
        </p:grpSpPr>
        <p:pic>
          <p:nvPicPr>
            <p:cNvPr id="14" name="Picture 13">
              <a:extLst>
                <a:ext uri="{FF2B5EF4-FFF2-40B4-BE49-F238E27FC236}">
                  <a16:creationId xmlns:a16="http://schemas.microsoft.com/office/drawing/2014/main" id="{AA554CD9-1804-4071-9782-F2168D5D8371}"/>
                </a:ext>
              </a:extLst>
            </p:cNvPr>
            <p:cNvPicPr>
              <a:picLocks noChangeAspect="1"/>
            </p:cNvPicPr>
            <p:nvPr/>
          </p:nvPicPr>
          <p:blipFill>
            <a:blip r:embed="rId3"/>
            <a:stretch>
              <a:fillRect/>
            </a:stretch>
          </p:blipFill>
          <p:spPr>
            <a:xfrm>
              <a:off x="7200002" y="3988805"/>
              <a:ext cx="5470225" cy="3287955"/>
            </a:xfrm>
            <a:prstGeom prst="rect">
              <a:avLst/>
            </a:prstGeom>
          </p:spPr>
        </p:pic>
        <p:sp>
          <p:nvSpPr>
            <p:cNvPr id="16" name="TextBox 15">
              <a:extLst>
                <a:ext uri="{FF2B5EF4-FFF2-40B4-BE49-F238E27FC236}">
                  <a16:creationId xmlns:a16="http://schemas.microsoft.com/office/drawing/2014/main" id="{4FCC3A6A-472F-4D41-8E8E-79A6A39B616C}"/>
                </a:ext>
              </a:extLst>
            </p:cNvPr>
            <p:cNvSpPr txBox="1"/>
            <p:nvPr/>
          </p:nvSpPr>
          <p:spPr>
            <a:xfrm>
              <a:off x="7112916" y="3742584"/>
              <a:ext cx="4471851" cy="246221"/>
            </a:xfrm>
            <a:prstGeom prst="rect">
              <a:avLst/>
            </a:prstGeom>
            <a:noFill/>
          </p:spPr>
          <p:txBody>
            <a:bodyPr wrap="square" rtlCol="0">
              <a:spAutoFit/>
            </a:bodyPr>
            <a:lstStyle/>
            <a:p>
              <a:r>
                <a:rPr lang="en-GB" sz="1000" dirty="0"/>
                <a:t>Figure 5: Number of prevalent RRT patients by age. Source: UKRR 2019 report. </a:t>
              </a:r>
            </a:p>
          </p:txBody>
        </p:sp>
      </p:grpSp>
      <p:sp>
        <p:nvSpPr>
          <p:cNvPr id="9" name="TextBox 8">
            <a:extLst>
              <a:ext uri="{FF2B5EF4-FFF2-40B4-BE49-F238E27FC236}">
                <a16:creationId xmlns:a16="http://schemas.microsoft.com/office/drawing/2014/main" id="{92EE6ED7-4750-4620-9B02-F9D3F593C16D}"/>
              </a:ext>
            </a:extLst>
          </p:cNvPr>
          <p:cNvSpPr txBox="1"/>
          <p:nvPr/>
        </p:nvSpPr>
        <p:spPr>
          <a:xfrm>
            <a:off x="280261" y="2902748"/>
            <a:ext cx="3165782" cy="246221"/>
          </a:xfrm>
          <a:prstGeom prst="rect">
            <a:avLst/>
          </a:prstGeom>
          <a:noFill/>
        </p:spPr>
        <p:txBody>
          <a:bodyPr wrap="square" rtlCol="0">
            <a:spAutoFit/>
          </a:bodyPr>
          <a:lstStyle/>
          <a:p>
            <a:r>
              <a:rPr lang="en-GB" sz="1000" dirty="0"/>
              <a:t>Figure 4</a:t>
            </a:r>
          </a:p>
        </p:txBody>
      </p:sp>
      <p:pic>
        <p:nvPicPr>
          <p:cNvPr id="2" name="Picture 1">
            <a:extLst>
              <a:ext uri="{FF2B5EF4-FFF2-40B4-BE49-F238E27FC236}">
                <a16:creationId xmlns:a16="http://schemas.microsoft.com/office/drawing/2014/main" id="{951A36A2-48DD-4F5A-B46D-81BE4AA8A2B0}"/>
              </a:ext>
            </a:extLst>
          </p:cNvPr>
          <p:cNvPicPr>
            <a:picLocks noChangeAspect="1"/>
          </p:cNvPicPr>
          <p:nvPr/>
        </p:nvPicPr>
        <p:blipFill>
          <a:blip r:embed="rId4"/>
          <a:stretch>
            <a:fillRect/>
          </a:stretch>
        </p:blipFill>
        <p:spPr>
          <a:xfrm>
            <a:off x="170379" y="3168710"/>
            <a:ext cx="5925621" cy="3498581"/>
          </a:xfrm>
          <a:prstGeom prst="rect">
            <a:avLst/>
          </a:prstGeom>
        </p:spPr>
      </p:pic>
    </p:spTree>
    <p:extLst>
      <p:ext uri="{BB962C8B-B14F-4D97-AF65-F5344CB8AC3E}">
        <p14:creationId xmlns:p14="http://schemas.microsoft.com/office/powerpoint/2010/main" val="393356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564F0-C502-44D6-9DD5-71D90F01DD08}"/>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4" name="TextBox 3">
            <a:extLst>
              <a:ext uri="{FF2B5EF4-FFF2-40B4-BE49-F238E27FC236}">
                <a16:creationId xmlns:a16="http://schemas.microsoft.com/office/drawing/2014/main" id="{A2E22119-D81D-4FE4-92B9-20ABE9912ED5}"/>
              </a:ext>
            </a:extLst>
          </p:cNvPr>
          <p:cNvSpPr txBox="1"/>
          <p:nvPr/>
        </p:nvSpPr>
        <p:spPr>
          <a:xfrm>
            <a:off x="2034073" y="610035"/>
            <a:ext cx="8322907" cy="1446550"/>
          </a:xfrm>
          <a:prstGeom prst="rect">
            <a:avLst/>
          </a:prstGeom>
          <a:noFill/>
        </p:spPr>
        <p:txBody>
          <a:bodyPr wrap="square" rtlCol="0">
            <a:spAutoFit/>
          </a:bodyPr>
          <a:lstStyle/>
          <a:p>
            <a:r>
              <a:rPr lang="en-GB" dirty="0"/>
              <a:t>RRT by sex</a:t>
            </a:r>
          </a:p>
          <a:p>
            <a:r>
              <a:rPr lang="en-GB" sz="1400" dirty="0"/>
              <a:t>The risk of RRT is 80% higher in men compared to women for adults of all ages and this relative difference increases with each age group </a:t>
            </a:r>
            <a:r>
              <a:rPr lang="en-GB" sz="1400" dirty="0" err="1"/>
              <a:t>upto</a:t>
            </a:r>
            <a:r>
              <a:rPr lang="en-GB" sz="1400" dirty="0"/>
              <a:t> the 75+ age group where men are nearly three times as likely start RRT compared to women (figure 6). This is despite the prevalence of CKD being higher in women (figure 7). </a:t>
            </a:r>
            <a:r>
              <a:rPr lang="en-GB" sz="1400" dirty="0">
                <a:hlinkClick r:id="rId3"/>
              </a:rPr>
              <a:t>Reasons for the higher RRT rate amongst men </a:t>
            </a:r>
            <a:r>
              <a:rPr lang="en-GB" sz="1400" dirty="0"/>
              <a:t>are not well understood and likely to be multi-factorial (possibly relating to hormone differences, lifestyle and different approaches to kidney care and treatment choice).</a:t>
            </a:r>
          </a:p>
        </p:txBody>
      </p:sp>
      <p:pic>
        <p:nvPicPr>
          <p:cNvPr id="7" name="Picture 6">
            <a:extLst>
              <a:ext uri="{FF2B5EF4-FFF2-40B4-BE49-F238E27FC236}">
                <a16:creationId xmlns:a16="http://schemas.microsoft.com/office/drawing/2014/main" id="{0AC07C63-E986-406B-BF37-883CBB447B0C}"/>
              </a:ext>
            </a:extLst>
          </p:cNvPr>
          <p:cNvPicPr>
            <a:picLocks noChangeAspect="1"/>
          </p:cNvPicPr>
          <p:nvPr/>
        </p:nvPicPr>
        <p:blipFill>
          <a:blip r:embed="rId4"/>
          <a:stretch>
            <a:fillRect/>
          </a:stretch>
        </p:blipFill>
        <p:spPr>
          <a:xfrm>
            <a:off x="6310605" y="2740368"/>
            <a:ext cx="5647739" cy="3507597"/>
          </a:xfrm>
          <a:prstGeom prst="rect">
            <a:avLst/>
          </a:prstGeom>
        </p:spPr>
      </p:pic>
      <p:pic>
        <p:nvPicPr>
          <p:cNvPr id="2" name="Picture 1">
            <a:extLst>
              <a:ext uri="{FF2B5EF4-FFF2-40B4-BE49-F238E27FC236}">
                <a16:creationId xmlns:a16="http://schemas.microsoft.com/office/drawing/2014/main" id="{FF6AB4AE-CBA8-46F3-BA08-7DBBC6B84104}"/>
              </a:ext>
            </a:extLst>
          </p:cNvPr>
          <p:cNvPicPr>
            <a:picLocks noChangeAspect="1"/>
          </p:cNvPicPr>
          <p:nvPr/>
        </p:nvPicPr>
        <p:blipFill>
          <a:blip r:embed="rId5"/>
          <a:stretch>
            <a:fillRect/>
          </a:stretch>
        </p:blipFill>
        <p:spPr>
          <a:xfrm>
            <a:off x="124295" y="2225595"/>
            <a:ext cx="5971705" cy="4535472"/>
          </a:xfrm>
          <a:prstGeom prst="rect">
            <a:avLst/>
          </a:prstGeom>
        </p:spPr>
      </p:pic>
      <p:sp>
        <p:nvSpPr>
          <p:cNvPr id="8" name="TextBox 7">
            <a:extLst>
              <a:ext uri="{FF2B5EF4-FFF2-40B4-BE49-F238E27FC236}">
                <a16:creationId xmlns:a16="http://schemas.microsoft.com/office/drawing/2014/main" id="{901A0485-1B69-411B-BA04-5E6779D2902A}"/>
              </a:ext>
            </a:extLst>
          </p:cNvPr>
          <p:cNvSpPr txBox="1"/>
          <p:nvPr/>
        </p:nvSpPr>
        <p:spPr>
          <a:xfrm>
            <a:off x="124295" y="1979374"/>
            <a:ext cx="3165782" cy="246221"/>
          </a:xfrm>
          <a:prstGeom prst="rect">
            <a:avLst/>
          </a:prstGeom>
          <a:noFill/>
        </p:spPr>
        <p:txBody>
          <a:bodyPr wrap="square" rtlCol="0">
            <a:spAutoFit/>
          </a:bodyPr>
          <a:lstStyle/>
          <a:p>
            <a:r>
              <a:rPr lang="en-GB" sz="1000" dirty="0"/>
              <a:t>Figure 6</a:t>
            </a:r>
          </a:p>
        </p:txBody>
      </p:sp>
      <p:sp>
        <p:nvSpPr>
          <p:cNvPr id="9" name="TextBox 8">
            <a:extLst>
              <a:ext uri="{FF2B5EF4-FFF2-40B4-BE49-F238E27FC236}">
                <a16:creationId xmlns:a16="http://schemas.microsoft.com/office/drawing/2014/main" id="{DBC2202E-C1BF-4459-B03A-5C3BB9D7F8C1}"/>
              </a:ext>
            </a:extLst>
          </p:cNvPr>
          <p:cNvSpPr txBox="1"/>
          <p:nvPr/>
        </p:nvSpPr>
        <p:spPr>
          <a:xfrm>
            <a:off x="6195526" y="2494147"/>
            <a:ext cx="3165782" cy="246221"/>
          </a:xfrm>
          <a:prstGeom prst="rect">
            <a:avLst/>
          </a:prstGeom>
          <a:noFill/>
        </p:spPr>
        <p:txBody>
          <a:bodyPr wrap="square" rtlCol="0">
            <a:spAutoFit/>
          </a:bodyPr>
          <a:lstStyle/>
          <a:p>
            <a:r>
              <a:rPr lang="en-GB" sz="1000" dirty="0"/>
              <a:t>Figure 7</a:t>
            </a:r>
          </a:p>
        </p:txBody>
      </p:sp>
    </p:spTree>
    <p:extLst>
      <p:ext uri="{BB962C8B-B14F-4D97-AF65-F5344CB8AC3E}">
        <p14:creationId xmlns:p14="http://schemas.microsoft.com/office/powerpoint/2010/main" val="40661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E4E5EE-E291-4D35-B72A-BF8DF054010A}"/>
              </a:ext>
            </a:extLst>
          </p:cNvPr>
          <p:cNvSpPr txBox="1"/>
          <p:nvPr/>
        </p:nvSpPr>
        <p:spPr>
          <a:xfrm>
            <a:off x="7730534" y="737439"/>
            <a:ext cx="4407130" cy="5632311"/>
          </a:xfrm>
          <a:prstGeom prst="rect">
            <a:avLst/>
          </a:prstGeom>
          <a:noFill/>
          <a:ln>
            <a:solidFill>
              <a:srgbClr val="00B050"/>
            </a:solidFill>
          </a:ln>
        </p:spPr>
        <p:txBody>
          <a:bodyPr wrap="square" rtlCol="0">
            <a:spAutoFit/>
          </a:bodyPr>
          <a:lstStyle/>
          <a:p>
            <a:pPr algn="ctr"/>
            <a:r>
              <a:rPr lang="en-GB" sz="1200" dirty="0"/>
              <a:t>Summary of caveats:</a:t>
            </a:r>
          </a:p>
          <a:p>
            <a:r>
              <a:rPr lang="en-GB" sz="1200" dirty="0"/>
              <a:t>This analysis uses Census 2011 data as a denominator as this is currently the only reliable source of ethnic group population by this narrow classification and age. As it is highly likely that the England population has become more diverse since 2011, RRT rates for White groups maybe artificially depressed (and vice versa for non-white group).</a:t>
            </a:r>
          </a:p>
          <a:p>
            <a:endParaRPr lang="en-GB" sz="1200" dirty="0"/>
          </a:p>
          <a:p>
            <a:r>
              <a:rPr lang="en-GB" sz="1200" dirty="0"/>
              <a:t>A) Patients from the “Other Mixed background”, “other Black background” and “Other ethnic background” categories appear to have a higher RRT rate. No further information is available regarding the characteristics of patients in these groups. However, it is highly likely that these high rates are the result of classification error i.e. patients being assigned to these “other” groups as a default rather than exploring which other categories maybe appropriate. </a:t>
            </a:r>
          </a:p>
          <a:p>
            <a:endParaRPr lang="en-GB" sz="1200" dirty="0"/>
          </a:p>
          <a:p>
            <a:r>
              <a:rPr lang="en-GB" sz="1200" dirty="0"/>
              <a:t>B) Also of note is the fact that rates for Mixed ethnic groups are lower than that of the general population (with the exception of “Mixed – White and Black African” which is similar). These lower rates do not seem realistic e.g. that someone from a “Mixed – White and Asian” group would have a much lower risk than someone from the Asian group. So again, it is likely that this is classification error.</a:t>
            </a:r>
          </a:p>
          <a:p>
            <a:endParaRPr lang="en-GB" sz="1200" dirty="0"/>
          </a:p>
          <a:p>
            <a:r>
              <a:rPr lang="en-GB" sz="1200" dirty="0"/>
              <a:t>As a result, any subsequent analysis is shown by broad ethnic group (white/black/Asian). Patients categorised as being of mixed ethnicity are assigned to the relevant main non-white category i.e. the White and Asian group would be assigned to the Asian group and so on. Therefore, the Other category in subsequent analysis is Any other Mixed Background, Chinese or Any other ethnic group.</a:t>
            </a:r>
          </a:p>
        </p:txBody>
      </p:sp>
      <p:sp>
        <p:nvSpPr>
          <p:cNvPr id="5" name="TextBox 4">
            <a:extLst>
              <a:ext uri="{FF2B5EF4-FFF2-40B4-BE49-F238E27FC236}">
                <a16:creationId xmlns:a16="http://schemas.microsoft.com/office/drawing/2014/main" id="{1C4F2BAD-FE77-46A4-ABE6-46031F6FA0B8}"/>
              </a:ext>
            </a:extLst>
          </p:cNvPr>
          <p:cNvSpPr txBox="1"/>
          <p:nvPr/>
        </p:nvSpPr>
        <p:spPr>
          <a:xfrm>
            <a:off x="150887" y="710707"/>
            <a:ext cx="6929306" cy="800219"/>
          </a:xfrm>
          <a:prstGeom prst="rect">
            <a:avLst/>
          </a:prstGeom>
          <a:noFill/>
        </p:spPr>
        <p:txBody>
          <a:bodyPr wrap="square" rtlCol="0">
            <a:spAutoFit/>
          </a:bodyPr>
          <a:lstStyle/>
          <a:p>
            <a:r>
              <a:rPr lang="en-GB" dirty="0"/>
              <a:t>RRT by Ethnic Group</a:t>
            </a:r>
          </a:p>
          <a:p>
            <a:r>
              <a:rPr lang="en-GB" sz="1400" dirty="0"/>
              <a:t>The risk of requiring RRT is are higher for people from non-white ethnic groups and lower for those from white groups as compared to the general population (all ethnicities combined).</a:t>
            </a:r>
            <a:endParaRPr lang="en-GB" dirty="0"/>
          </a:p>
        </p:txBody>
      </p:sp>
      <p:sp>
        <p:nvSpPr>
          <p:cNvPr id="11" name="Rectangle 10">
            <a:extLst>
              <a:ext uri="{FF2B5EF4-FFF2-40B4-BE49-F238E27FC236}">
                <a16:creationId xmlns:a16="http://schemas.microsoft.com/office/drawing/2014/main" id="{6F45737D-DE78-4B37-BCBA-C5976083DFAC}"/>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pic>
        <p:nvPicPr>
          <p:cNvPr id="15" name="Picture 14">
            <a:extLst>
              <a:ext uri="{FF2B5EF4-FFF2-40B4-BE49-F238E27FC236}">
                <a16:creationId xmlns:a16="http://schemas.microsoft.com/office/drawing/2014/main" id="{BF920C90-290F-4E7D-ADE2-F40CB03E6DF5}"/>
              </a:ext>
            </a:extLst>
          </p:cNvPr>
          <p:cNvPicPr>
            <a:picLocks noChangeAspect="1"/>
          </p:cNvPicPr>
          <p:nvPr/>
        </p:nvPicPr>
        <p:blipFill>
          <a:blip r:embed="rId2"/>
          <a:stretch>
            <a:fillRect/>
          </a:stretch>
        </p:blipFill>
        <p:spPr>
          <a:xfrm>
            <a:off x="52862" y="1836629"/>
            <a:ext cx="7352502" cy="4791583"/>
          </a:xfrm>
          <a:prstGeom prst="rect">
            <a:avLst/>
          </a:prstGeom>
        </p:spPr>
      </p:pic>
      <p:sp>
        <p:nvSpPr>
          <p:cNvPr id="2" name="TextBox 1">
            <a:extLst>
              <a:ext uri="{FF2B5EF4-FFF2-40B4-BE49-F238E27FC236}">
                <a16:creationId xmlns:a16="http://schemas.microsoft.com/office/drawing/2014/main" id="{26C076DB-7A8B-4EAC-AEC3-9957EC63304D}"/>
              </a:ext>
            </a:extLst>
          </p:cNvPr>
          <p:cNvSpPr txBox="1"/>
          <p:nvPr/>
        </p:nvSpPr>
        <p:spPr>
          <a:xfrm>
            <a:off x="3311756" y="3147709"/>
            <a:ext cx="834714" cy="246221"/>
          </a:xfrm>
          <a:prstGeom prst="rect">
            <a:avLst/>
          </a:prstGeom>
          <a:noFill/>
        </p:spPr>
        <p:txBody>
          <a:bodyPr wrap="square" rtlCol="0">
            <a:spAutoFit/>
          </a:bodyPr>
          <a:lstStyle/>
          <a:p>
            <a:r>
              <a:rPr lang="en-GB" sz="1000" dirty="0"/>
              <a:t>See Note A</a:t>
            </a:r>
          </a:p>
        </p:txBody>
      </p:sp>
      <p:sp>
        <p:nvSpPr>
          <p:cNvPr id="12" name="TextBox 11">
            <a:extLst>
              <a:ext uri="{FF2B5EF4-FFF2-40B4-BE49-F238E27FC236}">
                <a16:creationId xmlns:a16="http://schemas.microsoft.com/office/drawing/2014/main" id="{92FA3034-44D2-4F2A-91A7-0072D98781AD}"/>
              </a:ext>
            </a:extLst>
          </p:cNvPr>
          <p:cNvSpPr txBox="1"/>
          <p:nvPr/>
        </p:nvSpPr>
        <p:spPr>
          <a:xfrm>
            <a:off x="5640752" y="2369277"/>
            <a:ext cx="834714" cy="246221"/>
          </a:xfrm>
          <a:prstGeom prst="rect">
            <a:avLst/>
          </a:prstGeom>
          <a:noFill/>
        </p:spPr>
        <p:txBody>
          <a:bodyPr wrap="square" rtlCol="0">
            <a:spAutoFit/>
          </a:bodyPr>
          <a:lstStyle/>
          <a:p>
            <a:r>
              <a:rPr lang="en-GB" sz="1000" dirty="0"/>
              <a:t>See Note A</a:t>
            </a:r>
          </a:p>
        </p:txBody>
      </p:sp>
      <p:sp>
        <p:nvSpPr>
          <p:cNvPr id="13" name="TextBox 12">
            <a:extLst>
              <a:ext uri="{FF2B5EF4-FFF2-40B4-BE49-F238E27FC236}">
                <a16:creationId xmlns:a16="http://schemas.microsoft.com/office/drawing/2014/main" id="{56EACF31-794E-42BC-B982-47B7C3929434}"/>
              </a:ext>
            </a:extLst>
          </p:cNvPr>
          <p:cNvSpPr txBox="1"/>
          <p:nvPr/>
        </p:nvSpPr>
        <p:spPr>
          <a:xfrm>
            <a:off x="6414234" y="3553330"/>
            <a:ext cx="834714" cy="246221"/>
          </a:xfrm>
          <a:prstGeom prst="rect">
            <a:avLst/>
          </a:prstGeom>
          <a:noFill/>
        </p:spPr>
        <p:txBody>
          <a:bodyPr wrap="square" rtlCol="0">
            <a:spAutoFit/>
          </a:bodyPr>
          <a:lstStyle/>
          <a:p>
            <a:r>
              <a:rPr lang="en-GB" sz="1000" dirty="0"/>
              <a:t>See Note A</a:t>
            </a:r>
          </a:p>
        </p:txBody>
      </p:sp>
      <p:sp>
        <p:nvSpPr>
          <p:cNvPr id="14" name="TextBox 13">
            <a:extLst>
              <a:ext uri="{FF2B5EF4-FFF2-40B4-BE49-F238E27FC236}">
                <a16:creationId xmlns:a16="http://schemas.microsoft.com/office/drawing/2014/main" id="{218D997B-F00D-410C-8B42-47077B84846B}"/>
              </a:ext>
            </a:extLst>
          </p:cNvPr>
          <p:cNvSpPr txBox="1"/>
          <p:nvPr/>
        </p:nvSpPr>
        <p:spPr>
          <a:xfrm>
            <a:off x="2565348" y="4123671"/>
            <a:ext cx="834714" cy="246221"/>
          </a:xfrm>
          <a:prstGeom prst="rect">
            <a:avLst/>
          </a:prstGeom>
          <a:noFill/>
        </p:spPr>
        <p:txBody>
          <a:bodyPr wrap="square" rtlCol="0">
            <a:spAutoFit/>
          </a:bodyPr>
          <a:lstStyle/>
          <a:p>
            <a:r>
              <a:rPr lang="en-GB" sz="1000" dirty="0"/>
              <a:t>See Note B</a:t>
            </a:r>
          </a:p>
        </p:txBody>
      </p:sp>
      <p:sp>
        <p:nvSpPr>
          <p:cNvPr id="16" name="Oval 15">
            <a:extLst>
              <a:ext uri="{FF2B5EF4-FFF2-40B4-BE49-F238E27FC236}">
                <a16:creationId xmlns:a16="http://schemas.microsoft.com/office/drawing/2014/main" id="{23874822-5C87-4727-B1E6-200C3FA1D9E7}"/>
              </a:ext>
            </a:extLst>
          </p:cNvPr>
          <p:cNvSpPr/>
          <p:nvPr/>
        </p:nvSpPr>
        <p:spPr>
          <a:xfrm>
            <a:off x="2428113" y="4380838"/>
            <a:ext cx="1109184" cy="55119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C48CF2A-3171-497C-B502-22C04A63358F}"/>
              </a:ext>
            </a:extLst>
          </p:cNvPr>
          <p:cNvSpPr/>
          <p:nvPr/>
        </p:nvSpPr>
        <p:spPr>
          <a:xfrm>
            <a:off x="3179220" y="3419311"/>
            <a:ext cx="834714" cy="55119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AC90192-42FE-4FD4-A7BF-322E26C084AA}"/>
              </a:ext>
            </a:extLst>
          </p:cNvPr>
          <p:cNvSpPr/>
          <p:nvPr/>
        </p:nvSpPr>
        <p:spPr>
          <a:xfrm>
            <a:off x="5629274" y="2704394"/>
            <a:ext cx="708759" cy="46550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9765EB6-E4AB-483E-8652-C0AF377ECC41}"/>
              </a:ext>
            </a:extLst>
          </p:cNvPr>
          <p:cNvSpPr/>
          <p:nvPr/>
        </p:nvSpPr>
        <p:spPr>
          <a:xfrm>
            <a:off x="6414234" y="3843225"/>
            <a:ext cx="665959" cy="38919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C6AB202-6498-49E3-AE17-CB0A8A68EFBC}"/>
              </a:ext>
            </a:extLst>
          </p:cNvPr>
          <p:cNvSpPr txBox="1"/>
          <p:nvPr/>
        </p:nvSpPr>
        <p:spPr>
          <a:xfrm>
            <a:off x="0" y="1565782"/>
            <a:ext cx="3165782" cy="246221"/>
          </a:xfrm>
          <a:prstGeom prst="rect">
            <a:avLst/>
          </a:prstGeom>
          <a:noFill/>
        </p:spPr>
        <p:txBody>
          <a:bodyPr wrap="square" rtlCol="0">
            <a:spAutoFit/>
          </a:bodyPr>
          <a:lstStyle/>
          <a:p>
            <a:r>
              <a:rPr lang="en-GB" sz="1000" dirty="0"/>
              <a:t>Figure 8</a:t>
            </a:r>
          </a:p>
        </p:txBody>
      </p:sp>
    </p:spTree>
    <p:extLst>
      <p:ext uri="{BB962C8B-B14F-4D97-AF65-F5344CB8AC3E}">
        <p14:creationId xmlns:p14="http://schemas.microsoft.com/office/powerpoint/2010/main" val="247482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4F2BAD-FE77-46A4-ABE6-46031F6FA0B8}"/>
              </a:ext>
            </a:extLst>
          </p:cNvPr>
          <p:cNvSpPr txBox="1"/>
          <p:nvPr/>
        </p:nvSpPr>
        <p:spPr>
          <a:xfrm>
            <a:off x="3264716" y="624952"/>
            <a:ext cx="6929306" cy="369332"/>
          </a:xfrm>
          <a:prstGeom prst="rect">
            <a:avLst/>
          </a:prstGeom>
          <a:noFill/>
        </p:spPr>
        <p:txBody>
          <a:bodyPr wrap="square" rtlCol="0">
            <a:spAutoFit/>
          </a:bodyPr>
          <a:lstStyle/>
          <a:p>
            <a:r>
              <a:rPr lang="en-GB" dirty="0"/>
              <a:t>RRT by Ethnic Group: adjusting for age</a:t>
            </a:r>
          </a:p>
        </p:txBody>
      </p:sp>
      <p:sp>
        <p:nvSpPr>
          <p:cNvPr id="11" name="Rectangle 10">
            <a:extLst>
              <a:ext uri="{FF2B5EF4-FFF2-40B4-BE49-F238E27FC236}">
                <a16:creationId xmlns:a16="http://schemas.microsoft.com/office/drawing/2014/main" id="{6F45737D-DE78-4B37-BCBA-C5976083DFAC}"/>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14" name="TextBox 13">
            <a:extLst>
              <a:ext uri="{FF2B5EF4-FFF2-40B4-BE49-F238E27FC236}">
                <a16:creationId xmlns:a16="http://schemas.microsoft.com/office/drawing/2014/main" id="{1C508052-DF7B-4B5C-AB39-DE1174CBB004}"/>
              </a:ext>
            </a:extLst>
          </p:cNvPr>
          <p:cNvSpPr txBox="1"/>
          <p:nvPr/>
        </p:nvSpPr>
        <p:spPr>
          <a:xfrm>
            <a:off x="382183" y="959868"/>
            <a:ext cx="4801701" cy="1815882"/>
          </a:xfrm>
          <a:prstGeom prst="rect">
            <a:avLst/>
          </a:prstGeom>
          <a:noFill/>
        </p:spPr>
        <p:txBody>
          <a:bodyPr wrap="square" rtlCol="0">
            <a:spAutoFit/>
          </a:bodyPr>
          <a:lstStyle/>
          <a:p>
            <a:r>
              <a:rPr lang="en-GB" sz="1600" dirty="0"/>
              <a:t>Figure 8 below shows the unadjusted incidence ratio by broad ethnic group. For this analysis we have been able to use more current population dataset as the denominator (see slide speakers notes for more detail). The higher risk of RRT for Asian and Black groups can be seen here. This pattern is also seen when looking at men and women separately (analysis not shown).</a:t>
            </a:r>
          </a:p>
        </p:txBody>
      </p:sp>
      <p:sp>
        <p:nvSpPr>
          <p:cNvPr id="7" name="TextBox 6">
            <a:extLst>
              <a:ext uri="{FF2B5EF4-FFF2-40B4-BE49-F238E27FC236}">
                <a16:creationId xmlns:a16="http://schemas.microsoft.com/office/drawing/2014/main" id="{EF92EF29-9D19-4983-8453-DA8E3D921F32}"/>
              </a:ext>
            </a:extLst>
          </p:cNvPr>
          <p:cNvSpPr txBox="1"/>
          <p:nvPr/>
        </p:nvSpPr>
        <p:spPr>
          <a:xfrm>
            <a:off x="360160" y="2750093"/>
            <a:ext cx="3165782" cy="246221"/>
          </a:xfrm>
          <a:prstGeom prst="rect">
            <a:avLst/>
          </a:prstGeom>
          <a:noFill/>
        </p:spPr>
        <p:txBody>
          <a:bodyPr wrap="square" rtlCol="0">
            <a:spAutoFit/>
          </a:bodyPr>
          <a:lstStyle/>
          <a:p>
            <a:r>
              <a:rPr lang="en-GB" sz="1000" dirty="0"/>
              <a:t>Figure 9</a:t>
            </a:r>
          </a:p>
        </p:txBody>
      </p:sp>
      <p:sp>
        <p:nvSpPr>
          <p:cNvPr id="8" name="TextBox 7">
            <a:extLst>
              <a:ext uri="{FF2B5EF4-FFF2-40B4-BE49-F238E27FC236}">
                <a16:creationId xmlns:a16="http://schemas.microsoft.com/office/drawing/2014/main" id="{20D9D81D-FF23-4FDB-B0A5-48B7974D109F}"/>
              </a:ext>
            </a:extLst>
          </p:cNvPr>
          <p:cNvSpPr txBox="1"/>
          <p:nvPr/>
        </p:nvSpPr>
        <p:spPr>
          <a:xfrm>
            <a:off x="6096000" y="2746897"/>
            <a:ext cx="3165782" cy="246221"/>
          </a:xfrm>
          <a:prstGeom prst="rect">
            <a:avLst/>
          </a:prstGeom>
          <a:noFill/>
        </p:spPr>
        <p:txBody>
          <a:bodyPr wrap="square" rtlCol="0">
            <a:spAutoFit/>
          </a:bodyPr>
          <a:lstStyle/>
          <a:p>
            <a:r>
              <a:rPr lang="en-GB" sz="1000" dirty="0"/>
              <a:t>Figure 10</a:t>
            </a:r>
          </a:p>
        </p:txBody>
      </p:sp>
      <p:sp>
        <p:nvSpPr>
          <p:cNvPr id="3" name="TextBox 2">
            <a:extLst>
              <a:ext uri="{FF2B5EF4-FFF2-40B4-BE49-F238E27FC236}">
                <a16:creationId xmlns:a16="http://schemas.microsoft.com/office/drawing/2014/main" id="{571738A6-D1BB-426A-9EF3-21D42EEAB02D}"/>
              </a:ext>
            </a:extLst>
          </p:cNvPr>
          <p:cNvSpPr txBox="1"/>
          <p:nvPr/>
        </p:nvSpPr>
        <p:spPr>
          <a:xfrm>
            <a:off x="6165841" y="1086039"/>
            <a:ext cx="4801700" cy="1569660"/>
          </a:xfrm>
          <a:prstGeom prst="rect">
            <a:avLst/>
          </a:prstGeom>
          <a:noFill/>
        </p:spPr>
        <p:txBody>
          <a:bodyPr wrap="square" rtlCol="0">
            <a:spAutoFit/>
          </a:bodyPr>
          <a:lstStyle/>
          <a:p>
            <a:r>
              <a:rPr lang="en-GB" sz="1600" dirty="0"/>
              <a:t>When analysing data by ethnic group is it useful to take account of the different age-structures of the white compared to non-white populations. In Figure 9 we can see that age-adjusted ratios indicate that incident RRT rates for Asian and Black ethnic groups are in fact likely to be 2-3 times higher than the general population.</a:t>
            </a:r>
          </a:p>
        </p:txBody>
      </p:sp>
      <p:pic>
        <p:nvPicPr>
          <p:cNvPr id="9" name="Picture 8">
            <a:extLst>
              <a:ext uri="{FF2B5EF4-FFF2-40B4-BE49-F238E27FC236}">
                <a16:creationId xmlns:a16="http://schemas.microsoft.com/office/drawing/2014/main" id="{153EA58D-25A3-4C3C-9447-EABDD5BDCF54}"/>
              </a:ext>
            </a:extLst>
          </p:cNvPr>
          <p:cNvPicPr>
            <a:picLocks noChangeAspect="1"/>
          </p:cNvPicPr>
          <p:nvPr/>
        </p:nvPicPr>
        <p:blipFill>
          <a:blip r:embed="rId3"/>
          <a:stretch>
            <a:fillRect/>
          </a:stretch>
        </p:blipFill>
        <p:spPr>
          <a:xfrm>
            <a:off x="6165841" y="2999485"/>
            <a:ext cx="4930481" cy="3784923"/>
          </a:xfrm>
          <a:prstGeom prst="rect">
            <a:avLst/>
          </a:prstGeom>
        </p:spPr>
      </p:pic>
      <p:pic>
        <p:nvPicPr>
          <p:cNvPr id="2" name="Picture 1">
            <a:extLst>
              <a:ext uri="{FF2B5EF4-FFF2-40B4-BE49-F238E27FC236}">
                <a16:creationId xmlns:a16="http://schemas.microsoft.com/office/drawing/2014/main" id="{E3A95C1E-0673-484B-A1FE-8BE806226290}"/>
              </a:ext>
            </a:extLst>
          </p:cNvPr>
          <p:cNvPicPr>
            <a:picLocks noChangeAspect="1"/>
          </p:cNvPicPr>
          <p:nvPr/>
        </p:nvPicPr>
        <p:blipFill>
          <a:blip r:embed="rId4"/>
          <a:stretch>
            <a:fillRect/>
          </a:stretch>
        </p:blipFill>
        <p:spPr>
          <a:xfrm>
            <a:off x="382183" y="2999485"/>
            <a:ext cx="4930481" cy="3754611"/>
          </a:xfrm>
          <a:prstGeom prst="rect">
            <a:avLst/>
          </a:prstGeom>
        </p:spPr>
      </p:pic>
    </p:spTree>
    <p:extLst>
      <p:ext uri="{BB962C8B-B14F-4D97-AF65-F5344CB8AC3E}">
        <p14:creationId xmlns:p14="http://schemas.microsoft.com/office/powerpoint/2010/main" val="4007168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F5EE3-EC07-448C-84EE-1F9F2B0BE541}"/>
              </a:ext>
            </a:extLst>
          </p:cNvPr>
          <p:cNvSpPr/>
          <p:nvPr/>
        </p:nvSpPr>
        <p:spPr>
          <a:xfrm>
            <a:off x="4627347" y="695848"/>
            <a:ext cx="776752" cy="246221"/>
          </a:xfrm>
          <a:prstGeom prst="rect">
            <a:avLst/>
          </a:prstGeom>
        </p:spPr>
        <p:txBody>
          <a:bodyPr wrap="square">
            <a:spAutoFit/>
          </a:bodyPr>
          <a:lstStyle/>
          <a:p>
            <a:r>
              <a:rPr lang="en-GB" sz="1000" dirty="0"/>
              <a:t>Figure 11</a:t>
            </a:r>
          </a:p>
        </p:txBody>
      </p:sp>
      <p:sp>
        <p:nvSpPr>
          <p:cNvPr id="17" name="TextBox 16">
            <a:extLst>
              <a:ext uri="{FF2B5EF4-FFF2-40B4-BE49-F238E27FC236}">
                <a16:creationId xmlns:a16="http://schemas.microsoft.com/office/drawing/2014/main" id="{00C246B7-B37E-45B0-9245-BBBD1B0FCE19}"/>
              </a:ext>
            </a:extLst>
          </p:cNvPr>
          <p:cNvSpPr txBox="1"/>
          <p:nvPr/>
        </p:nvSpPr>
        <p:spPr>
          <a:xfrm>
            <a:off x="112481" y="533400"/>
            <a:ext cx="4164193" cy="1384995"/>
          </a:xfrm>
          <a:prstGeom prst="rect">
            <a:avLst/>
          </a:prstGeom>
          <a:noFill/>
        </p:spPr>
        <p:txBody>
          <a:bodyPr wrap="square" rtlCol="0">
            <a:spAutoFit/>
          </a:bodyPr>
          <a:lstStyle/>
          <a:p>
            <a:r>
              <a:rPr lang="en-GB" sz="1400" b="1" dirty="0"/>
              <a:t>RRT by socio-economic status (SES)</a:t>
            </a:r>
          </a:p>
          <a:p>
            <a:r>
              <a:rPr lang="en-GB" sz="1400" dirty="0"/>
              <a:t>Patients who live in areas categorised as more deprived make up a higher proportion of those new to RRT compared to those from the least deprived areas and this difference is more pronounced for the younger age-groups.</a:t>
            </a:r>
          </a:p>
        </p:txBody>
      </p:sp>
      <p:graphicFrame>
        <p:nvGraphicFramePr>
          <p:cNvPr id="13" name="Table 12">
            <a:extLst>
              <a:ext uri="{FF2B5EF4-FFF2-40B4-BE49-F238E27FC236}">
                <a16:creationId xmlns:a16="http://schemas.microsoft.com/office/drawing/2014/main" id="{4A96323C-D647-46E8-B65E-866F7EBE75BD}"/>
              </a:ext>
            </a:extLst>
          </p:cNvPr>
          <p:cNvGraphicFramePr>
            <a:graphicFrameLocks noGrp="1"/>
          </p:cNvGraphicFramePr>
          <p:nvPr/>
        </p:nvGraphicFramePr>
        <p:xfrm>
          <a:off x="453632" y="1918395"/>
          <a:ext cx="3181408" cy="1736186"/>
        </p:xfrm>
        <a:graphic>
          <a:graphicData uri="http://schemas.openxmlformats.org/drawingml/2006/table">
            <a:tbl>
              <a:tblPr>
                <a:tableStyleId>{5C22544A-7EE6-4342-B048-85BDC9FD1C3A}</a:tableStyleId>
              </a:tblPr>
              <a:tblGrid>
                <a:gridCol w="913474">
                  <a:extLst>
                    <a:ext uri="{9D8B030D-6E8A-4147-A177-3AD203B41FA5}">
                      <a16:colId xmlns:a16="http://schemas.microsoft.com/office/drawing/2014/main" val="1918732123"/>
                    </a:ext>
                  </a:extLst>
                </a:gridCol>
                <a:gridCol w="2267934">
                  <a:extLst>
                    <a:ext uri="{9D8B030D-6E8A-4147-A177-3AD203B41FA5}">
                      <a16:colId xmlns:a16="http://schemas.microsoft.com/office/drawing/2014/main" val="3624618354"/>
                    </a:ext>
                  </a:extLst>
                </a:gridCol>
              </a:tblGrid>
              <a:tr h="402686">
                <a:tc>
                  <a:txBody>
                    <a:bodyPr/>
                    <a:lstStyle/>
                    <a:p>
                      <a:pPr algn="ctr" fontAlgn="b"/>
                      <a:r>
                        <a:rPr lang="en-GB" sz="1100" u="none" strike="noStrike">
                          <a:effectLst/>
                        </a:rPr>
                        <a:t>Age group</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Absolute difference between Q1 (most deprived) and Q5 (least deprived)</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869954"/>
                  </a:ext>
                </a:extLst>
              </a:tr>
              <a:tr h="190500">
                <a:tc>
                  <a:txBody>
                    <a:bodyPr/>
                    <a:lstStyle/>
                    <a:p>
                      <a:pPr algn="ctr" fontAlgn="b"/>
                      <a:r>
                        <a:rPr lang="en-GB" sz="1100" u="none" strike="noStrike">
                          <a:effectLst/>
                        </a:rPr>
                        <a:t>18-34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4460008"/>
                  </a:ext>
                </a:extLst>
              </a:tr>
              <a:tr h="190500">
                <a:tc>
                  <a:txBody>
                    <a:bodyPr/>
                    <a:lstStyle/>
                    <a:p>
                      <a:pPr algn="ctr" fontAlgn="b"/>
                      <a:r>
                        <a:rPr lang="en-GB" sz="1100" u="none" strike="noStrike">
                          <a:effectLst/>
                        </a:rPr>
                        <a:t>35-44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8672366"/>
                  </a:ext>
                </a:extLst>
              </a:tr>
              <a:tr h="190500">
                <a:tc>
                  <a:txBody>
                    <a:bodyPr/>
                    <a:lstStyle/>
                    <a:p>
                      <a:pPr algn="ctr" fontAlgn="b"/>
                      <a:r>
                        <a:rPr lang="en-GB" sz="1100" u="none" strike="noStrike">
                          <a:effectLst/>
                        </a:rPr>
                        <a:t>45-54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5489429"/>
                  </a:ext>
                </a:extLst>
              </a:tr>
              <a:tr h="190500">
                <a:tc>
                  <a:txBody>
                    <a:bodyPr/>
                    <a:lstStyle/>
                    <a:p>
                      <a:pPr algn="ctr" fontAlgn="b"/>
                      <a:r>
                        <a:rPr lang="en-GB" sz="1100" u="none" strike="noStrike">
                          <a:effectLst/>
                        </a:rPr>
                        <a:t>55-64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16%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753173"/>
                  </a:ext>
                </a:extLst>
              </a:tr>
              <a:tr h="190500">
                <a:tc>
                  <a:txBody>
                    <a:bodyPr/>
                    <a:lstStyle/>
                    <a:p>
                      <a:pPr algn="ctr" fontAlgn="b"/>
                      <a:r>
                        <a:rPr lang="en-GB" sz="1100" u="none" strike="noStrike">
                          <a:effectLst/>
                        </a:rPr>
                        <a:t>65-74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4183875"/>
                  </a:ext>
                </a:extLst>
              </a:tr>
              <a:tr h="190500">
                <a:tc>
                  <a:txBody>
                    <a:bodyPr/>
                    <a:lstStyle/>
                    <a:p>
                      <a:pPr algn="ctr" fontAlgn="b"/>
                      <a:r>
                        <a:rPr lang="en-GB" sz="1100" u="none" strike="noStrike">
                          <a:effectLst/>
                        </a:rPr>
                        <a:t>75+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6658917"/>
                  </a:ext>
                </a:extLst>
              </a:tr>
              <a:tr h="190500">
                <a:tc>
                  <a:txBody>
                    <a:bodyPr/>
                    <a:lstStyle/>
                    <a:p>
                      <a:pPr algn="ctr" fontAlgn="b"/>
                      <a:r>
                        <a:rPr lang="en-GB" sz="1100" u="none" strike="noStrike">
                          <a:effectLst/>
                        </a:rPr>
                        <a:t>All ages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11%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3488117"/>
                  </a:ext>
                </a:extLst>
              </a:tr>
            </a:tbl>
          </a:graphicData>
        </a:graphic>
      </p:graphicFrame>
      <p:sp>
        <p:nvSpPr>
          <p:cNvPr id="15" name="TextBox 14">
            <a:extLst>
              <a:ext uri="{FF2B5EF4-FFF2-40B4-BE49-F238E27FC236}">
                <a16:creationId xmlns:a16="http://schemas.microsoft.com/office/drawing/2014/main" id="{CC2FCAB9-075E-442F-8717-E81CBC0CB6E1}"/>
              </a:ext>
            </a:extLst>
          </p:cNvPr>
          <p:cNvSpPr txBox="1"/>
          <p:nvPr/>
        </p:nvSpPr>
        <p:spPr>
          <a:xfrm>
            <a:off x="112481" y="3764846"/>
            <a:ext cx="4269997" cy="2977738"/>
          </a:xfrm>
          <a:prstGeom prst="rect">
            <a:avLst/>
          </a:prstGeom>
          <a:noFill/>
        </p:spPr>
        <p:txBody>
          <a:bodyPr wrap="square" rtlCol="0">
            <a:spAutoFit/>
          </a:bodyPr>
          <a:lstStyle/>
          <a:p>
            <a:r>
              <a:rPr lang="en-GB" sz="1250" dirty="0"/>
              <a:t>The confounding effect of age on RRT incidence can be seen in the older age-groups, where due to the fact that less deprived areas tend to have older populations, the relationship between RRT incidence and socio-economic status becomes less pronounced with age and then reverses in the 75+ age-group.</a:t>
            </a:r>
          </a:p>
          <a:p>
            <a:endParaRPr lang="en-GB" sz="1250" dirty="0"/>
          </a:p>
          <a:p>
            <a:r>
              <a:rPr lang="en-GB" sz="1250" dirty="0"/>
              <a:t>This implies that if the data were adjusted for age, the true additional burden of RRT amongst most deprived groups would be even higher than the 11% gap shown here for all ages.</a:t>
            </a:r>
          </a:p>
          <a:p>
            <a:endParaRPr lang="en-GB" sz="1250" dirty="0"/>
          </a:p>
          <a:p>
            <a:r>
              <a:rPr lang="en-GB" sz="1250" dirty="0"/>
              <a:t>One further point is that there will be interaction between socio-economic status and ethnicity, as areas classified as being more deprived tend to have a higher proportion of residents of from ethnic groups other than white.</a:t>
            </a:r>
          </a:p>
        </p:txBody>
      </p:sp>
      <p:sp>
        <p:nvSpPr>
          <p:cNvPr id="16" name="Rectangle 15">
            <a:extLst>
              <a:ext uri="{FF2B5EF4-FFF2-40B4-BE49-F238E27FC236}">
                <a16:creationId xmlns:a16="http://schemas.microsoft.com/office/drawing/2014/main" id="{D2363B30-0295-4BF0-9C1C-BC4306997B99}"/>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pic>
        <p:nvPicPr>
          <p:cNvPr id="3" name="Picture 2">
            <a:extLst>
              <a:ext uri="{FF2B5EF4-FFF2-40B4-BE49-F238E27FC236}">
                <a16:creationId xmlns:a16="http://schemas.microsoft.com/office/drawing/2014/main" id="{65B90165-F5E2-45E9-B5E0-A0417537EE52}"/>
              </a:ext>
            </a:extLst>
          </p:cNvPr>
          <p:cNvPicPr>
            <a:picLocks noChangeAspect="1"/>
          </p:cNvPicPr>
          <p:nvPr/>
        </p:nvPicPr>
        <p:blipFill>
          <a:blip r:embed="rId3"/>
          <a:stretch>
            <a:fillRect/>
          </a:stretch>
        </p:blipFill>
        <p:spPr>
          <a:xfrm>
            <a:off x="4762465" y="942069"/>
            <a:ext cx="7215165" cy="5810076"/>
          </a:xfrm>
          <a:prstGeom prst="rect">
            <a:avLst/>
          </a:prstGeom>
        </p:spPr>
      </p:pic>
      <p:cxnSp>
        <p:nvCxnSpPr>
          <p:cNvPr id="18" name="Straight Arrow Connector 17">
            <a:extLst>
              <a:ext uri="{FF2B5EF4-FFF2-40B4-BE49-F238E27FC236}">
                <a16:creationId xmlns:a16="http://schemas.microsoft.com/office/drawing/2014/main" id="{2F23C098-0B1A-4A08-9FC2-014EECF6775D}"/>
              </a:ext>
            </a:extLst>
          </p:cNvPr>
          <p:cNvCxnSpPr>
            <a:cxnSpLocks/>
          </p:cNvCxnSpPr>
          <p:nvPr/>
        </p:nvCxnSpPr>
        <p:spPr>
          <a:xfrm>
            <a:off x="6287461" y="2360659"/>
            <a:ext cx="0" cy="24328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5623F1-189E-41C1-B092-CD7C5892EA21}"/>
              </a:ext>
            </a:extLst>
          </p:cNvPr>
          <p:cNvSpPr txBox="1"/>
          <p:nvPr/>
        </p:nvSpPr>
        <p:spPr>
          <a:xfrm>
            <a:off x="6096000" y="1960549"/>
            <a:ext cx="427835" cy="400110"/>
          </a:xfrm>
          <a:prstGeom prst="rect">
            <a:avLst/>
          </a:prstGeom>
          <a:noFill/>
        </p:spPr>
        <p:txBody>
          <a:bodyPr wrap="square" rtlCol="0">
            <a:spAutoFit/>
          </a:bodyPr>
          <a:lstStyle/>
          <a:p>
            <a:r>
              <a:rPr lang="en-GB" sz="1000" dirty="0"/>
              <a:t>Gap:20% </a:t>
            </a:r>
          </a:p>
        </p:txBody>
      </p:sp>
      <p:sp>
        <p:nvSpPr>
          <p:cNvPr id="12" name="TextBox 11">
            <a:extLst>
              <a:ext uri="{FF2B5EF4-FFF2-40B4-BE49-F238E27FC236}">
                <a16:creationId xmlns:a16="http://schemas.microsoft.com/office/drawing/2014/main" id="{67AB7434-12C4-4097-A3CC-B41DB5F9BA27}"/>
              </a:ext>
            </a:extLst>
          </p:cNvPr>
          <p:cNvSpPr txBox="1"/>
          <p:nvPr/>
        </p:nvSpPr>
        <p:spPr>
          <a:xfrm>
            <a:off x="11454156" y="2501539"/>
            <a:ext cx="427835" cy="400110"/>
          </a:xfrm>
          <a:prstGeom prst="rect">
            <a:avLst/>
          </a:prstGeom>
          <a:noFill/>
        </p:spPr>
        <p:txBody>
          <a:bodyPr wrap="square" rtlCol="0">
            <a:spAutoFit/>
          </a:bodyPr>
          <a:lstStyle/>
          <a:p>
            <a:r>
              <a:rPr lang="en-GB" sz="1000" dirty="0"/>
              <a:t>Gap:11% </a:t>
            </a:r>
          </a:p>
        </p:txBody>
      </p:sp>
      <p:cxnSp>
        <p:nvCxnSpPr>
          <p:cNvPr id="11" name="Straight Arrow Connector 10">
            <a:extLst>
              <a:ext uri="{FF2B5EF4-FFF2-40B4-BE49-F238E27FC236}">
                <a16:creationId xmlns:a16="http://schemas.microsoft.com/office/drawing/2014/main" id="{5C9C32DC-0C56-4779-9640-92FBAFBD197D}"/>
              </a:ext>
            </a:extLst>
          </p:cNvPr>
          <p:cNvCxnSpPr>
            <a:cxnSpLocks/>
          </p:cNvCxnSpPr>
          <p:nvPr/>
        </p:nvCxnSpPr>
        <p:spPr>
          <a:xfrm>
            <a:off x="11668074" y="2901649"/>
            <a:ext cx="0" cy="13508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37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2527"/>
            <a:ext cx="11309483" cy="431147"/>
          </a:xfrm>
        </p:spPr>
        <p:txBody>
          <a:bodyPr>
            <a:normAutofit/>
          </a:bodyPr>
          <a:lstStyle/>
          <a:p>
            <a:pPr marL="0" indent="0" algn="ctr">
              <a:lnSpc>
                <a:spcPct val="100000"/>
              </a:lnSpc>
              <a:buNone/>
            </a:pPr>
            <a:r>
              <a:rPr lang="en-GB" sz="1800" dirty="0"/>
              <a:t>Geography (Integrated Care System of residence)</a:t>
            </a:r>
          </a:p>
        </p:txBody>
      </p:sp>
      <p:sp>
        <p:nvSpPr>
          <p:cNvPr id="7" name="TextBox 6">
            <a:extLst>
              <a:ext uri="{FF2B5EF4-FFF2-40B4-BE49-F238E27FC236}">
                <a16:creationId xmlns:a16="http://schemas.microsoft.com/office/drawing/2014/main" id="{0C933613-7D98-4A68-AAC6-1B754D2DB627}"/>
              </a:ext>
            </a:extLst>
          </p:cNvPr>
          <p:cNvSpPr txBox="1"/>
          <p:nvPr/>
        </p:nvSpPr>
        <p:spPr>
          <a:xfrm>
            <a:off x="7357929" y="1142801"/>
            <a:ext cx="4640259" cy="3754874"/>
          </a:xfrm>
          <a:prstGeom prst="rect">
            <a:avLst/>
          </a:prstGeom>
          <a:noFill/>
        </p:spPr>
        <p:txBody>
          <a:bodyPr wrap="square" rtlCol="0">
            <a:spAutoFit/>
          </a:bodyPr>
          <a:lstStyle/>
          <a:p>
            <a:r>
              <a:rPr lang="en-GB" sz="1400" dirty="0"/>
              <a:t>Crude RRT rates by ICS vary from 185 to 112 new patients per million population for the period 2017-2019. The rate for England was 140.</a:t>
            </a:r>
          </a:p>
          <a:p>
            <a:endParaRPr lang="en-GB" sz="1400" dirty="0"/>
          </a:p>
          <a:p>
            <a:r>
              <a:rPr lang="en-GB" sz="1400" dirty="0"/>
              <a:t>We have seen in the previous slides that unadjusted RRT rates are associated with:</a:t>
            </a:r>
          </a:p>
          <a:p>
            <a:pPr marL="342900" indent="-342900">
              <a:buFont typeface="+mj-lt"/>
              <a:buAutoNum type="arabicPeriod"/>
            </a:pPr>
            <a:r>
              <a:rPr lang="en-GB" sz="1400" dirty="0"/>
              <a:t>Increasing age up to 74 years</a:t>
            </a:r>
          </a:p>
          <a:p>
            <a:pPr marL="342900" indent="-342900">
              <a:buFont typeface="+mj-lt"/>
              <a:buAutoNum type="arabicPeriod"/>
            </a:pPr>
            <a:r>
              <a:rPr lang="en-GB" sz="1400" dirty="0"/>
              <a:t>% ethnicity other than white </a:t>
            </a:r>
          </a:p>
          <a:p>
            <a:pPr marL="342900" indent="-342900">
              <a:buFont typeface="+mj-lt"/>
              <a:buAutoNum type="arabicPeriod"/>
            </a:pPr>
            <a:r>
              <a:rPr lang="en-GB" sz="1400" dirty="0"/>
              <a:t>Lower socio-economic status (% of population living areas classified as most deprived). </a:t>
            </a:r>
          </a:p>
          <a:p>
            <a:endParaRPr lang="en-GB" sz="1400" dirty="0"/>
          </a:p>
          <a:p>
            <a:r>
              <a:rPr lang="en-GB" sz="1400" dirty="0"/>
              <a:t>As a result, the next slide demonstrates variation in Observed versus Expected ratios that have been </a:t>
            </a:r>
            <a:r>
              <a:rPr lang="en-GB" sz="1400" u="sng" dirty="0"/>
              <a:t>standardised</a:t>
            </a:r>
            <a:r>
              <a:rPr lang="en-GB" sz="1400" dirty="0"/>
              <a:t> to try to take account of two of these factors (age and ethnicity). It has not been possible to also adjust for SES due to lack of appropriate population denominator data.</a:t>
            </a:r>
          </a:p>
          <a:p>
            <a:endParaRPr lang="en-GB" sz="1400" dirty="0"/>
          </a:p>
        </p:txBody>
      </p:sp>
      <p:sp>
        <p:nvSpPr>
          <p:cNvPr id="8" name="Rectangle 7">
            <a:extLst>
              <a:ext uri="{FF2B5EF4-FFF2-40B4-BE49-F238E27FC236}">
                <a16:creationId xmlns:a16="http://schemas.microsoft.com/office/drawing/2014/main" id="{32D7E49E-0A79-407D-A3F2-E3284F62AE47}"/>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pic>
        <p:nvPicPr>
          <p:cNvPr id="2" name="Picture 1">
            <a:extLst>
              <a:ext uri="{FF2B5EF4-FFF2-40B4-BE49-F238E27FC236}">
                <a16:creationId xmlns:a16="http://schemas.microsoft.com/office/drawing/2014/main" id="{2211C933-B47D-447B-93A3-AE963D9D6136}"/>
              </a:ext>
            </a:extLst>
          </p:cNvPr>
          <p:cNvPicPr>
            <a:picLocks noChangeAspect="1"/>
          </p:cNvPicPr>
          <p:nvPr/>
        </p:nvPicPr>
        <p:blipFill>
          <a:blip r:embed="rId3"/>
          <a:stretch>
            <a:fillRect/>
          </a:stretch>
        </p:blipFill>
        <p:spPr>
          <a:xfrm>
            <a:off x="193812" y="1380927"/>
            <a:ext cx="6901270" cy="4572396"/>
          </a:xfrm>
          <a:prstGeom prst="rect">
            <a:avLst/>
          </a:prstGeom>
        </p:spPr>
      </p:pic>
      <p:sp>
        <p:nvSpPr>
          <p:cNvPr id="10" name="TextBox 9">
            <a:extLst>
              <a:ext uri="{FF2B5EF4-FFF2-40B4-BE49-F238E27FC236}">
                <a16:creationId xmlns:a16="http://schemas.microsoft.com/office/drawing/2014/main" id="{31864EEC-DD09-4A29-A43B-F114DABDFDC6}"/>
              </a:ext>
            </a:extLst>
          </p:cNvPr>
          <p:cNvSpPr txBox="1"/>
          <p:nvPr/>
        </p:nvSpPr>
        <p:spPr>
          <a:xfrm>
            <a:off x="193812" y="1094190"/>
            <a:ext cx="3165782" cy="246221"/>
          </a:xfrm>
          <a:prstGeom prst="rect">
            <a:avLst/>
          </a:prstGeom>
          <a:noFill/>
        </p:spPr>
        <p:txBody>
          <a:bodyPr wrap="square" rtlCol="0">
            <a:spAutoFit/>
          </a:bodyPr>
          <a:lstStyle/>
          <a:p>
            <a:r>
              <a:rPr lang="en-GB" sz="1000" dirty="0"/>
              <a:t>Figure 12</a:t>
            </a:r>
          </a:p>
        </p:txBody>
      </p:sp>
    </p:spTree>
    <p:extLst>
      <p:ext uri="{BB962C8B-B14F-4D97-AF65-F5344CB8AC3E}">
        <p14:creationId xmlns:p14="http://schemas.microsoft.com/office/powerpoint/2010/main" val="183064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795-718C-4A51-8311-E08089B5B2A4}"/>
              </a:ext>
            </a:extLst>
          </p:cNvPr>
          <p:cNvSpPr>
            <a:spLocks noGrp="1"/>
          </p:cNvSpPr>
          <p:nvPr>
            <p:ph type="title"/>
          </p:nvPr>
        </p:nvSpPr>
        <p:spPr>
          <a:xfrm>
            <a:off x="209549" y="38100"/>
            <a:ext cx="6038851" cy="671119"/>
          </a:xfrm>
        </p:spPr>
        <p:txBody>
          <a:bodyPr>
            <a:normAutofit/>
          </a:bodyPr>
          <a:lstStyle/>
          <a:p>
            <a:pPr algn="ctr"/>
            <a:r>
              <a:rPr lang="en-GB" sz="2000" dirty="0">
                <a:solidFill>
                  <a:schemeClr val="bg1"/>
                </a:solidFill>
              </a:rPr>
              <a:t>ICS reference cartogram (for interpretation of next slide)</a:t>
            </a:r>
          </a:p>
        </p:txBody>
      </p:sp>
      <p:pic>
        <p:nvPicPr>
          <p:cNvPr id="7" name="Picture 6">
            <a:extLst>
              <a:ext uri="{FF2B5EF4-FFF2-40B4-BE49-F238E27FC236}">
                <a16:creationId xmlns:a16="http://schemas.microsoft.com/office/drawing/2014/main" id="{CD6F3FAA-D014-4704-8CCE-9AB36FA81BE5}"/>
              </a:ext>
            </a:extLst>
          </p:cNvPr>
          <p:cNvPicPr>
            <a:picLocks noChangeAspect="1"/>
          </p:cNvPicPr>
          <p:nvPr/>
        </p:nvPicPr>
        <p:blipFill>
          <a:blip r:embed="rId2"/>
          <a:stretch>
            <a:fillRect/>
          </a:stretch>
        </p:blipFill>
        <p:spPr>
          <a:xfrm>
            <a:off x="1128825" y="671119"/>
            <a:ext cx="9582749" cy="5889072"/>
          </a:xfrm>
          <a:prstGeom prst="rect">
            <a:avLst/>
          </a:prstGeom>
        </p:spPr>
      </p:pic>
    </p:spTree>
    <p:extLst>
      <p:ext uri="{BB962C8B-B14F-4D97-AF65-F5344CB8AC3E}">
        <p14:creationId xmlns:p14="http://schemas.microsoft.com/office/powerpoint/2010/main" val="389618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795-718C-4A51-8311-E08089B5B2A4}"/>
              </a:ext>
            </a:extLst>
          </p:cNvPr>
          <p:cNvSpPr>
            <a:spLocks noGrp="1"/>
          </p:cNvSpPr>
          <p:nvPr>
            <p:ph type="title"/>
          </p:nvPr>
        </p:nvSpPr>
        <p:spPr>
          <a:xfrm>
            <a:off x="1426127" y="563648"/>
            <a:ext cx="9419653" cy="369332"/>
          </a:xfrm>
        </p:spPr>
        <p:txBody>
          <a:bodyPr>
            <a:noAutofit/>
          </a:bodyPr>
          <a:lstStyle/>
          <a:p>
            <a:pPr algn="ctr"/>
            <a:r>
              <a:rPr lang="en-GB" sz="2000" dirty="0">
                <a:latin typeface="+mn-lt"/>
              </a:rPr>
              <a:t>Observed V Expected RRT ratios by ICS (adjusted for age-sex-ethnicity)</a:t>
            </a:r>
            <a:endParaRPr lang="en-GB" sz="2000" dirty="0">
              <a:highlight>
                <a:srgbClr val="FFFF00"/>
              </a:highlight>
              <a:latin typeface="+mn-lt"/>
            </a:endParaRPr>
          </a:p>
        </p:txBody>
      </p:sp>
      <p:sp>
        <p:nvSpPr>
          <p:cNvPr id="3" name="Content Placeholder 2">
            <a:extLst>
              <a:ext uri="{FF2B5EF4-FFF2-40B4-BE49-F238E27FC236}">
                <a16:creationId xmlns:a16="http://schemas.microsoft.com/office/drawing/2014/main" id="{86365431-2F8D-47BB-B3BA-86EE98CBC9EF}"/>
              </a:ext>
            </a:extLst>
          </p:cNvPr>
          <p:cNvSpPr>
            <a:spLocks noGrp="1"/>
          </p:cNvSpPr>
          <p:nvPr>
            <p:ph sz="half" idx="1"/>
          </p:nvPr>
        </p:nvSpPr>
        <p:spPr>
          <a:xfrm>
            <a:off x="0" y="5552481"/>
            <a:ext cx="11849100" cy="1182408"/>
          </a:xfrm>
        </p:spPr>
        <p:txBody>
          <a:bodyPr>
            <a:noAutofit/>
          </a:bodyPr>
          <a:lstStyle/>
          <a:p>
            <a:pPr marL="0" indent="0">
              <a:buNone/>
            </a:pPr>
            <a:r>
              <a:rPr lang="en-GB" sz="1300" dirty="0"/>
              <a:t>To try to minimise the effects of the unknown levels of conservative care, O:E ratios were calculated for under-65s and 65-and-overs separately, expecting that unknown levels of conservative care will be more of an issue in the older age group. See slide notes for standardisation methodology.</a:t>
            </a:r>
          </a:p>
          <a:p>
            <a:pPr marL="0" indent="0">
              <a:buNone/>
            </a:pPr>
            <a:r>
              <a:rPr lang="en-GB" sz="1300" dirty="0"/>
              <a:t>Dark blue shaded ICSs have significantly higher observed than expected and light blue shaded have significantly lower observed than expected. It can be seen that most ICSs have an O:E ratio that falls within the expected range for the &lt;65’s (figure 13). In analysis not shown, the &lt;65’s O:E ratios were positively associated with increasing deprivation. It is difficult to interpret the over 65 analysis due to the unknown levels of conservative care that may be in place in each area (figure 14).</a:t>
            </a:r>
          </a:p>
        </p:txBody>
      </p:sp>
      <p:sp>
        <p:nvSpPr>
          <p:cNvPr id="4" name="TextBox 3">
            <a:extLst>
              <a:ext uri="{FF2B5EF4-FFF2-40B4-BE49-F238E27FC236}">
                <a16:creationId xmlns:a16="http://schemas.microsoft.com/office/drawing/2014/main" id="{2F2AA343-5B69-464C-97F5-75358CC7163A}"/>
              </a:ext>
            </a:extLst>
          </p:cNvPr>
          <p:cNvSpPr txBox="1"/>
          <p:nvPr/>
        </p:nvSpPr>
        <p:spPr>
          <a:xfrm>
            <a:off x="372001" y="937595"/>
            <a:ext cx="2522481" cy="246221"/>
          </a:xfrm>
          <a:prstGeom prst="rect">
            <a:avLst/>
          </a:prstGeom>
          <a:noFill/>
        </p:spPr>
        <p:txBody>
          <a:bodyPr wrap="square" rtlCol="0">
            <a:spAutoFit/>
          </a:bodyPr>
          <a:lstStyle/>
          <a:p>
            <a:r>
              <a:rPr lang="en-GB" sz="1000" b="1" dirty="0"/>
              <a:t>Figure 13: Adults aged &lt;65 years</a:t>
            </a:r>
          </a:p>
        </p:txBody>
      </p:sp>
      <p:sp>
        <p:nvSpPr>
          <p:cNvPr id="8" name="TextBox 7">
            <a:extLst>
              <a:ext uri="{FF2B5EF4-FFF2-40B4-BE49-F238E27FC236}">
                <a16:creationId xmlns:a16="http://schemas.microsoft.com/office/drawing/2014/main" id="{DB65B5E2-96AD-4181-AE1B-991160510B89}"/>
              </a:ext>
            </a:extLst>
          </p:cNvPr>
          <p:cNvSpPr txBox="1"/>
          <p:nvPr/>
        </p:nvSpPr>
        <p:spPr>
          <a:xfrm>
            <a:off x="6008712" y="914482"/>
            <a:ext cx="2522481" cy="246221"/>
          </a:xfrm>
          <a:prstGeom prst="rect">
            <a:avLst/>
          </a:prstGeom>
          <a:noFill/>
        </p:spPr>
        <p:txBody>
          <a:bodyPr wrap="square" rtlCol="0">
            <a:spAutoFit/>
          </a:bodyPr>
          <a:lstStyle/>
          <a:p>
            <a:r>
              <a:rPr lang="en-GB" sz="1000" b="1" dirty="0"/>
              <a:t>Figure 14: Adults aged &gt;=65 years</a:t>
            </a:r>
          </a:p>
        </p:txBody>
      </p:sp>
      <p:graphicFrame>
        <p:nvGraphicFramePr>
          <p:cNvPr id="5" name="Table 4">
            <a:extLst>
              <a:ext uri="{FF2B5EF4-FFF2-40B4-BE49-F238E27FC236}">
                <a16:creationId xmlns:a16="http://schemas.microsoft.com/office/drawing/2014/main" id="{3DC0093F-2319-4C2A-939D-2C76AA24B199}"/>
              </a:ext>
            </a:extLst>
          </p:cNvPr>
          <p:cNvGraphicFramePr>
            <a:graphicFrameLocks noGrp="1"/>
          </p:cNvGraphicFramePr>
          <p:nvPr/>
        </p:nvGraphicFramePr>
        <p:xfrm>
          <a:off x="449265" y="1160703"/>
          <a:ext cx="4928077" cy="4303415"/>
        </p:xfrm>
        <a:graphic>
          <a:graphicData uri="http://schemas.openxmlformats.org/drawingml/2006/table">
            <a:tbl>
              <a:tblPr/>
              <a:tblGrid>
                <a:gridCol w="100842">
                  <a:extLst>
                    <a:ext uri="{9D8B030D-6E8A-4147-A177-3AD203B41FA5}">
                      <a16:colId xmlns:a16="http://schemas.microsoft.com/office/drawing/2014/main" val="2728196999"/>
                    </a:ext>
                  </a:extLst>
                </a:gridCol>
                <a:gridCol w="340641">
                  <a:extLst>
                    <a:ext uri="{9D8B030D-6E8A-4147-A177-3AD203B41FA5}">
                      <a16:colId xmlns:a16="http://schemas.microsoft.com/office/drawing/2014/main" val="968195386"/>
                    </a:ext>
                  </a:extLst>
                </a:gridCol>
                <a:gridCol w="340641">
                  <a:extLst>
                    <a:ext uri="{9D8B030D-6E8A-4147-A177-3AD203B41FA5}">
                      <a16:colId xmlns:a16="http://schemas.microsoft.com/office/drawing/2014/main" val="614370011"/>
                    </a:ext>
                  </a:extLst>
                </a:gridCol>
                <a:gridCol w="340641">
                  <a:extLst>
                    <a:ext uri="{9D8B030D-6E8A-4147-A177-3AD203B41FA5}">
                      <a16:colId xmlns:a16="http://schemas.microsoft.com/office/drawing/2014/main" val="1916356040"/>
                    </a:ext>
                  </a:extLst>
                </a:gridCol>
                <a:gridCol w="340641">
                  <a:extLst>
                    <a:ext uri="{9D8B030D-6E8A-4147-A177-3AD203B41FA5}">
                      <a16:colId xmlns:a16="http://schemas.microsoft.com/office/drawing/2014/main" val="1847910687"/>
                    </a:ext>
                  </a:extLst>
                </a:gridCol>
                <a:gridCol w="340641">
                  <a:extLst>
                    <a:ext uri="{9D8B030D-6E8A-4147-A177-3AD203B41FA5}">
                      <a16:colId xmlns:a16="http://schemas.microsoft.com/office/drawing/2014/main" val="4218594551"/>
                    </a:ext>
                  </a:extLst>
                </a:gridCol>
                <a:gridCol w="340641">
                  <a:extLst>
                    <a:ext uri="{9D8B030D-6E8A-4147-A177-3AD203B41FA5}">
                      <a16:colId xmlns:a16="http://schemas.microsoft.com/office/drawing/2014/main" val="3275722652"/>
                    </a:ext>
                  </a:extLst>
                </a:gridCol>
                <a:gridCol w="340641">
                  <a:extLst>
                    <a:ext uri="{9D8B030D-6E8A-4147-A177-3AD203B41FA5}">
                      <a16:colId xmlns:a16="http://schemas.microsoft.com/office/drawing/2014/main" val="1364000658"/>
                    </a:ext>
                  </a:extLst>
                </a:gridCol>
                <a:gridCol w="295819">
                  <a:extLst>
                    <a:ext uri="{9D8B030D-6E8A-4147-A177-3AD203B41FA5}">
                      <a16:colId xmlns:a16="http://schemas.microsoft.com/office/drawing/2014/main" val="3094941136"/>
                    </a:ext>
                  </a:extLst>
                </a:gridCol>
                <a:gridCol w="340641">
                  <a:extLst>
                    <a:ext uri="{9D8B030D-6E8A-4147-A177-3AD203B41FA5}">
                      <a16:colId xmlns:a16="http://schemas.microsoft.com/office/drawing/2014/main" val="3262502887"/>
                    </a:ext>
                  </a:extLst>
                </a:gridCol>
                <a:gridCol w="295819">
                  <a:extLst>
                    <a:ext uri="{9D8B030D-6E8A-4147-A177-3AD203B41FA5}">
                      <a16:colId xmlns:a16="http://schemas.microsoft.com/office/drawing/2014/main" val="1396346995"/>
                    </a:ext>
                  </a:extLst>
                </a:gridCol>
                <a:gridCol w="295819">
                  <a:extLst>
                    <a:ext uri="{9D8B030D-6E8A-4147-A177-3AD203B41FA5}">
                      <a16:colId xmlns:a16="http://schemas.microsoft.com/office/drawing/2014/main" val="2498167367"/>
                    </a:ext>
                  </a:extLst>
                </a:gridCol>
                <a:gridCol w="340641">
                  <a:extLst>
                    <a:ext uri="{9D8B030D-6E8A-4147-A177-3AD203B41FA5}">
                      <a16:colId xmlns:a16="http://schemas.microsoft.com/office/drawing/2014/main" val="1401248491"/>
                    </a:ext>
                  </a:extLst>
                </a:gridCol>
                <a:gridCol w="295819">
                  <a:extLst>
                    <a:ext uri="{9D8B030D-6E8A-4147-A177-3AD203B41FA5}">
                      <a16:colId xmlns:a16="http://schemas.microsoft.com/office/drawing/2014/main" val="3130544207"/>
                    </a:ext>
                  </a:extLst>
                </a:gridCol>
                <a:gridCol w="73959">
                  <a:extLst>
                    <a:ext uri="{9D8B030D-6E8A-4147-A177-3AD203B41FA5}">
                      <a16:colId xmlns:a16="http://schemas.microsoft.com/office/drawing/2014/main" val="2108606581"/>
                    </a:ext>
                  </a:extLst>
                </a:gridCol>
                <a:gridCol w="396664">
                  <a:extLst>
                    <a:ext uri="{9D8B030D-6E8A-4147-A177-3AD203B41FA5}">
                      <a16:colId xmlns:a16="http://schemas.microsoft.com/office/drawing/2014/main" val="2144816174"/>
                    </a:ext>
                  </a:extLst>
                </a:gridCol>
                <a:gridCol w="107567">
                  <a:extLst>
                    <a:ext uri="{9D8B030D-6E8A-4147-A177-3AD203B41FA5}">
                      <a16:colId xmlns:a16="http://schemas.microsoft.com/office/drawing/2014/main" val="26001826"/>
                    </a:ext>
                  </a:extLst>
                </a:gridCol>
              </a:tblGrid>
              <a:tr h="15142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54905419"/>
                  </a:ext>
                </a:extLst>
              </a:tr>
              <a:tr h="159000">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4" gridSpan="3">
                  <a:txBody>
                    <a:bodyPr/>
                    <a:lstStyle/>
                    <a:p>
                      <a:pPr algn="ctr" fontAlgn="ctr"/>
                      <a:r>
                        <a:rPr lang="en-GB" sz="800" b="0" i="0" u="none" strike="noStrike">
                          <a:solidFill>
                            <a:srgbClr val="FFFFFF"/>
                          </a:solidFill>
                          <a:effectLst/>
                          <a:latin typeface="Arial" panose="020B0604020202020204" pitchFamily="34" charset="0"/>
                        </a:rPr>
                        <a:t>1.19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E5B"/>
                    </a:solidFill>
                  </a:tcPr>
                </a:tc>
                <a:tc rowSpan="4" hMerge="1">
                  <a:txBody>
                    <a:bodyPr/>
                    <a:lstStyle/>
                    <a:p>
                      <a:endParaRPr lang="en-GB"/>
                    </a:p>
                  </a:txBody>
                  <a:tcPr/>
                </a:tc>
                <a:tc rowSpan="4"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1" i="0" u="none" strike="noStrike">
                          <a:solidFill>
                            <a:srgbClr val="000000"/>
                          </a:solidFill>
                          <a:effectLst/>
                          <a:latin typeface="Arial" panose="020B0604020202020204" pitchFamily="34" charset="0"/>
                        </a:rPr>
                        <a:t>Borders</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09789758"/>
                  </a:ext>
                </a:extLst>
              </a:tr>
              <a:tr h="159000">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STP</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4235384"/>
                  </a:ext>
                </a:extLst>
              </a:tr>
              <a:tr h="15142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03177733"/>
                  </a:ext>
                </a:extLst>
              </a:tr>
              <a:tr h="15142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4749728"/>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3" gridSpan="3">
                  <a:txBody>
                    <a:bodyPr/>
                    <a:lstStyle/>
                    <a:p>
                      <a:pPr algn="ctr" fontAlgn="ctr"/>
                      <a:r>
                        <a:rPr lang="en-GB" sz="800" b="0" i="0" u="none" strike="noStrike">
                          <a:solidFill>
                            <a:srgbClr val="000000"/>
                          </a:solidFill>
                          <a:effectLst/>
                          <a:latin typeface="Arial" panose="020B0604020202020204" pitchFamily="34" charset="0"/>
                        </a:rPr>
                        <a:t>1.00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hMerge="1">
                  <a:txBody>
                    <a:bodyPr/>
                    <a:lstStyle/>
                    <a:p>
                      <a:endParaRPr lang="en-GB"/>
                    </a:p>
                  </a:txBody>
                  <a:tcPr/>
                </a:tc>
                <a:tc rowSpan="5" gridSpan="2">
                  <a:txBody>
                    <a:bodyPr/>
                    <a:lstStyle/>
                    <a:p>
                      <a:pPr algn="ctr" fontAlgn="ctr"/>
                      <a:r>
                        <a:rPr lang="en-GB" sz="800" b="0" i="0" u="none" strike="noStrike">
                          <a:solidFill>
                            <a:srgbClr val="000000"/>
                          </a:solidFill>
                          <a:effectLst/>
                          <a:latin typeface="Arial" panose="020B0604020202020204" pitchFamily="34" charset="0"/>
                        </a:rPr>
                        <a:t>1.08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5"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90243844"/>
                  </a:ext>
                </a:extLst>
              </a:tr>
              <a:tr h="15142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0.94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19113"/>
                  </a:ext>
                </a:extLst>
              </a:tr>
              <a:tr h="15142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63961051"/>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3" gridSpan="3">
                  <a:txBody>
                    <a:bodyPr/>
                    <a:lstStyle/>
                    <a:p>
                      <a:pPr algn="ctr" fontAlgn="ctr"/>
                      <a:r>
                        <a:rPr lang="en-GB" sz="800" b="0" i="0" u="none" strike="noStrike">
                          <a:solidFill>
                            <a:srgbClr val="FFFFFF"/>
                          </a:solidFill>
                          <a:effectLst/>
                          <a:latin typeface="Arial" panose="020B0604020202020204" pitchFamily="34" charset="0"/>
                        </a:rPr>
                        <a:t>1.10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3" hMerge="1">
                  <a:txBody>
                    <a:bodyPr/>
                    <a:lstStyle/>
                    <a:p>
                      <a:endParaRPr lang="en-GB"/>
                    </a:p>
                  </a:txBody>
                  <a:tcPr/>
                </a:tc>
                <a:tc rowSpan="3"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08609594"/>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4850017"/>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3">
                  <a:txBody>
                    <a:bodyPr/>
                    <a:lstStyle/>
                    <a:p>
                      <a:pPr algn="ctr" fontAlgn="ctr"/>
                      <a:r>
                        <a:rPr lang="en-GB" sz="800" b="0" i="0" u="none" strike="noStrike">
                          <a:solidFill>
                            <a:srgbClr val="000000"/>
                          </a:solidFill>
                          <a:effectLst/>
                          <a:latin typeface="Arial" panose="020B0604020202020204" pitchFamily="34" charset="0"/>
                        </a:rPr>
                        <a:t>1.07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17534646"/>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2" gridSpan="4">
                  <a:txBody>
                    <a:bodyPr/>
                    <a:lstStyle/>
                    <a:p>
                      <a:pPr algn="ctr" fontAlgn="ctr"/>
                      <a:r>
                        <a:rPr lang="en-GB" sz="800" b="0" i="0" u="none" strike="noStrike">
                          <a:solidFill>
                            <a:srgbClr val="000000"/>
                          </a:solidFill>
                          <a:effectLst/>
                          <a:latin typeface="Arial" panose="020B0604020202020204" pitchFamily="34" charset="0"/>
                        </a:rPr>
                        <a:t>0.93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70585240"/>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pPr algn="ctr" fontAlgn="ctr"/>
                      <a:r>
                        <a:rPr lang="en-GB" sz="800" b="0" i="0" u="none" strike="noStrike">
                          <a:solidFill>
                            <a:srgbClr val="000000"/>
                          </a:solidFill>
                          <a:effectLst/>
                          <a:latin typeface="Arial" panose="020B0604020202020204" pitchFamily="34" charset="0"/>
                        </a:rPr>
                        <a:t>1.15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1.15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89918063"/>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gridSpan="3">
                  <a:txBody>
                    <a:bodyPr/>
                    <a:lstStyle/>
                    <a:p>
                      <a:pPr algn="ctr" fontAlgn="ctr"/>
                      <a:r>
                        <a:rPr lang="en-GB" sz="800" b="0" i="0" u="none" strike="noStrike" dirty="0">
                          <a:solidFill>
                            <a:srgbClr val="000000"/>
                          </a:solidFill>
                          <a:effectLst/>
                          <a:latin typeface="Arial" panose="020B0604020202020204" pitchFamily="34" charset="0"/>
                        </a:rPr>
                        <a:t>0.97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1.04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120919"/>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GB" sz="800" b="0" i="0" u="none" strike="noStrike">
                          <a:solidFill>
                            <a:srgbClr val="000000"/>
                          </a:solidFill>
                          <a:effectLst/>
                          <a:latin typeface="Arial" panose="020B0604020202020204" pitchFamily="34" charset="0"/>
                        </a:rPr>
                        <a:t>1.11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0.97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71975729"/>
                  </a:ext>
                </a:extLst>
              </a:tr>
              <a:tr h="159000">
                <a:tc>
                  <a:txBody>
                    <a:bodyPr/>
                    <a:lstStyle/>
                    <a:p>
                      <a:pPr algn="l" fontAlgn="b"/>
                      <a:r>
                        <a:rPr lang="en-GB" sz="900" b="0" i="0" u="none" strike="noStrike">
                          <a:solidFill>
                            <a:srgbClr val="000000"/>
                          </a:solidFill>
                          <a:effectLst/>
                          <a:latin typeface="Arial" panose="020B0604020202020204" pitchFamily="34" charset="0"/>
                        </a:rPr>
                        <a:t> </a:t>
                      </a:r>
                    </a:p>
                  </a:txBody>
                  <a:tcPr marL="7826" marR="7826" marT="7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Low</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Med</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High</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rowSpan="2" gridSpan="2">
                  <a:txBody>
                    <a:bodyPr/>
                    <a:lstStyle/>
                    <a:p>
                      <a:pPr algn="ctr" fontAlgn="ctr"/>
                      <a:r>
                        <a:rPr lang="en-GB" sz="800" b="0" i="0" u="none" strike="noStrike">
                          <a:solidFill>
                            <a:srgbClr val="FFFFFF"/>
                          </a:solidFill>
                          <a:effectLst/>
                          <a:latin typeface="Arial" panose="020B0604020202020204" pitchFamily="34" charset="0"/>
                        </a:rPr>
                        <a:t>1.13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2" hMerge="1">
                  <a:txBody>
                    <a:bodyPr/>
                    <a:lstStyle/>
                    <a:p>
                      <a:endParaRPr lang="en-GB"/>
                    </a:p>
                  </a:txBody>
                  <a:tcPr/>
                </a:tc>
                <a:tc rowSpan="3">
                  <a:txBody>
                    <a:bodyPr/>
                    <a:lstStyle/>
                    <a:p>
                      <a:pPr algn="ctr" fontAlgn="ctr"/>
                      <a:r>
                        <a:rPr lang="en-GB" sz="800" b="0" i="0" u="none" strike="noStrike">
                          <a:solidFill>
                            <a:srgbClr val="000000"/>
                          </a:solidFill>
                          <a:effectLst/>
                          <a:latin typeface="Arial" panose="020B0604020202020204" pitchFamily="34" charset="0"/>
                        </a:rPr>
                        <a:t>0.92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6287257"/>
                  </a:ext>
                </a:extLst>
              </a:tr>
              <a:tr h="159000">
                <a:tc>
                  <a:txBody>
                    <a:bodyPr/>
                    <a:lstStyle/>
                    <a:p>
                      <a:pPr algn="l" fontAlgn="b"/>
                      <a:r>
                        <a:rPr lang="en-GB" sz="900" b="0" i="0" u="none" strike="noStrike">
                          <a:solidFill>
                            <a:srgbClr val="000000"/>
                          </a:solidFill>
                          <a:effectLst/>
                          <a:latin typeface="Arial" panose="020B0604020202020204" pitchFamily="34" charset="0"/>
                        </a:rPr>
                        <a:t> </a:t>
                      </a:r>
                    </a:p>
                  </a:txBody>
                  <a:tcPr marL="7826" marR="7826" marT="7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0.73</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EFF"/>
                    </a:solidFill>
                  </a:tcPr>
                </a:tc>
                <a:tc>
                  <a:txBody>
                    <a:bodyPr/>
                    <a:lstStyle/>
                    <a:p>
                      <a:pPr algn="ctr" fontAlgn="ctr"/>
                      <a:r>
                        <a:rPr lang="en-GB" sz="800" b="0" i="0" u="none" strike="noStrike">
                          <a:solidFill>
                            <a:srgbClr val="000000"/>
                          </a:solidFill>
                          <a:effectLst/>
                          <a:latin typeface="Arial" panose="020B0604020202020204" pitchFamily="34" charset="0"/>
                        </a:rPr>
                        <a:t>1.00</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FFFFFF"/>
                          </a:solidFill>
                          <a:effectLst/>
                          <a:latin typeface="Arial" panose="020B0604020202020204" pitchFamily="34" charset="0"/>
                        </a:rPr>
                        <a:t>1.19</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E5B"/>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4">
                  <a:txBody>
                    <a:bodyPr/>
                    <a:lstStyle/>
                    <a:p>
                      <a:pPr algn="ctr" fontAlgn="ctr"/>
                      <a:r>
                        <a:rPr lang="en-GB" sz="800" b="0" i="0" u="none" strike="noStrike">
                          <a:solidFill>
                            <a:srgbClr val="000000"/>
                          </a:solidFill>
                          <a:effectLst/>
                          <a:latin typeface="Arial" panose="020B0604020202020204" pitchFamily="34" charset="0"/>
                        </a:rPr>
                        <a:t>1.00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3">
                  <a:txBody>
                    <a:bodyPr/>
                    <a:lstStyle/>
                    <a:p>
                      <a:pPr algn="ctr" fontAlgn="ctr"/>
                      <a:r>
                        <a:rPr lang="en-GB" sz="800" b="0" i="0" u="none" strike="noStrike">
                          <a:solidFill>
                            <a:srgbClr val="000000"/>
                          </a:solidFill>
                          <a:effectLst/>
                          <a:latin typeface="Arial" panose="020B0604020202020204" pitchFamily="34" charset="0"/>
                        </a:rPr>
                        <a:t>1.01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021070"/>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gridSpan="2">
                  <a:txBody>
                    <a:bodyPr/>
                    <a:lstStyle/>
                    <a:p>
                      <a:pPr algn="ctr" fontAlgn="ctr"/>
                      <a:r>
                        <a:rPr lang="en-GB" sz="800" b="0" i="0" u="none" strike="noStrike">
                          <a:solidFill>
                            <a:srgbClr val="000000"/>
                          </a:solidFill>
                          <a:effectLst/>
                          <a:latin typeface="Arial" panose="020B0604020202020204" pitchFamily="34" charset="0"/>
                        </a:rPr>
                        <a:t>1.02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vMerge="1">
                  <a:txBody>
                    <a:bodyPr/>
                    <a:lstStyle/>
                    <a:p>
                      <a:endParaRPr lang="en-GB"/>
                    </a:p>
                  </a:txBody>
                  <a:tcPr/>
                </a:tc>
                <a:tc gridSpan="3">
                  <a:txBody>
                    <a:bodyPr/>
                    <a:lstStyle/>
                    <a:p>
                      <a:pPr algn="ctr" fontAlgn="ctr"/>
                      <a:r>
                        <a:rPr lang="en-GB" sz="800" b="0" i="0" u="none" strike="noStrike">
                          <a:solidFill>
                            <a:srgbClr val="000000"/>
                          </a:solidFill>
                          <a:effectLst/>
                          <a:latin typeface="Arial" panose="020B0604020202020204" pitchFamily="34" charset="0"/>
                        </a:rPr>
                        <a:t>0.95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0.88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45359276"/>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1.05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4" gridSpan="2">
                  <a:txBody>
                    <a:bodyPr/>
                    <a:lstStyle/>
                    <a:p>
                      <a:pPr algn="ctr" fontAlgn="ctr"/>
                      <a:r>
                        <a:rPr lang="en-GB" sz="800" b="0" i="0" u="none" strike="noStrike">
                          <a:solidFill>
                            <a:srgbClr val="000000"/>
                          </a:solidFill>
                          <a:effectLst/>
                          <a:latin typeface="Arial" panose="020B0604020202020204" pitchFamily="34" charset="0"/>
                        </a:rPr>
                        <a:t>0.86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4" h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0.96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0.97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0105951"/>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rowSpan="3">
                  <a:txBody>
                    <a:bodyPr/>
                    <a:lstStyle/>
                    <a:p>
                      <a:pPr algn="ctr" fontAlgn="ctr"/>
                      <a:r>
                        <a:rPr lang="en-GB" sz="800" b="0" i="0" u="none" strike="noStrike">
                          <a:solidFill>
                            <a:srgbClr val="000000"/>
                          </a:solidFill>
                          <a:effectLst/>
                          <a:latin typeface="Arial" panose="020B0604020202020204" pitchFamily="34" charset="0"/>
                        </a:rPr>
                        <a:t>0.91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a:txBody>
                    <a:bodyPr/>
                    <a:lstStyle/>
                    <a:p>
                      <a:pPr algn="ctr" fontAlgn="ctr"/>
                      <a:r>
                        <a:rPr lang="en-GB" sz="800" b="0" i="0" u="none" strike="noStrike">
                          <a:solidFill>
                            <a:srgbClr val="000000"/>
                          </a:solidFill>
                          <a:effectLst/>
                          <a:latin typeface="Arial" panose="020B0604020202020204" pitchFamily="34" charset="0"/>
                        </a:rPr>
                        <a:t>0.99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7071999"/>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GB" sz="800" b="0" i="0" u="none" strike="noStrike">
                          <a:solidFill>
                            <a:srgbClr val="000000"/>
                          </a:solidFill>
                          <a:effectLst/>
                          <a:latin typeface="Arial" panose="020B0604020202020204" pitchFamily="34" charset="0"/>
                        </a:rPr>
                        <a:t>1.07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rowSpan="2" gridSpan="4">
                  <a:txBody>
                    <a:bodyPr/>
                    <a:lstStyle/>
                    <a:p>
                      <a:pPr algn="ctr" fontAlgn="ctr"/>
                      <a:r>
                        <a:rPr lang="en-GB" sz="800" b="0" i="0" u="none" strike="noStrike">
                          <a:solidFill>
                            <a:srgbClr val="000000"/>
                          </a:solidFill>
                          <a:effectLst/>
                          <a:latin typeface="Arial" panose="020B0604020202020204" pitchFamily="34" charset="0"/>
                        </a:rPr>
                        <a:t>1.08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1.07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65205043"/>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1.02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1.05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1.01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16211462"/>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0.94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0.90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0.99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gridSpan="3">
                  <a:txBody>
                    <a:bodyPr/>
                    <a:lstStyle/>
                    <a:p>
                      <a:pPr algn="ctr" fontAlgn="ctr"/>
                      <a:r>
                        <a:rPr lang="en-GB" sz="800" b="0" i="0" u="none" strike="noStrike">
                          <a:solidFill>
                            <a:srgbClr val="000000"/>
                          </a:solidFill>
                          <a:effectLst/>
                          <a:latin typeface="Arial" panose="020B0604020202020204" pitchFamily="34" charset="0"/>
                        </a:rPr>
                        <a:t>0.99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hMerge="1">
                  <a:txBody>
                    <a:bodyPr/>
                    <a:lstStyle/>
                    <a:p>
                      <a:endParaRPr lang="en-GB"/>
                    </a:p>
                  </a:txBody>
                  <a:tcPr/>
                </a:tc>
                <a:tc gridSpan="2">
                  <a:txBody>
                    <a:bodyPr/>
                    <a:lstStyle/>
                    <a:p>
                      <a:pPr algn="ctr" fontAlgn="ctr"/>
                      <a:r>
                        <a:rPr lang="en-GB" sz="800" b="0" i="0" u="none" strike="noStrike">
                          <a:solidFill>
                            <a:srgbClr val="000000"/>
                          </a:solidFill>
                          <a:effectLst/>
                          <a:latin typeface="Arial" panose="020B0604020202020204" pitchFamily="34" charset="0"/>
                        </a:rPr>
                        <a:t>0.96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0.77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3" h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1.05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gridSpan="3">
                  <a:txBody>
                    <a:bodyPr/>
                    <a:lstStyle/>
                    <a:p>
                      <a:pPr algn="ctr" fontAlgn="ctr"/>
                      <a:r>
                        <a:rPr lang="en-GB" sz="800" b="0" i="0" u="none" strike="noStrike">
                          <a:solidFill>
                            <a:srgbClr val="000000"/>
                          </a:solidFill>
                          <a:effectLst/>
                          <a:latin typeface="Arial" panose="020B0604020202020204" pitchFamily="34" charset="0"/>
                        </a:rPr>
                        <a:t>1.07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70427556"/>
                  </a:ext>
                </a:extLst>
              </a:tr>
              <a:tr h="15142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0.73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2"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81320548"/>
                  </a:ext>
                </a:extLst>
              </a:tr>
              <a:tr h="15142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3325472"/>
                  </a:ext>
                </a:extLst>
              </a:tr>
              <a:tr h="159000">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ctr" fontAlgn="ctr"/>
                      <a:r>
                        <a:rPr lang="en-GB" sz="800" b="0" i="0" u="none" strike="noStrike">
                          <a:solidFill>
                            <a:srgbClr val="000000"/>
                          </a:solidFill>
                          <a:effectLst/>
                          <a:latin typeface="Arial" panose="020B0604020202020204" pitchFamily="34" charset="0"/>
                        </a:rPr>
                        <a:t>0.91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82129831"/>
                  </a:ext>
                </a:extLst>
              </a:tr>
              <a:tr h="128714">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242698"/>
                  </a:ext>
                </a:extLst>
              </a:tr>
            </a:tbl>
          </a:graphicData>
        </a:graphic>
      </p:graphicFrame>
      <p:graphicFrame>
        <p:nvGraphicFramePr>
          <p:cNvPr id="10" name="Table 9">
            <a:extLst>
              <a:ext uri="{FF2B5EF4-FFF2-40B4-BE49-F238E27FC236}">
                <a16:creationId xmlns:a16="http://schemas.microsoft.com/office/drawing/2014/main" id="{74087C55-F61F-40B6-8253-C9E0860C8D9E}"/>
              </a:ext>
            </a:extLst>
          </p:cNvPr>
          <p:cNvGraphicFramePr>
            <a:graphicFrameLocks noGrp="1"/>
          </p:cNvGraphicFramePr>
          <p:nvPr/>
        </p:nvGraphicFramePr>
        <p:xfrm>
          <a:off x="6096000" y="1160703"/>
          <a:ext cx="5075998" cy="4303413"/>
        </p:xfrm>
        <a:graphic>
          <a:graphicData uri="http://schemas.openxmlformats.org/drawingml/2006/table">
            <a:tbl>
              <a:tblPr/>
              <a:tblGrid>
                <a:gridCol w="103874">
                  <a:extLst>
                    <a:ext uri="{9D8B030D-6E8A-4147-A177-3AD203B41FA5}">
                      <a16:colId xmlns:a16="http://schemas.microsoft.com/office/drawing/2014/main" val="2090917029"/>
                    </a:ext>
                  </a:extLst>
                </a:gridCol>
                <a:gridCol w="350865">
                  <a:extLst>
                    <a:ext uri="{9D8B030D-6E8A-4147-A177-3AD203B41FA5}">
                      <a16:colId xmlns:a16="http://schemas.microsoft.com/office/drawing/2014/main" val="3741725823"/>
                    </a:ext>
                  </a:extLst>
                </a:gridCol>
                <a:gridCol w="350865">
                  <a:extLst>
                    <a:ext uri="{9D8B030D-6E8A-4147-A177-3AD203B41FA5}">
                      <a16:colId xmlns:a16="http://schemas.microsoft.com/office/drawing/2014/main" val="3350123722"/>
                    </a:ext>
                  </a:extLst>
                </a:gridCol>
                <a:gridCol w="350865">
                  <a:extLst>
                    <a:ext uri="{9D8B030D-6E8A-4147-A177-3AD203B41FA5}">
                      <a16:colId xmlns:a16="http://schemas.microsoft.com/office/drawing/2014/main" val="736659861"/>
                    </a:ext>
                  </a:extLst>
                </a:gridCol>
                <a:gridCol w="350865">
                  <a:extLst>
                    <a:ext uri="{9D8B030D-6E8A-4147-A177-3AD203B41FA5}">
                      <a16:colId xmlns:a16="http://schemas.microsoft.com/office/drawing/2014/main" val="1100469817"/>
                    </a:ext>
                  </a:extLst>
                </a:gridCol>
                <a:gridCol w="350865">
                  <a:extLst>
                    <a:ext uri="{9D8B030D-6E8A-4147-A177-3AD203B41FA5}">
                      <a16:colId xmlns:a16="http://schemas.microsoft.com/office/drawing/2014/main" val="2605731347"/>
                    </a:ext>
                  </a:extLst>
                </a:gridCol>
                <a:gridCol w="350865">
                  <a:extLst>
                    <a:ext uri="{9D8B030D-6E8A-4147-A177-3AD203B41FA5}">
                      <a16:colId xmlns:a16="http://schemas.microsoft.com/office/drawing/2014/main" val="3187959795"/>
                    </a:ext>
                  </a:extLst>
                </a:gridCol>
                <a:gridCol w="350865">
                  <a:extLst>
                    <a:ext uri="{9D8B030D-6E8A-4147-A177-3AD203B41FA5}">
                      <a16:colId xmlns:a16="http://schemas.microsoft.com/office/drawing/2014/main" val="3002572287"/>
                    </a:ext>
                  </a:extLst>
                </a:gridCol>
                <a:gridCol w="304698">
                  <a:extLst>
                    <a:ext uri="{9D8B030D-6E8A-4147-A177-3AD203B41FA5}">
                      <a16:colId xmlns:a16="http://schemas.microsoft.com/office/drawing/2014/main" val="2465817812"/>
                    </a:ext>
                  </a:extLst>
                </a:gridCol>
                <a:gridCol w="350865">
                  <a:extLst>
                    <a:ext uri="{9D8B030D-6E8A-4147-A177-3AD203B41FA5}">
                      <a16:colId xmlns:a16="http://schemas.microsoft.com/office/drawing/2014/main" val="920054814"/>
                    </a:ext>
                  </a:extLst>
                </a:gridCol>
                <a:gridCol w="304698">
                  <a:extLst>
                    <a:ext uri="{9D8B030D-6E8A-4147-A177-3AD203B41FA5}">
                      <a16:colId xmlns:a16="http://schemas.microsoft.com/office/drawing/2014/main" val="93986846"/>
                    </a:ext>
                  </a:extLst>
                </a:gridCol>
                <a:gridCol w="304698">
                  <a:extLst>
                    <a:ext uri="{9D8B030D-6E8A-4147-A177-3AD203B41FA5}">
                      <a16:colId xmlns:a16="http://schemas.microsoft.com/office/drawing/2014/main" val="3818979090"/>
                    </a:ext>
                  </a:extLst>
                </a:gridCol>
                <a:gridCol w="350865">
                  <a:extLst>
                    <a:ext uri="{9D8B030D-6E8A-4147-A177-3AD203B41FA5}">
                      <a16:colId xmlns:a16="http://schemas.microsoft.com/office/drawing/2014/main" val="3385570003"/>
                    </a:ext>
                  </a:extLst>
                </a:gridCol>
                <a:gridCol w="304698">
                  <a:extLst>
                    <a:ext uri="{9D8B030D-6E8A-4147-A177-3AD203B41FA5}">
                      <a16:colId xmlns:a16="http://schemas.microsoft.com/office/drawing/2014/main" val="2001569258"/>
                    </a:ext>
                  </a:extLst>
                </a:gridCol>
                <a:gridCol w="76175">
                  <a:extLst>
                    <a:ext uri="{9D8B030D-6E8A-4147-A177-3AD203B41FA5}">
                      <a16:colId xmlns:a16="http://schemas.microsoft.com/office/drawing/2014/main" val="2704987822"/>
                    </a:ext>
                  </a:extLst>
                </a:gridCol>
                <a:gridCol w="408573">
                  <a:extLst>
                    <a:ext uri="{9D8B030D-6E8A-4147-A177-3AD203B41FA5}">
                      <a16:colId xmlns:a16="http://schemas.microsoft.com/office/drawing/2014/main" val="3189943601"/>
                    </a:ext>
                  </a:extLst>
                </a:gridCol>
                <a:gridCol w="110799">
                  <a:extLst>
                    <a:ext uri="{9D8B030D-6E8A-4147-A177-3AD203B41FA5}">
                      <a16:colId xmlns:a16="http://schemas.microsoft.com/office/drawing/2014/main" val="1275401594"/>
                    </a:ext>
                  </a:extLst>
                </a:gridCol>
              </a:tblGrid>
              <a:tr h="15479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1731922"/>
                  </a:ext>
                </a:extLst>
              </a:tr>
              <a:tr h="16253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4" gridSpan="3">
                  <a:txBody>
                    <a:bodyPr/>
                    <a:lstStyle/>
                    <a:p>
                      <a:pPr algn="ctr" fontAlgn="ctr"/>
                      <a:r>
                        <a:rPr lang="en-GB" sz="800" b="0" i="0" u="none" strike="noStrike">
                          <a:solidFill>
                            <a:srgbClr val="000000"/>
                          </a:solidFill>
                          <a:effectLst/>
                          <a:latin typeface="Arial" panose="020B0604020202020204" pitchFamily="34" charset="0"/>
                        </a:rPr>
                        <a:t>1.03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4" hMerge="1">
                  <a:txBody>
                    <a:bodyPr/>
                    <a:lstStyle/>
                    <a:p>
                      <a:endParaRPr lang="en-GB"/>
                    </a:p>
                  </a:txBody>
                  <a:tcPr/>
                </a:tc>
                <a:tc rowSpan="4"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1" i="0" u="none" strike="noStrike">
                          <a:solidFill>
                            <a:srgbClr val="000000"/>
                          </a:solidFill>
                          <a:effectLst/>
                          <a:latin typeface="Arial" panose="020B0604020202020204" pitchFamily="34" charset="0"/>
                        </a:rPr>
                        <a:t>Borders</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91345956"/>
                  </a:ext>
                </a:extLst>
              </a:tr>
              <a:tr h="16253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STP</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159992"/>
                  </a:ext>
                </a:extLst>
              </a:tr>
              <a:tr h="15479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64121120"/>
                  </a:ext>
                </a:extLst>
              </a:tr>
              <a:tr h="154799">
                <a:tc>
                  <a:txBody>
                    <a:bodyPr/>
                    <a:lstStyle/>
                    <a:p>
                      <a:pPr algn="ctr" fontAlgn="ctr"/>
                      <a:r>
                        <a:rPr lang="en-GB" sz="800" b="0" i="0" u="none" strike="noStrike">
                          <a:solidFill>
                            <a:srgbClr val="FF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9162051"/>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3" gridSpan="3">
                  <a:txBody>
                    <a:bodyPr/>
                    <a:lstStyle/>
                    <a:p>
                      <a:pPr algn="ctr" fontAlgn="ctr"/>
                      <a:r>
                        <a:rPr lang="en-GB" sz="800" b="0" i="0" u="none" strike="noStrike">
                          <a:solidFill>
                            <a:srgbClr val="000000"/>
                          </a:solidFill>
                          <a:effectLst/>
                          <a:latin typeface="Arial" panose="020B0604020202020204" pitchFamily="34" charset="0"/>
                        </a:rPr>
                        <a:t>0.83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3" hMerge="1">
                  <a:txBody>
                    <a:bodyPr/>
                    <a:lstStyle/>
                    <a:p>
                      <a:endParaRPr lang="en-GB"/>
                    </a:p>
                  </a:txBody>
                  <a:tcPr/>
                </a:tc>
                <a:tc rowSpan="3" hMerge="1">
                  <a:txBody>
                    <a:bodyPr/>
                    <a:lstStyle/>
                    <a:p>
                      <a:endParaRPr lang="en-GB"/>
                    </a:p>
                  </a:txBody>
                  <a:tcPr/>
                </a:tc>
                <a:tc rowSpan="5" gridSpan="2">
                  <a:txBody>
                    <a:bodyPr/>
                    <a:lstStyle/>
                    <a:p>
                      <a:pPr algn="ctr" fontAlgn="ctr"/>
                      <a:r>
                        <a:rPr lang="en-GB" sz="800" b="0" i="0" u="none" strike="noStrike">
                          <a:solidFill>
                            <a:srgbClr val="000000"/>
                          </a:solidFill>
                          <a:effectLst/>
                          <a:latin typeface="Arial" panose="020B0604020202020204" pitchFamily="34" charset="0"/>
                        </a:rPr>
                        <a:t>0.74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5"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37344167"/>
                  </a:ext>
                </a:extLst>
              </a:tr>
              <a:tr h="15479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0.90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09226131"/>
                  </a:ext>
                </a:extLst>
              </a:tr>
              <a:tr h="15479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6352667"/>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3" gridSpan="3">
                  <a:txBody>
                    <a:bodyPr/>
                    <a:lstStyle/>
                    <a:p>
                      <a:pPr algn="ctr" fontAlgn="ctr"/>
                      <a:r>
                        <a:rPr lang="en-GB" sz="800" b="0" i="0" u="none" strike="noStrike">
                          <a:solidFill>
                            <a:srgbClr val="000000"/>
                          </a:solidFill>
                          <a:effectLst/>
                          <a:latin typeface="Arial" panose="020B0604020202020204" pitchFamily="34" charset="0"/>
                        </a:rPr>
                        <a:t>1.04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4726975"/>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48499952"/>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3">
                  <a:txBody>
                    <a:bodyPr/>
                    <a:lstStyle/>
                    <a:p>
                      <a:pPr algn="ctr" fontAlgn="ctr"/>
                      <a:r>
                        <a:rPr lang="en-GB" sz="800" b="0" i="0" u="none" strike="noStrike">
                          <a:solidFill>
                            <a:srgbClr val="FFFFFF"/>
                          </a:solidFill>
                          <a:effectLst/>
                          <a:latin typeface="Arial" panose="020B0604020202020204" pitchFamily="34" charset="0"/>
                        </a:rPr>
                        <a:t>1.20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2" hMerge="1">
                  <a:txBody>
                    <a:bodyPr/>
                    <a:lstStyle/>
                    <a:p>
                      <a:endParaRPr lang="en-GB"/>
                    </a:p>
                  </a:txBody>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40994749"/>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2" gridSpan="4">
                  <a:txBody>
                    <a:bodyPr/>
                    <a:lstStyle/>
                    <a:p>
                      <a:pPr algn="ctr" fontAlgn="ctr"/>
                      <a:r>
                        <a:rPr lang="en-GB" sz="800" b="0" i="0" u="none" strike="noStrike">
                          <a:solidFill>
                            <a:srgbClr val="000000"/>
                          </a:solidFill>
                          <a:effectLst/>
                          <a:latin typeface="Arial" panose="020B0604020202020204" pitchFamily="34" charset="0"/>
                        </a:rPr>
                        <a:t>0.88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04000834"/>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pPr algn="ctr" fontAlgn="ctr"/>
                      <a:r>
                        <a:rPr lang="en-GB" sz="800" b="0" i="0" u="none" strike="noStrike">
                          <a:solidFill>
                            <a:srgbClr val="000000"/>
                          </a:solidFill>
                          <a:effectLst/>
                          <a:latin typeface="Arial" panose="020B0604020202020204" pitchFamily="34" charset="0"/>
                        </a:rPr>
                        <a:t>0.91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0.77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20411030"/>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gridSpan="3">
                  <a:txBody>
                    <a:bodyPr/>
                    <a:lstStyle/>
                    <a:p>
                      <a:pPr algn="ctr" fontAlgn="ctr"/>
                      <a:r>
                        <a:rPr lang="en-GB" sz="800" b="0" i="0" u="none" strike="noStrike">
                          <a:solidFill>
                            <a:srgbClr val="000000"/>
                          </a:solidFill>
                          <a:effectLst/>
                          <a:latin typeface="Arial" panose="020B0604020202020204" pitchFamily="34" charset="0"/>
                        </a:rPr>
                        <a:t>0.96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0.96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28599328"/>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GB" sz="800" b="0" i="0" u="none" strike="noStrike">
                          <a:solidFill>
                            <a:srgbClr val="FFFFFF"/>
                          </a:solidFill>
                          <a:effectLst/>
                          <a:latin typeface="Arial" panose="020B0604020202020204" pitchFamily="34" charset="0"/>
                        </a:rPr>
                        <a:t>1.38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0.93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67803268"/>
                  </a:ext>
                </a:extLst>
              </a:tr>
              <a:tr h="162539">
                <a:tc>
                  <a:txBody>
                    <a:bodyPr/>
                    <a:lstStyle/>
                    <a:p>
                      <a:pPr algn="l" fontAlgn="b"/>
                      <a:r>
                        <a:rPr lang="en-GB" sz="900" b="0" i="0" u="none" strike="noStrike">
                          <a:solidFill>
                            <a:srgbClr val="000000"/>
                          </a:solidFill>
                          <a:effectLst/>
                          <a:latin typeface="Arial" panose="020B0604020202020204" pitchFamily="34" charset="0"/>
                        </a:rPr>
                        <a:t> </a:t>
                      </a:r>
                    </a:p>
                  </a:txBody>
                  <a:tcPr marL="7826" marR="7826" marT="7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Low</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Med</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High</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1.05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3">
                  <a:txBody>
                    <a:bodyPr/>
                    <a:lstStyle/>
                    <a:p>
                      <a:pPr algn="ctr" fontAlgn="ctr"/>
                      <a:r>
                        <a:rPr lang="en-GB" sz="800" b="0" i="0" u="none" strike="noStrike">
                          <a:solidFill>
                            <a:srgbClr val="000000"/>
                          </a:solidFill>
                          <a:effectLst/>
                          <a:latin typeface="Arial" panose="020B0604020202020204" pitchFamily="34" charset="0"/>
                        </a:rPr>
                        <a:t>1.09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02717653"/>
                  </a:ext>
                </a:extLst>
              </a:tr>
              <a:tr h="162539">
                <a:tc>
                  <a:txBody>
                    <a:bodyPr/>
                    <a:lstStyle/>
                    <a:p>
                      <a:pPr algn="l" fontAlgn="b"/>
                      <a:r>
                        <a:rPr lang="en-GB" sz="900" b="0" i="0" u="none" strike="noStrike">
                          <a:solidFill>
                            <a:srgbClr val="000000"/>
                          </a:solidFill>
                          <a:effectLst/>
                          <a:latin typeface="Arial" panose="020B0604020202020204" pitchFamily="34" charset="0"/>
                        </a:rPr>
                        <a:t> </a:t>
                      </a:r>
                    </a:p>
                  </a:txBody>
                  <a:tcPr marL="7826" marR="7826" marT="7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0.74</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EFF"/>
                    </a:solidFill>
                  </a:tcPr>
                </a:tc>
                <a:tc>
                  <a:txBody>
                    <a:bodyPr/>
                    <a:lstStyle/>
                    <a:p>
                      <a:pPr algn="ctr" fontAlgn="ctr"/>
                      <a:r>
                        <a:rPr lang="en-GB" sz="800" b="0" i="0" u="none" strike="noStrike">
                          <a:solidFill>
                            <a:srgbClr val="000000"/>
                          </a:solidFill>
                          <a:effectLst/>
                          <a:latin typeface="Arial" panose="020B0604020202020204" pitchFamily="34" charset="0"/>
                        </a:rPr>
                        <a:t>0.98</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FFFFFF"/>
                          </a:solidFill>
                          <a:effectLst/>
                          <a:latin typeface="Arial" panose="020B0604020202020204" pitchFamily="34" charset="0"/>
                        </a:rPr>
                        <a:t>1.45</a:t>
                      </a:r>
                    </a:p>
                  </a:txBody>
                  <a:tcPr marL="7826" marR="7826" marT="7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E5B"/>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4">
                  <a:txBody>
                    <a:bodyPr/>
                    <a:lstStyle/>
                    <a:p>
                      <a:pPr algn="ctr" fontAlgn="ctr"/>
                      <a:r>
                        <a:rPr lang="en-GB" sz="800" b="0" i="0" u="none" strike="noStrike">
                          <a:solidFill>
                            <a:srgbClr val="000000"/>
                          </a:solidFill>
                          <a:effectLst/>
                          <a:latin typeface="Arial" panose="020B0604020202020204" pitchFamily="34" charset="0"/>
                        </a:rPr>
                        <a:t>0.86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3">
                  <a:txBody>
                    <a:bodyPr/>
                    <a:lstStyle/>
                    <a:p>
                      <a:pPr algn="ctr" fontAlgn="ctr"/>
                      <a:r>
                        <a:rPr lang="en-GB" sz="800" b="0" i="0" u="none" strike="noStrike">
                          <a:solidFill>
                            <a:srgbClr val="000000"/>
                          </a:solidFill>
                          <a:effectLst/>
                          <a:latin typeface="Arial" panose="020B0604020202020204" pitchFamily="34" charset="0"/>
                        </a:rPr>
                        <a:t>1.13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57506758"/>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gridSpan="2">
                  <a:txBody>
                    <a:bodyPr/>
                    <a:lstStyle/>
                    <a:p>
                      <a:pPr algn="ctr" fontAlgn="ctr"/>
                      <a:r>
                        <a:rPr lang="en-GB" sz="800" b="0" i="0" u="none" strike="noStrike">
                          <a:solidFill>
                            <a:srgbClr val="FFFFFF"/>
                          </a:solidFill>
                          <a:effectLst/>
                          <a:latin typeface="Arial" panose="020B0604020202020204" pitchFamily="34" charset="0"/>
                        </a:rPr>
                        <a:t>1.19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E5B"/>
                    </a:solidFill>
                  </a:tcPr>
                </a:tc>
                <a:tc hMerge="1">
                  <a:txBody>
                    <a:bodyPr/>
                    <a:lstStyle/>
                    <a:p>
                      <a:endParaRPr lang="en-GB"/>
                    </a:p>
                  </a:txBody>
                  <a:tcPr/>
                </a:tc>
                <a:tc vMerge="1">
                  <a:txBody>
                    <a:bodyPr/>
                    <a:lstStyle/>
                    <a:p>
                      <a:endParaRPr lang="en-GB"/>
                    </a:p>
                  </a:txBody>
                  <a:tcPr/>
                </a:tc>
                <a:tc gridSpan="3">
                  <a:txBody>
                    <a:bodyPr/>
                    <a:lstStyle/>
                    <a:p>
                      <a:pPr algn="ctr" fontAlgn="ctr"/>
                      <a:r>
                        <a:rPr lang="en-GB" sz="800" b="0" i="0" u="none" strike="noStrike">
                          <a:solidFill>
                            <a:srgbClr val="000000"/>
                          </a:solidFill>
                          <a:effectLst/>
                          <a:latin typeface="Arial" panose="020B0604020202020204" pitchFamily="34" charset="0"/>
                        </a:rPr>
                        <a:t>0.95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0.80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54757614"/>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1.08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4" gridSpan="2">
                  <a:txBody>
                    <a:bodyPr/>
                    <a:lstStyle/>
                    <a:p>
                      <a:pPr algn="ctr" fontAlgn="ctr"/>
                      <a:r>
                        <a:rPr lang="en-GB" sz="800" b="0" i="0" u="none" strike="noStrike">
                          <a:solidFill>
                            <a:srgbClr val="FFFFFF"/>
                          </a:solidFill>
                          <a:effectLst/>
                          <a:latin typeface="Arial" panose="020B0604020202020204" pitchFamily="34" charset="0"/>
                        </a:rPr>
                        <a:t>1.12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4" hMerge="1">
                  <a:txBody>
                    <a:bodyPr/>
                    <a:lstStyle/>
                    <a:p>
                      <a:endParaRPr lang="en-GB"/>
                    </a:p>
                  </a:txBody>
                  <a:tcPr/>
                </a:tc>
                <a:tc rowSpan="2" gridSpan="2">
                  <a:txBody>
                    <a:bodyPr/>
                    <a:lstStyle/>
                    <a:p>
                      <a:pPr algn="ctr" fontAlgn="ctr"/>
                      <a:r>
                        <a:rPr lang="en-GB" sz="800" b="0" i="0" u="none" strike="noStrike">
                          <a:solidFill>
                            <a:srgbClr val="FFFFFF"/>
                          </a:solidFill>
                          <a:effectLst/>
                          <a:latin typeface="Arial" panose="020B0604020202020204" pitchFamily="34" charset="0"/>
                        </a:rPr>
                        <a:t>1.17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0.84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1474777"/>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tc rowSpan="3">
                  <a:txBody>
                    <a:bodyPr/>
                    <a:lstStyle/>
                    <a:p>
                      <a:pPr algn="ctr" fontAlgn="ctr"/>
                      <a:r>
                        <a:rPr lang="en-GB" sz="800" b="0" i="0" u="none" strike="noStrike">
                          <a:solidFill>
                            <a:srgbClr val="000000"/>
                          </a:solidFill>
                          <a:effectLst/>
                          <a:latin typeface="Arial" panose="020B0604020202020204" pitchFamily="34" charset="0"/>
                        </a:rPr>
                        <a:t>0.99</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a:txBody>
                    <a:bodyPr/>
                    <a:lstStyle/>
                    <a:p>
                      <a:pPr algn="ctr" fontAlgn="ctr"/>
                      <a:r>
                        <a:rPr lang="en-GB" sz="800" b="0" i="0" u="none" strike="noStrike">
                          <a:solidFill>
                            <a:srgbClr val="FFFFFF"/>
                          </a:solidFill>
                          <a:effectLst/>
                          <a:latin typeface="Arial" panose="020B0604020202020204" pitchFamily="34" charset="0"/>
                        </a:rPr>
                        <a:t>1.11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E5B"/>
                    </a:solidFill>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172006"/>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GB" sz="800" b="0" i="0" u="none" strike="noStrike">
                          <a:solidFill>
                            <a:srgbClr val="000000"/>
                          </a:solidFill>
                          <a:effectLst/>
                          <a:latin typeface="Arial" panose="020B0604020202020204" pitchFamily="34" charset="0"/>
                        </a:rPr>
                        <a:t>0.90</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rowSpan="2" gridSpan="4">
                  <a:txBody>
                    <a:bodyPr/>
                    <a:lstStyle/>
                    <a:p>
                      <a:pPr algn="ctr" fontAlgn="ctr"/>
                      <a:r>
                        <a:rPr lang="en-GB" sz="800" b="0" i="0" u="none" strike="noStrike">
                          <a:solidFill>
                            <a:srgbClr val="000000"/>
                          </a:solidFill>
                          <a:effectLst/>
                          <a:latin typeface="Arial" panose="020B0604020202020204" pitchFamily="34" charset="0"/>
                        </a:rPr>
                        <a:t>1.01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1.12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39383175"/>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0.94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1.01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1.07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53978129"/>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800" b="0" i="0" u="none" strike="noStrike">
                          <a:solidFill>
                            <a:srgbClr val="FFFFFF"/>
                          </a:solidFill>
                          <a:effectLst/>
                          <a:latin typeface="Arial" panose="020B0604020202020204" pitchFamily="34" charset="0"/>
                        </a:rPr>
                        <a:t>1.45</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E5B"/>
                    </a:solidFill>
                  </a:tcPr>
                </a:tc>
                <a:tc>
                  <a:txBody>
                    <a:bodyPr/>
                    <a:lstStyle/>
                    <a:p>
                      <a:pPr algn="ctr" fontAlgn="ctr"/>
                      <a:r>
                        <a:rPr lang="en-GB" sz="800" b="0" i="0" u="none" strike="noStrike">
                          <a:solidFill>
                            <a:srgbClr val="000000"/>
                          </a:solidFill>
                          <a:effectLst/>
                          <a:latin typeface="Arial" panose="020B0604020202020204" pitchFamily="34" charset="0"/>
                        </a:rPr>
                        <a:t>1.21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0.92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gridSpan="3">
                  <a:txBody>
                    <a:bodyPr/>
                    <a:lstStyle/>
                    <a:p>
                      <a:pPr algn="ctr" fontAlgn="ctr"/>
                      <a:r>
                        <a:rPr lang="en-GB" sz="800" b="0" i="0" u="none" strike="noStrike">
                          <a:solidFill>
                            <a:srgbClr val="000000"/>
                          </a:solidFill>
                          <a:effectLst/>
                          <a:latin typeface="Arial" panose="020B0604020202020204" pitchFamily="34" charset="0"/>
                        </a:rPr>
                        <a:t>0.88</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EFF"/>
                    </a:solidFill>
                  </a:tcPr>
                </a:tc>
                <a:tc rowSpan="3" hMerge="1">
                  <a:txBody>
                    <a:bodyPr/>
                    <a:lstStyle/>
                    <a:p>
                      <a:endParaRPr lang="en-GB"/>
                    </a:p>
                  </a:txBody>
                  <a:tcPr/>
                </a:tc>
                <a:tc rowSpan="3" hMerge="1">
                  <a:txBody>
                    <a:bodyPr/>
                    <a:lstStyle/>
                    <a:p>
                      <a:endParaRPr lang="en-GB"/>
                    </a:p>
                  </a:txBody>
                  <a:tcPr/>
                </a:tc>
                <a:tc gridSpan="2">
                  <a:txBody>
                    <a:bodyPr/>
                    <a:lstStyle/>
                    <a:p>
                      <a:pPr algn="ctr" fontAlgn="ctr"/>
                      <a:r>
                        <a:rPr lang="en-GB" sz="800" b="0" i="0" u="none" strike="noStrike">
                          <a:solidFill>
                            <a:srgbClr val="000000"/>
                          </a:solidFill>
                          <a:effectLst/>
                          <a:latin typeface="Arial" panose="020B0604020202020204" pitchFamily="34" charset="0"/>
                        </a:rPr>
                        <a:t>0.96</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3" gridSpan="2">
                  <a:txBody>
                    <a:bodyPr/>
                    <a:lstStyle/>
                    <a:p>
                      <a:pPr algn="ctr" fontAlgn="ctr"/>
                      <a:r>
                        <a:rPr lang="en-GB" sz="800" b="0" i="0" u="none" strike="noStrike">
                          <a:solidFill>
                            <a:srgbClr val="000000"/>
                          </a:solidFill>
                          <a:effectLst/>
                          <a:latin typeface="Arial" panose="020B0604020202020204" pitchFamily="34" charset="0"/>
                        </a:rPr>
                        <a:t>0.97</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gridSpan="2">
                  <a:txBody>
                    <a:bodyPr/>
                    <a:lstStyle/>
                    <a:p>
                      <a:pPr algn="ctr" fontAlgn="ctr"/>
                      <a:r>
                        <a:rPr lang="en-GB" sz="800" b="0" i="0" u="none" strike="noStrike" dirty="0">
                          <a:solidFill>
                            <a:srgbClr val="FFFFFF"/>
                          </a:solidFill>
                          <a:effectLst/>
                          <a:latin typeface="Arial" panose="020B0604020202020204" pitchFamily="34" charset="0"/>
                        </a:rPr>
                        <a:t>1.13</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rowSpan="3" hMerge="1">
                  <a:txBody>
                    <a:bodyPr/>
                    <a:lstStyle/>
                    <a:p>
                      <a:endParaRPr lang="en-GB"/>
                    </a:p>
                  </a:txBody>
                  <a:tcPr/>
                </a:tc>
                <a:tc rowSpan="3" gridSpan="3">
                  <a:txBody>
                    <a:bodyPr/>
                    <a:lstStyle/>
                    <a:p>
                      <a:pPr algn="ctr" fontAlgn="ctr"/>
                      <a:r>
                        <a:rPr lang="en-GB" sz="800" b="0" i="0" u="none" strike="noStrike">
                          <a:solidFill>
                            <a:srgbClr val="000000"/>
                          </a:solidFill>
                          <a:effectLst/>
                          <a:latin typeface="Arial" panose="020B0604020202020204" pitchFamily="34" charset="0"/>
                        </a:rPr>
                        <a:t>0.91</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3" hMerge="1">
                  <a:txBody>
                    <a:bodyPr/>
                    <a:lstStyle/>
                    <a:p>
                      <a:endParaRPr lang="en-GB"/>
                    </a:p>
                  </a:txBody>
                  <a:tcPr/>
                </a:tc>
                <a:tc rowSpan="3"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87373047"/>
                  </a:ext>
                </a:extLst>
              </a:tr>
              <a:tr h="15479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2">
                  <a:txBody>
                    <a:bodyPr/>
                    <a:lstStyle/>
                    <a:p>
                      <a:pPr algn="ctr" fontAlgn="ctr"/>
                      <a:r>
                        <a:rPr lang="en-GB" sz="800" b="0" i="0" u="none" strike="noStrike">
                          <a:solidFill>
                            <a:srgbClr val="000000"/>
                          </a:solidFill>
                          <a:effectLst/>
                          <a:latin typeface="Arial" panose="020B0604020202020204" pitchFamily="34" charset="0"/>
                        </a:rPr>
                        <a:t>0.94</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58101248"/>
                  </a:ext>
                </a:extLst>
              </a:tr>
              <a:tr h="15479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48389868"/>
                  </a:ext>
                </a:extLst>
              </a:tr>
              <a:tr h="16253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ctr" fontAlgn="ctr"/>
                      <a:r>
                        <a:rPr lang="en-GB" sz="800" b="0" i="0" u="none" strike="noStrike">
                          <a:solidFill>
                            <a:srgbClr val="FFFFFF"/>
                          </a:solidFill>
                          <a:effectLst/>
                          <a:latin typeface="Arial" panose="020B0604020202020204" pitchFamily="34" charset="0"/>
                        </a:rPr>
                        <a:t>1.12</a:t>
                      </a:r>
                    </a:p>
                  </a:txBody>
                  <a:tcPr marL="7826" marR="7826" marT="78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174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62741912"/>
                  </a:ext>
                </a:extLst>
              </a:tr>
              <a:tr h="131579">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7826" marR="7826" marT="78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 </a:t>
                      </a:r>
                    </a:p>
                  </a:txBody>
                  <a:tcPr marL="7826" marR="7826" marT="782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0577596"/>
                  </a:ext>
                </a:extLst>
              </a:tr>
            </a:tbl>
          </a:graphicData>
        </a:graphic>
      </p:graphicFrame>
      <p:sp>
        <p:nvSpPr>
          <p:cNvPr id="9" name="Rectangle 8">
            <a:extLst>
              <a:ext uri="{FF2B5EF4-FFF2-40B4-BE49-F238E27FC236}">
                <a16:creationId xmlns:a16="http://schemas.microsoft.com/office/drawing/2014/main" id="{81C0FE82-4E7E-4017-B63B-213B0AE4D008}"/>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6" name="TextBox 5">
            <a:extLst>
              <a:ext uri="{FF2B5EF4-FFF2-40B4-BE49-F238E27FC236}">
                <a16:creationId xmlns:a16="http://schemas.microsoft.com/office/drawing/2014/main" id="{07F57581-A70A-44E5-A373-19E67D2EF6E5}"/>
              </a:ext>
            </a:extLst>
          </p:cNvPr>
          <p:cNvSpPr txBox="1"/>
          <p:nvPr/>
        </p:nvSpPr>
        <p:spPr>
          <a:xfrm>
            <a:off x="533400" y="1183816"/>
            <a:ext cx="962025" cy="400110"/>
          </a:xfrm>
          <a:prstGeom prst="rect">
            <a:avLst/>
          </a:prstGeom>
          <a:noFill/>
        </p:spPr>
        <p:txBody>
          <a:bodyPr wrap="square" rtlCol="0">
            <a:spAutoFit/>
          </a:bodyPr>
          <a:lstStyle/>
          <a:p>
            <a:r>
              <a:rPr lang="en-GB" sz="1000" dirty="0"/>
              <a:t>Source: UKRR 2017-2019 </a:t>
            </a:r>
          </a:p>
        </p:txBody>
      </p:sp>
      <p:sp>
        <p:nvSpPr>
          <p:cNvPr id="11" name="TextBox 10">
            <a:extLst>
              <a:ext uri="{FF2B5EF4-FFF2-40B4-BE49-F238E27FC236}">
                <a16:creationId xmlns:a16="http://schemas.microsoft.com/office/drawing/2014/main" id="{58BDD03C-3D5B-4BB0-8BE1-AB3E625D1F29}"/>
              </a:ext>
            </a:extLst>
          </p:cNvPr>
          <p:cNvSpPr txBox="1"/>
          <p:nvPr/>
        </p:nvSpPr>
        <p:spPr>
          <a:xfrm>
            <a:off x="6135953" y="1183816"/>
            <a:ext cx="962025" cy="400110"/>
          </a:xfrm>
          <a:prstGeom prst="rect">
            <a:avLst/>
          </a:prstGeom>
          <a:noFill/>
        </p:spPr>
        <p:txBody>
          <a:bodyPr wrap="square" rtlCol="0">
            <a:spAutoFit/>
          </a:bodyPr>
          <a:lstStyle/>
          <a:p>
            <a:r>
              <a:rPr lang="en-GB" sz="1000" dirty="0"/>
              <a:t>Source: UKRR 2017-2019 </a:t>
            </a:r>
          </a:p>
        </p:txBody>
      </p:sp>
      <p:sp>
        <p:nvSpPr>
          <p:cNvPr id="7" name="TextBox 6">
            <a:extLst>
              <a:ext uri="{FF2B5EF4-FFF2-40B4-BE49-F238E27FC236}">
                <a16:creationId xmlns:a16="http://schemas.microsoft.com/office/drawing/2014/main" id="{40E9809F-CD16-4C92-B4A0-8A2BD6D08E61}"/>
              </a:ext>
            </a:extLst>
          </p:cNvPr>
          <p:cNvSpPr txBox="1"/>
          <p:nvPr/>
        </p:nvSpPr>
        <p:spPr>
          <a:xfrm>
            <a:off x="9260477" y="6611779"/>
            <a:ext cx="2931523" cy="246221"/>
          </a:xfrm>
          <a:prstGeom prst="rect">
            <a:avLst/>
          </a:prstGeom>
          <a:noFill/>
        </p:spPr>
        <p:txBody>
          <a:bodyPr wrap="square" rtlCol="0">
            <a:spAutoFit/>
          </a:bodyPr>
          <a:lstStyle/>
          <a:p>
            <a:r>
              <a:rPr lang="en-GB" sz="1000" dirty="0"/>
              <a:t>Please see speakers notes for O:E ratio methodology</a:t>
            </a:r>
          </a:p>
        </p:txBody>
      </p:sp>
    </p:spTree>
    <p:extLst>
      <p:ext uri="{BB962C8B-B14F-4D97-AF65-F5344CB8AC3E}">
        <p14:creationId xmlns:p14="http://schemas.microsoft.com/office/powerpoint/2010/main" val="160734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82DD0F-99A4-45F7-BDB4-451757EF69A0}"/>
              </a:ext>
            </a:extLst>
          </p:cNvPr>
          <p:cNvGrpSpPr/>
          <p:nvPr/>
        </p:nvGrpSpPr>
        <p:grpSpPr>
          <a:xfrm>
            <a:off x="156011" y="1036014"/>
            <a:ext cx="2768466" cy="5394120"/>
            <a:chOff x="427839" y="1988191"/>
            <a:chExt cx="2650921" cy="4018326"/>
          </a:xfrm>
        </p:grpSpPr>
        <p:sp>
          <p:nvSpPr>
            <p:cNvPr id="3" name="Rectangle: Rounded Corners 2">
              <a:extLst>
                <a:ext uri="{FF2B5EF4-FFF2-40B4-BE49-F238E27FC236}">
                  <a16:creationId xmlns:a16="http://schemas.microsoft.com/office/drawing/2014/main" id="{630F982D-CB32-4ABB-917D-6F422B5DA284}"/>
                </a:ext>
              </a:extLst>
            </p:cNvPr>
            <p:cNvSpPr/>
            <p:nvPr/>
          </p:nvSpPr>
          <p:spPr>
            <a:xfrm>
              <a:off x="427839" y="1988191"/>
              <a:ext cx="2650921" cy="4018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Undiagnosed CKD</a:t>
              </a:r>
            </a:p>
          </p:txBody>
        </p:sp>
        <p:sp>
          <p:nvSpPr>
            <p:cNvPr id="4" name="Rectangle: Rounded Corners 3">
              <a:extLst>
                <a:ext uri="{FF2B5EF4-FFF2-40B4-BE49-F238E27FC236}">
                  <a16:creationId xmlns:a16="http://schemas.microsoft.com/office/drawing/2014/main" id="{5FD003BB-72B1-4312-AF43-EBB864914170}"/>
                </a:ext>
              </a:extLst>
            </p:cNvPr>
            <p:cNvSpPr/>
            <p:nvPr/>
          </p:nvSpPr>
          <p:spPr>
            <a:xfrm>
              <a:off x="757714" y="2394398"/>
              <a:ext cx="1992539" cy="3516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dirty="0"/>
                <a:t>Diagnosed but uncoded CKD</a:t>
              </a:r>
            </a:p>
          </p:txBody>
        </p:sp>
        <p:sp>
          <p:nvSpPr>
            <p:cNvPr id="5" name="Rectangle: Rounded Corners 4">
              <a:extLst>
                <a:ext uri="{FF2B5EF4-FFF2-40B4-BE49-F238E27FC236}">
                  <a16:creationId xmlns:a16="http://schemas.microsoft.com/office/drawing/2014/main" id="{08D93D6B-A6C3-42F7-BDAA-BE8F8367569F}"/>
                </a:ext>
              </a:extLst>
            </p:cNvPr>
            <p:cNvSpPr/>
            <p:nvPr/>
          </p:nvSpPr>
          <p:spPr>
            <a:xfrm>
              <a:off x="914396" y="3246539"/>
              <a:ext cx="1639159" cy="24915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GB" dirty="0">
                  <a:solidFill>
                    <a:schemeClr val="bg1"/>
                  </a:solidFill>
                </a:rPr>
                <a:t>Diagnosed and coded CKD (i.e. </a:t>
              </a:r>
              <a:r>
                <a:rPr lang="en-GB" dirty="0" err="1">
                  <a:solidFill>
                    <a:schemeClr val="bg1"/>
                  </a:solidFill>
                </a:rPr>
                <a:t>QoF</a:t>
              </a:r>
              <a:r>
                <a:rPr lang="en-GB" dirty="0">
                  <a:solidFill>
                    <a:schemeClr val="bg1"/>
                  </a:solidFill>
                </a:rPr>
                <a:t> CKD register)</a:t>
              </a:r>
            </a:p>
          </p:txBody>
        </p:sp>
      </p:grpSp>
      <p:graphicFrame>
        <p:nvGraphicFramePr>
          <p:cNvPr id="6" name="Table 6">
            <a:extLst>
              <a:ext uri="{FF2B5EF4-FFF2-40B4-BE49-F238E27FC236}">
                <a16:creationId xmlns:a16="http://schemas.microsoft.com/office/drawing/2014/main" id="{376FE169-26E3-4701-9C75-6D610F28B3D5}"/>
              </a:ext>
            </a:extLst>
          </p:cNvPr>
          <p:cNvGraphicFramePr>
            <a:graphicFrameLocks noGrp="1"/>
          </p:cNvGraphicFramePr>
          <p:nvPr/>
        </p:nvGraphicFramePr>
        <p:xfrm>
          <a:off x="3056610" y="2765913"/>
          <a:ext cx="654854" cy="3399678"/>
        </p:xfrm>
        <a:graphic>
          <a:graphicData uri="http://schemas.openxmlformats.org/drawingml/2006/table">
            <a:tbl>
              <a:tblPr firstRow="1" bandRow="1">
                <a:tableStyleId>{00A15C55-8517-42AA-B614-E9B94910E393}</a:tableStyleId>
              </a:tblPr>
              <a:tblGrid>
                <a:gridCol w="654854">
                  <a:extLst>
                    <a:ext uri="{9D8B030D-6E8A-4147-A177-3AD203B41FA5}">
                      <a16:colId xmlns:a16="http://schemas.microsoft.com/office/drawing/2014/main" val="279361003"/>
                    </a:ext>
                  </a:extLst>
                </a:gridCol>
              </a:tblGrid>
              <a:tr h="385324">
                <a:tc>
                  <a:txBody>
                    <a:bodyPr/>
                    <a:lstStyle/>
                    <a:p>
                      <a:pPr algn="ctr"/>
                      <a:r>
                        <a:rPr lang="en-GB" sz="1200" b="0" dirty="0"/>
                        <a:t>Stage 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54862843"/>
                  </a:ext>
                </a:extLst>
              </a:tr>
              <a:tr h="2942478">
                <a:tc>
                  <a:txBody>
                    <a:bodyPr/>
                    <a:lstStyle/>
                    <a:p>
                      <a:pPr algn="ctr"/>
                      <a:r>
                        <a:rPr lang="en-GB" sz="1200" b="0" dirty="0"/>
                        <a:t>Stage 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7051758"/>
                  </a:ext>
                </a:extLst>
              </a:tr>
            </a:tbl>
          </a:graphicData>
        </a:graphic>
      </p:graphicFrame>
      <p:graphicFrame>
        <p:nvGraphicFramePr>
          <p:cNvPr id="8" name="Table 6">
            <a:extLst>
              <a:ext uri="{FF2B5EF4-FFF2-40B4-BE49-F238E27FC236}">
                <a16:creationId xmlns:a16="http://schemas.microsoft.com/office/drawing/2014/main" id="{32FD757D-4B7E-479A-8740-1848FA03E317}"/>
              </a:ext>
            </a:extLst>
          </p:cNvPr>
          <p:cNvGraphicFramePr>
            <a:graphicFrameLocks noGrp="1"/>
          </p:cNvGraphicFramePr>
          <p:nvPr/>
        </p:nvGraphicFramePr>
        <p:xfrm>
          <a:off x="6299127" y="1581298"/>
          <a:ext cx="1166064" cy="4465687"/>
        </p:xfrm>
        <a:graphic>
          <a:graphicData uri="http://schemas.openxmlformats.org/drawingml/2006/table">
            <a:tbl>
              <a:tblPr firstRow="1" bandRow="1">
                <a:tableStyleId>{F5AB1C69-6EDB-4FF4-983F-18BD219EF322}</a:tableStyleId>
              </a:tblPr>
              <a:tblGrid>
                <a:gridCol w="1166064">
                  <a:extLst>
                    <a:ext uri="{9D8B030D-6E8A-4147-A177-3AD203B41FA5}">
                      <a16:colId xmlns:a16="http://schemas.microsoft.com/office/drawing/2014/main" val="279361003"/>
                    </a:ext>
                  </a:extLst>
                </a:gridCol>
              </a:tblGrid>
              <a:tr h="2277245">
                <a:tc>
                  <a:txBody>
                    <a:bodyPr/>
                    <a:lstStyle/>
                    <a:p>
                      <a:r>
                        <a:rPr lang="en-GB" sz="1200" dirty="0"/>
                        <a:t>In-centre Dialysis</a:t>
                      </a:r>
                    </a:p>
                    <a:p>
                      <a:endParaRPr lang="en-GB" sz="1200" b="0" dirty="0"/>
                    </a:p>
                  </a:txBody>
                  <a:tcPr/>
                </a:tc>
                <a:extLst>
                  <a:ext uri="{0D108BD9-81ED-4DB2-BD59-A6C34878D82A}">
                    <a16:rowId xmlns:a16="http://schemas.microsoft.com/office/drawing/2014/main" val="4254862843"/>
                  </a:ext>
                </a:extLst>
              </a:tr>
              <a:tr h="718171">
                <a:tc>
                  <a:txBody>
                    <a:bodyPr/>
                    <a:lstStyle/>
                    <a:p>
                      <a:r>
                        <a:rPr lang="en-GB" sz="1200" dirty="0"/>
                        <a:t>Home therapies</a:t>
                      </a:r>
                    </a:p>
                  </a:txBody>
                  <a:tcPr/>
                </a:tc>
                <a:extLst>
                  <a:ext uri="{0D108BD9-81ED-4DB2-BD59-A6C34878D82A}">
                    <a16:rowId xmlns:a16="http://schemas.microsoft.com/office/drawing/2014/main" val="707051758"/>
                  </a:ext>
                </a:extLst>
              </a:tr>
              <a:tr h="1470271">
                <a:tc>
                  <a:txBody>
                    <a:bodyPr/>
                    <a:lstStyle/>
                    <a:p>
                      <a:r>
                        <a:rPr lang="en-GB" sz="1200" dirty="0"/>
                        <a:t>Transplantation</a:t>
                      </a:r>
                    </a:p>
                  </a:txBody>
                  <a:tcPr/>
                </a:tc>
                <a:extLst>
                  <a:ext uri="{0D108BD9-81ED-4DB2-BD59-A6C34878D82A}">
                    <a16:rowId xmlns:a16="http://schemas.microsoft.com/office/drawing/2014/main" val="3053013634"/>
                  </a:ext>
                </a:extLst>
              </a:tr>
            </a:tbl>
          </a:graphicData>
        </a:graphic>
      </p:graphicFrame>
      <p:graphicFrame>
        <p:nvGraphicFramePr>
          <p:cNvPr id="9" name="Table 6">
            <a:extLst>
              <a:ext uri="{FF2B5EF4-FFF2-40B4-BE49-F238E27FC236}">
                <a16:creationId xmlns:a16="http://schemas.microsoft.com/office/drawing/2014/main" id="{C0062B69-65CE-4589-A798-99FC87E8BF30}"/>
              </a:ext>
            </a:extLst>
          </p:cNvPr>
          <p:cNvGraphicFramePr>
            <a:graphicFrameLocks noGrp="1"/>
          </p:cNvGraphicFramePr>
          <p:nvPr/>
        </p:nvGraphicFramePr>
        <p:xfrm>
          <a:off x="7564412" y="2490211"/>
          <a:ext cx="1172074" cy="3542518"/>
        </p:xfrm>
        <a:graphic>
          <a:graphicData uri="http://schemas.openxmlformats.org/drawingml/2006/table">
            <a:tbl>
              <a:tblPr firstRow="1" bandRow="1">
                <a:tableStyleId>{F5AB1C69-6EDB-4FF4-983F-18BD219EF322}</a:tableStyleId>
              </a:tblPr>
              <a:tblGrid>
                <a:gridCol w="1172074">
                  <a:extLst>
                    <a:ext uri="{9D8B030D-6E8A-4147-A177-3AD203B41FA5}">
                      <a16:colId xmlns:a16="http://schemas.microsoft.com/office/drawing/2014/main" val="279361003"/>
                    </a:ext>
                  </a:extLst>
                </a:gridCol>
              </a:tblGrid>
              <a:tr h="1822638">
                <a:tc>
                  <a:txBody>
                    <a:bodyPr/>
                    <a:lstStyle/>
                    <a:p>
                      <a:r>
                        <a:rPr lang="en-GB" sz="1200" dirty="0"/>
                        <a:t>In-centre Dialysis</a:t>
                      </a:r>
                    </a:p>
                    <a:p>
                      <a:endParaRPr lang="en-GB" sz="1200" b="0" dirty="0"/>
                    </a:p>
                  </a:txBody>
                  <a:tcPr/>
                </a:tc>
                <a:extLst>
                  <a:ext uri="{0D108BD9-81ED-4DB2-BD59-A6C34878D82A}">
                    <a16:rowId xmlns:a16="http://schemas.microsoft.com/office/drawing/2014/main" val="4254862843"/>
                  </a:ext>
                </a:extLst>
              </a:tr>
              <a:tr h="543120">
                <a:tc>
                  <a:txBody>
                    <a:bodyPr/>
                    <a:lstStyle/>
                    <a:p>
                      <a:r>
                        <a:rPr lang="en-GB" sz="1200" dirty="0"/>
                        <a:t>Home therapies</a:t>
                      </a:r>
                    </a:p>
                  </a:txBody>
                  <a:tcPr/>
                </a:tc>
                <a:extLst>
                  <a:ext uri="{0D108BD9-81ED-4DB2-BD59-A6C34878D82A}">
                    <a16:rowId xmlns:a16="http://schemas.microsoft.com/office/drawing/2014/main" val="707051758"/>
                  </a:ext>
                </a:extLst>
              </a:tr>
              <a:tr h="1176760">
                <a:tc>
                  <a:txBody>
                    <a:bodyPr/>
                    <a:lstStyle/>
                    <a:p>
                      <a:r>
                        <a:rPr lang="en-GB" sz="1200" dirty="0"/>
                        <a:t>Transplantation</a:t>
                      </a:r>
                    </a:p>
                  </a:txBody>
                  <a:tcPr/>
                </a:tc>
                <a:extLst>
                  <a:ext uri="{0D108BD9-81ED-4DB2-BD59-A6C34878D82A}">
                    <a16:rowId xmlns:a16="http://schemas.microsoft.com/office/drawing/2014/main" val="3053013634"/>
                  </a:ext>
                </a:extLst>
              </a:tr>
            </a:tbl>
          </a:graphicData>
        </a:graphic>
      </p:graphicFrame>
      <p:sp>
        <p:nvSpPr>
          <p:cNvPr id="10" name="TextBox 9">
            <a:extLst>
              <a:ext uri="{FF2B5EF4-FFF2-40B4-BE49-F238E27FC236}">
                <a16:creationId xmlns:a16="http://schemas.microsoft.com/office/drawing/2014/main" id="{DED9A1D6-97B9-49B9-A0EA-4301E6AE0510}"/>
              </a:ext>
            </a:extLst>
          </p:cNvPr>
          <p:cNvSpPr txBox="1"/>
          <p:nvPr/>
        </p:nvSpPr>
        <p:spPr>
          <a:xfrm>
            <a:off x="6215237" y="1304299"/>
            <a:ext cx="1166065" cy="276999"/>
          </a:xfrm>
          <a:prstGeom prst="rect">
            <a:avLst/>
          </a:prstGeom>
          <a:noFill/>
        </p:spPr>
        <p:txBody>
          <a:bodyPr wrap="square" rtlCol="0">
            <a:spAutoFit/>
          </a:bodyPr>
          <a:lstStyle/>
          <a:p>
            <a:r>
              <a:rPr lang="en-GB" sz="1200" b="1" dirty="0"/>
              <a:t>Observed RRT</a:t>
            </a:r>
          </a:p>
        </p:txBody>
      </p:sp>
      <p:sp>
        <p:nvSpPr>
          <p:cNvPr id="11" name="TextBox 10">
            <a:extLst>
              <a:ext uri="{FF2B5EF4-FFF2-40B4-BE49-F238E27FC236}">
                <a16:creationId xmlns:a16="http://schemas.microsoft.com/office/drawing/2014/main" id="{612D6AA4-F6CE-44A2-AF11-2F8E2101E7F4}"/>
              </a:ext>
            </a:extLst>
          </p:cNvPr>
          <p:cNvSpPr txBox="1"/>
          <p:nvPr/>
        </p:nvSpPr>
        <p:spPr>
          <a:xfrm>
            <a:off x="7545855" y="1714120"/>
            <a:ext cx="1187404" cy="830997"/>
          </a:xfrm>
          <a:prstGeom prst="rect">
            <a:avLst/>
          </a:prstGeom>
          <a:noFill/>
        </p:spPr>
        <p:txBody>
          <a:bodyPr wrap="square" rtlCol="0">
            <a:spAutoFit/>
          </a:bodyPr>
          <a:lstStyle/>
          <a:p>
            <a:r>
              <a:rPr lang="en-GB" sz="1200" b="1" dirty="0"/>
              <a:t>Expected RRT</a:t>
            </a:r>
          </a:p>
          <a:p>
            <a:r>
              <a:rPr lang="en-GB" sz="1200" dirty="0"/>
              <a:t>(based on population  demographics)</a:t>
            </a:r>
          </a:p>
        </p:txBody>
      </p:sp>
      <p:sp>
        <p:nvSpPr>
          <p:cNvPr id="12" name="TextBox 11">
            <a:extLst>
              <a:ext uri="{FF2B5EF4-FFF2-40B4-BE49-F238E27FC236}">
                <a16:creationId xmlns:a16="http://schemas.microsoft.com/office/drawing/2014/main" id="{BB6877AD-436C-4A99-8ECE-573A8A5F69BA}"/>
              </a:ext>
            </a:extLst>
          </p:cNvPr>
          <p:cNvSpPr txBox="1"/>
          <p:nvPr/>
        </p:nvSpPr>
        <p:spPr>
          <a:xfrm>
            <a:off x="6084560" y="559784"/>
            <a:ext cx="2729885"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Renal Replacement Therapy</a:t>
            </a:r>
          </a:p>
          <a:p>
            <a:pPr algn="ctr"/>
            <a:r>
              <a:rPr lang="en-GB" sz="1400" dirty="0"/>
              <a:t>Observed V Expected ratios by ICS (adjusted for age-sex-ethnicity)</a:t>
            </a:r>
          </a:p>
        </p:txBody>
      </p:sp>
      <p:sp>
        <p:nvSpPr>
          <p:cNvPr id="13" name="TextBox 12">
            <a:extLst>
              <a:ext uri="{FF2B5EF4-FFF2-40B4-BE49-F238E27FC236}">
                <a16:creationId xmlns:a16="http://schemas.microsoft.com/office/drawing/2014/main" id="{6AE1DAAB-8A9D-4B42-84B0-2E21AF0A4C09}"/>
              </a:ext>
            </a:extLst>
          </p:cNvPr>
          <p:cNvSpPr txBox="1"/>
          <p:nvPr/>
        </p:nvSpPr>
        <p:spPr>
          <a:xfrm>
            <a:off x="3711464" y="5470570"/>
            <a:ext cx="2242001" cy="830997"/>
          </a:xfrm>
          <a:prstGeom prst="rect">
            <a:avLst/>
          </a:prstGeom>
          <a:noFill/>
        </p:spPr>
        <p:txBody>
          <a:bodyPr wrap="square" rtlCol="0">
            <a:spAutoFit/>
          </a:bodyPr>
          <a:lstStyle/>
          <a:p>
            <a:r>
              <a:rPr lang="en-GB" sz="1200" dirty="0"/>
              <a:t>NICE. Chronic kidney disease in adults: assessment and management Clinical guideline [CG182]</a:t>
            </a:r>
          </a:p>
        </p:txBody>
      </p:sp>
      <p:sp>
        <p:nvSpPr>
          <p:cNvPr id="14" name="Arrow: Right 13">
            <a:extLst>
              <a:ext uri="{FF2B5EF4-FFF2-40B4-BE49-F238E27FC236}">
                <a16:creationId xmlns:a16="http://schemas.microsoft.com/office/drawing/2014/main" id="{8925FA6F-EC9D-4755-96B6-9D02542488A0}"/>
              </a:ext>
            </a:extLst>
          </p:cNvPr>
          <p:cNvSpPr/>
          <p:nvPr/>
        </p:nvSpPr>
        <p:spPr>
          <a:xfrm>
            <a:off x="3768809" y="4294880"/>
            <a:ext cx="2327191" cy="1134057"/>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Timely referral</a:t>
            </a:r>
          </a:p>
        </p:txBody>
      </p:sp>
      <p:sp>
        <p:nvSpPr>
          <p:cNvPr id="16" name="Arrow: Right 15">
            <a:extLst>
              <a:ext uri="{FF2B5EF4-FFF2-40B4-BE49-F238E27FC236}">
                <a16:creationId xmlns:a16="http://schemas.microsoft.com/office/drawing/2014/main" id="{2ECE7AC7-84A2-49D2-9F30-17B889BB933B}"/>
              </a:ext>
            </a:extLst>
          </p:cNvPr>
          <p:cNvSpPr/>
          <p:nvPr/>
        </p:nvSpPr>
        <p:spPr>
          <a:xfrm>
            <a:off x="3818694" y="2765913"/>
            <a:ext cx="2265866" cy="645407"/>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Late</a:t>
            </a:r>
            <a:r>
              <a:rPr lang="en-GB" dirty="0"/>
              <a:t> </a:t>
            </a:r>
            <a:r>
              <a:rPr lang="en-GB" dirty="0">
                <a:solidFill>
                  <a:schemeClr val="tx1"/>
                </a:solidFill>
              </a:rPr>
              <a:t>presentation</a:t>
            </a:r>
          </a:p>
        </p:txBody>
      </p:sp>
      <p:sp>
        <p:nvSpPr>
          <p:cNvPr id="17" name="Rectangle: Rounded Corners 16">
            <a:extLst>
              <a:ext uri="{FF2B5EF4-FFF2-40B4-BE49-F238E27FC236}">
                <a16:creationId xmlns:a16="http://schemas.microsoft.com/office/drawing/2014/main" id="{03CAC8AC-76D6-49B7-B8DF-35B47FA5447E}"/>
              </a:ext>
            </a:extLst>
          </p:cNvPr>
          <p:cNvSpPr/>
          <p:nvPr/>
        </p:nvSpPr>
        <p:spPr>
          <a:xfrm>
            <a:off x="6299126" y="6112198"/>
            <a:ext cx="1166065" cy="6463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Conservative Care?</a:t>
            </a:r>
          </a:p>
        </p:txBody>
      </p:sp>
      <p:sp>
        <p:nvSpPr>
          <p:cNvPr id="18" name="Rectangle: Rounded Corners 17">
            <a:extLst>
              <a:ext uri="{FF2B5EF4-FFF2-40B4-BE49-F238E27FC236}">
                <a16:creationId xmlns:a16="http://schemas.microsoft.com/office/drawing/2014/main" id="{6E86D072-09E8-4273-A5AB-46869636F457}"/>
              </a:ext>
            </a:extLst>
          </p:cNvPr>
          <p:cNvSpPr/>
          <p:nvPr/>
        </p:nvSpPr>
        <p:spPr>
          <a:xfrm>
            <a:off x="7570421" y="6112198"/>
            <a:ext cx="1166065" cy="6463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Conservative Care?</a:t>
            </a:r>
          </a:p>
        </p:txBody>
      </p:sp>
      <p:sp>
        <p:nvSpPr>
          <p:cNvPr id="20" name="TextBox 19">
            <a:extLst>
              <a:ext uri="{FF2B5EF4-FFF2-40B4-BE49-F238E27FC236}">
                <a16:creationId xmlns:a16="http://schemas.microsoft.com/office/drawing/2014/main" id="{89D5E11B-4C00-4CF5-BC24-8416BC6F98B9}"/>
              </a:ext>
            </a:extLst>
          </p:cNvPr>
          <p:cNvSpPr txBox="1"/>
          <p:nvPr/>
        </p:nvSpPr>
        <p:spPr>
          <a:xfrm>
            <a:off x="9017572" y="559784"/>
            <a:ext cx="3143235" cy="6232475"/>
          </a:xfrm>
          <a:prstGeom prst="rect">
            <a:avLst/>
          </a:prstGeom>
          <a:noFill/>
          <a:ln>
            <a:solidFill>
              <a:schemeClr val="tx1"/>
            </a:solidFill>
          </a:ln>
        </p:spPr>
        <p:txBody>
          <a:bodyPr wrap="square" rtlCol="0">
            <a:spAutoFit/>
          </a:bodyPr>
          <a:lstStyle/>
          <a:p>
            <a:r>
              <a:rPr lang="en-GB" sz="1400" b="1" i="1" dirty="0"/>
              <a:t>Possible interpretations of O:E ratios</a:t>
            </a:r>
          </a:p>
          <a:p>
            <a:endParaRPr lang="en-GB" sz="1400" i="1" dirty="0"/>
          </a:p>
          <a:p>
            <a:r>
              <a:rPr lang="en-GB" sz="1400" b="1" i="1" dirty="0"/>
              <a:t>Higher than expected O:E ratio</a:t>
            </a:r>
          </a:p>
          <a:p>
            <a:pPr>
              <a:lnSpc>
                <a:spcPct val="50000"/>
              </a:lnSpc>
            </a:pPr>
            <a:endParaRPr lang="en-GB" sz="1400" i="1" dirty="0"/>
          </a:p>
          <a:p>
            <a:r>
              <a:rPr lang="en-GB" sz="1400" i="1" dirty="0"/>
              <a:t>Poor diagnosis/referral from primary care resulting in more patients progressing to RRT than necessary</a:t>
            </a:r>
          </a:p>
          <a:p>
            <a:endParaRPr lang="en-GB" sz="1400" i="1" dirty="0"/>
          </a:p>
          <a:p>
            <a:r>
              <a:rPr lang="en-GB" sz="1400" i="1" dirty="0"/>
              <a:t>AND/OR  especially low use of conservative care</a:t>
            </a:r>
          </a:p>
          <a:p>
            <a:endParaRPr lang="en-GB" sz="1400" i="1" dirty="0"/>
          </a:p>
          <a:p>
            <a:r>
              <a:rPr lang="en-GB" sz="1400" i="1" dirty="0"/>
              <a:t>AND/OR population characteristics associated with higher risk of RRT that can not be adjusted for in this analysis.</a:t>
            </a:r>
          </a:p>
          <a:p>
            <a:endParaRPr lang="en-GB" sz="1400" i="1" dirty="0"/>
          </a:p>
          <a:p>
            <a:r>
              <a:rPr lang="en-GB" sz="1400" b="1" i="1" dirty="0"/>
              <a:t>Lower than expected O:E ratio</a:t>
            </a:r>
          </a:p>
          <a:p>
            <a:endParaRPr lang="en-GB" sz="1400" i="1" dirty="0"/>
          </a:p>
          <a:p>
            <a:r>
              <a:rPr lang="en-GB" sz="1400" i="1" dirty="0"/>
              <a:t>Poor diagnosis/referral from primary care resulting in a lower than appropriate number of patients receiving RRT</a:t>
            </a:r>
          </a:p>
          <a:p>
            <a:endParaRPr lang="en-GB" sz="1400" i="1" dirty="0"/>
          </a:p>
          <a:p>
            <a:r>
              <a:rPr lang="en-GB" sz="1400" i="1" dirty="0"/>
              <a:t>AND/OR especially high use of conservative care</a:t>
            </a:r>
          </a:p>
          <a:p>
            <a:endParaRPr lang="en-GB" sz="1400" i="1" dirty="0"/>
          </a:p>
          <a:p>
            <a:r>
              <a:rPr lang="en-GB" sz="1400" i="1" dirty="0"/>
              <a:t>AND/OR</a:t>
            </a:r>
          </a:p>
          <a:p>
            <a:r>
              <a:rPr lang="en-GB" sz="1400" i="1" dirty="0"/>
              <a:t>Population characteristics associated with lower risk of RRT that can not be adjusted for</a:t>
            </a:r>
          </a:p>
        </p:txBody>
      </p:sp>
      <p:sp>
        <p:nvSpPr>
          <p:cNvPr id="21" name="Rectangle 20">
            <a:extLst>
              <a:ext uri="{FF2B5EF4-FFF2-40B4-BE49-F238E27FC236}">
                <a16:creationId xmlns:a16="http://schemas.microsoft.com/office/drawing/2014/main" id="{97958600-E882-4080-987A-151DBE5843D4}"/>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Interpreting RRT rates by geography</a:t>
            </a:r>
          </a:p>
        </p:txBody>
      </p:sp>
      <p:sp>
        <p:nvSpPr>
          <p:cNvPr id="22" name="TextBox 21">
            <a:extLst>
              <a:ext uri="{FF2B5EF4-FFF2-40B4-BE49-F238E27FC236}">
                <a16:creationId xmlns:a16="http://schemas.microsoft.com/office/drawing/2014/main" id="{85998435-2868-4216-9D4A-B069FF0F31BF}"/>
              </a:ext>
            </a:extLst>
          </p:cNvPr>
          <p:cNvSpPr txBox="1"/>
          <p:nvPr/>
        </p:nvSpPr>
        <p:spPr>
          <a:xfrm>
            <a:off x="839858" y="634336"/>
            <a:ext cx="1360409"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The population</a:t>
            </a:r>
            <a:endParaRPr lang="en-GB" sz="1400" dirty="0"/>
          </a:p>
        </p:txBody>
      </p:sp>
    </p:spTree>
    <p:extLst>
      <p:ext uri="{BB962C8B-B14F-4D97-AF65-F5344CB8AC3E}">
        <p14:creationId xmlns:p14="http://schemas.microsoft.com/office/powerpoint/2010/main" val="52238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FB36F4C-C060-49AB-9486-141EE4AA37DD}"/>
              </a:ext>
            </a:extLst>
          </p:cNvPr>
          <p:cNvSpPr txBox="1">
            <a:spLocks/>
          </p:cNvSpPr>
          <p:nvPr/>
        </p:nvSpPr>
        <p:spPr>
          <a:xfrm>
            <a:off x="495272" y="729849"/>
            <a:ext cx="9501050" cy="50264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Variation in Renal Replacement Therapy Incidence rates: summary</a:t>
            </a:r>
          </a:p>
          <a:p>
            <a:pPr marL="0" indent="0">
              <a:lnSpc>
                <a:spcPct val="100000"/>
              </a:lnSpc>
              <a:buFont typeface="Arial" panose="020B0604020202020204" pitchFamily="34" charset="0"/>
              <a:buNone/>
            </a:pPr>
            <a:endParaRPr lang="en-GB" sz="2400" dirty="0"/>
          </a:p>
        </p:txBody>
      </p:sp>
      <p:sp>
        <p:nvSpPr>
          <p:cNvPr id="7" name="Rectangle 6">
            <a:extLst>
              <a:ext uri="{FF2B5EF4-FFF2-40B4-BE49-F238E27FC236}">
                <a16:creationId xmlns:a16="http://schemas.microsoft.com/office/drawing/2014/main" id="{45B77420-F6AF-42D6-A94E-9411221A0171}"/>
              </a:ext>
            </a:extLst>
          </p:cNvPr>
          <p:cNvSpPr/>
          <p:nvPr/>
        </p:nvSpPr>
        <p:spPr>
          <a:xfrm>
            <a:off x="280261" y="0"/>
            <a:ext cx="91249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Frutiger"/>
              </a:rPr>
              <a:t>RSTP Equity: Kidney Replacement Therapy</a:t>
            </a:r>
          </a:p>
        </p:txBody>
      </p:sp>
      <p:sp>
        <p:nvSpPr>
          <p:cNvPr id="3" name="TextBox 2">
            <a:extLst>
              <a:ext uri="{FF2B5EF4-FFF2-40B4-BE49-F238E27FC236}">
                <a16:creationId xmlns:a16="http://schemas.microsoft.com/office/drawing/2014/main" id="{7A91850A-AE1A-46F9-9F19-3EC49272685C}"/>
              </a:ext>
            </a:extLst>
          </p:cNvPr>
          <p:cNvSpPr txBox="1"/>
          <p:nvPr/>
        </p:nvSpPr>
        <p:spPr>
          <a:xfrm>
            <a:off x="642772" y="1285875"/>
            <a:ext cx="10730078" cy="5078313"/>
          </a:xfrm>
          <a:prstGeom prst="rect">
            <a:avLst/>
          </a:prstGeom>
          <a:noFill/>
        </p:spPr>
        <p:txBody>
          <a:bodyPr wrap="square" rtlCol="0">
            <a:spAutoFit/>
          </a:bodyPr>
          <a:lstStyle/>
          <a:p>
            <a:pPr marL="342900" indent="-342900">
              <a:buFont typeface="+mj-lt"/>
              <a:buAutoNum type="arabicPeriod"/>
            </a:pPr>
            <a:r>
              <a:rPr lang="en-GB" dirty="0"/>
              <a:t>The incidence </a:t>
            </a:r>
            <a:r>
              <a:rPr lang="en-GB" u="sng" dirty="0"/>
              <a:t>rate</a:t>
            </a:r>
            <a:r>
              <a:rPr lang="en-GB" dirty="0"/>
              <a:t> of RRT increases with increasing age with a peak in the 75-84 year group. However, in terms of absolute numbers, most </a:t>
            </a:r>
            <a:r>
              <a:rPr lang="en-GB" u="sng" dirty="0"/>
              <a:t>new</a:t>
            </a:r>
            <a:r>
              <a:rPr lang="en-GB" dirty="0"/>
              <a:t> RRT patients are within the 65-74 year group and when looking at everyone currently on RRT (prevalence), this group has a younger profile again, with the median age being 60 years.</a:t>
            </a:r>
          </a:p>
          <a:p>
            <a:pPr marL="342900" indent="-342900">
              <a:buFont typeface="+mj-lt"/>
              <a:buAutoNum type="arabicPeriod"/>
            </a:pPr>
            <a:endParaRPr lang="en-GB" dirty="0"/>
          </a:p>
          <a:p>
            <a:pPr marL="342900" indent="-342900">
              <a:buFont typeface="+mj-lt"/>
              <a:buAutoNum type="arabicPeriod"/>
            </a:pPr>
            <a:r>
              <a:rPr lang="en-GB" dirty="0"/>
              <a:t>Incident RRT rates for Asian and Black ethnic groups are 2-3 times higher than the general population.</a:t>
            </a:r>
          </a:p>
          <a:p>
            <a:pPr marL="342900" indent="-342900">
              <a:buFont typeface="+mj-lt"/>
              <a:buAutoNum type="arabicPeriod"/>
            </a:pPr>
            <a:endParaRPr lang="en-GB" dirty="0"/>
          </a:p>
          <a:p>
            <a:pPr marL="342900" indent="-342900">
              <a:buFont typeface="+mj-lt"/>
              <a:buAutoNum type="arabicPeriod"/>
            </a:pPr>
            <a:r>
              <a:rPr lang="en-GB" dirty="0"/>
              <a:t>Incident RRT rates are 11% higher for patients from areas classified as being in most deprived in England, compared to the least deprived. This gap is widest for younger patients (18-44 years) where the gap is 20%.</a:t>
            </a:r>
          </a:p>
          <a:p>
            <a:pPr marL="342900" indent="-342900">
              <a:buFont typeface="+mj-lt"/>
              <a:buAutoNum type="arabicPeriod"/>
            </a:pPr>
            <a:endParaRPr lang="en-GB" dirty="0"/>
          </a:p>
          <a:p>
            <a:pPr marL="342900" indent="-342900">
              <a:buFont typeface="+mj-lt"/>
              <a:buAutoNum type="arabicPeriod"/>
            </a:pPr>
            <a:r>
              <a:rPr lang="en-GB" dirty="0"/>
              <a:t>Incident RRT rates by ICS areas vary from 185 to 112 new patients per million population. The rate for England was 140. Interpretation of RRT rates by geography is complex as we cannot take account of influences such as deprivation and levels of conservative care. When looking at those aged under 65 years, the majority of ICS areas fall within expected limits.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6998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4D0DF94-D614-4E82-9693-F89B272B63D1}"/>
              </a:ext>
            </a:extLst>
          </p:cNvPr>
          <p:cNvGrpSpPr/>
          <p:nvPr/>
        </p:nvGrpSpPr>
        <p:grpSpPr>
          <a:xfrm>
            <a:off x="119479" y="801104"/>
            <a:ext cx="11852366" cy="5103260"/>
            <a:chOff x="-55914" y="1088298"/>
            <a:chExt cx="11466034" cy="2887151"/>
          </a:xfrm>
        </p:grpSpPr>
        <p:sp>
          <p:nvSpPr>
            <p:cNvPr id="27" name="TextBox 26">
              <a:extLst>
                <a:ext uri="{FF2B5EF4-FFF2-40B4-BE49-F238E27FC236}">
                  <a16:creationId xmlns:a16="http://schemas.microsoft.com/office/drawing/2014/main" id="{8321A1EA-011F-439D-B089-59BAA84E5801}"/>
                </a:ext>
              </a:extLst>
            </p:cNvPr>
            <p:cNvSpPr txBox="1"/>
            <p:nvPr/>
          </p:nvSpPr>
          <p:spPr>
            <a:xfrm>
              <a:off x="-55914" y="2619213"/>
              <a:ext cx="1836588" cy="135623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lang="en-GB" sz="1400" dirty="0"/>
                <a:t>Inequities found:</a:t>
              </a:r>
            </a:p>
            <a:p>
              <a:endParaRPr lang="en-GB" sz="1400" dirty="0"/>
            </a:p>
            <a:p>
              <a:r>
                <a:rPr lang="en-GB" sz="1400" dirty="0"/>
                <a:t>Older people and Peritoneal Dialysis</a:t>
              </a:r>
              <a:endParaRPr lang="en-GB" sz="1400" dirty="0">
                <a:solidFill>
                  <a:schemeClr val="tx1"/>
                </a:solidFill>
              </a:endParaRPr>
            </a:p>
            <a:p>
              <a:r>
                <a:rPr lang="en-GB" sz="1400" dirty="0"/>
                <a:t>/transplant</a:t>
              </a:r>
            </a:p>
            <a:p>
              <a:endParaRPr lang="en-GB" sz="1400" dirty="0">
                <a:solidFill>
                  <a:schemeClr val="tx1"/>
                </a:solidFill>
              </a:endParaRPr>
            </a:p>
            <a:p>
              <a:r>
                <a:rPr lang="en-GB" sz="1400" dirty="0">
                  <a:solidFill>
                    <a:schemeClr val="tx1"/>
                  </a:solidFill>
                </a:rPr>
                <a:t>Younger people and outpatient attendance/late presentation</a:t>
              </a:r>
            </a:p>
          </p:txBody>
        </p:sp>
        <p:sp>
          <p:nvSpPr>
            <p:cNvPr id="31" name="TextBox 30">
              <a:extLst>
                <a:ext uri="{FF2B5EF4-FFF2-40B4-BE49-F238E27FC236}">
                  <a16:creationId xmlns:a16="http://schemas.microsoft.com/office/drawing/2014/main" id="{E821594D-D337-4A42-889C-8E9EE01A8A60}"/>
                </a:ext>
              </a:extLst>
            </p:cNvPr>
            <p:cNvSpPr txBox="1"/>
            <p:nvPr/>
          </p:nvSpPr>
          <p:spPr>
            <a:xfrm>
              <a:off x="-38897" y="1088298"/>
              <a:ext cx="11449017" cy="282253"/>
            </a:xfrm>
            <a:prstGeom prst="roundRect">
              <a:avLst/>
            </a:prstGeom>
            <a:solidFill>
              <a:schemeClr val="accent1">
                <a:lumMod val="75000"/>
              </a:schemeClr>
            </a:solidFill>
          </p:spPr>
          <p:txBody>
            <a:bodyPr wrap="square" rtlCol="0" anchor="ctr">
              <a:spAutoFit/>
            </a:bodyPr>
            <a:lstStyle/>
            <a:p>
              <a:pPr algn="ctr"/>
              <a:r>
                <a:rPr lang="en-GB" sz="2000" dirty="0">
                  <a:solidFill>
                    <a:schemeClr val="bg1"/>
                  </a:solidFill>
                </a:rPr>
                <a:t>London Kidney Network equity audit: key findings</a:t>
              </a:r>
            </a:p>
          </p:txBody>
        </p:sp>
      </p:grpSp>
      <p:pic>
        <p:nvPicPr>
          <p:cNvPr id="2" name="Picture 1">
            <a:extLst>
              <a:ext uri="{FF2B5EF4-FFF2-40B4-BE49-F238E27FC236}">
                <a16:creationId xmlns:a16="http://schemas.microsoft.com/office/drawing/2014/main" id="{B5AA237C-6B0D-407C-B66D-F303D3F95983}"/>
              </a:ext>
            </a:extLst>
          </p:cNvPr>
          <p:cNvPicPr>
            <a:picLocks noChangeAspect="1"/>
          </p:cNvPicPr>
          <p:nvPr/>
        </p:nvPicPr>
        <p:blipFill>
          <a:blip r:embed="rId3"/>
          <a:stretch>
            <a:fillRect/>
          </a:stretch>
        </p:blipFill>
        <p:spPr>
          <a:xfrm>
            <a:off x="307677" y="1666196"/>
            <a:ext cx="1804464" cy="1337494"/>
          </a:xfrm>
          <a:prstGeom prst="rect">
            <a:avLst/>
          </a:prstGeom>
        </p:spPr>
      </p:pic>
      <p:pic>
        <p:nvPicPr>
          <p:cNvPr id="3" name="Picture 2">
            <a:extLst>
              <a:ext uri="{FF2B5EF4-FFF2-40B4-BE49-F238E27FC236}">
                <a16:creationId xmlns:a16="http://schemas.microsoft.com/office/drawing/2014/main" id="{696838E7-0131-4426-947A-8B4471E2F3D1}"/>
              </a:ext>
            </a:extLst>
          </p:cNvPr>
          <p:cNvPicPr>
            <a:picLocks noChangeAspect="1"/>
          </p:cNvPicPr>
          <p:nvPr/>
        </p:nvPicPr>
        <p:blipFill>
          <a:blip r:embed="rId4"/>
          <a:stretch>
            <a:fillRect/>
          </a:stretch>
        </p:blipFill>
        <p:spPr>
          <a:xfrm>
            <a:off x="2650578" y="1553632"/>
            <a:ext cx="1165610" cy="1755038"/>
          </a:xfrm>
          <a:prstGeom prst="rect">
            <a:avLst/>
          </a:prstGeom>
        </p:spPr>
      </p:pic>
      <p:pic>
        <p:nvPicPr>
          <p:cNvPr id="5" name="Picture 4">
            <a:extLst>
              <a:ext uri="{FF2B5EF4-FFF2-40B4-BE49-F238E27FC236}">
                <a16:creationId xmlns:a16="http://schemas.microsoft.com/office/drawing/2014/main" id="{31EDE82D-EFAD-4301-BF8D-F13B1CFA5A88}"/>
              </a:ext>
            </a:extLst>
          </p:cNvPr>
          <p:cNvPicPr>
            <a:picLocks noChangeAspect="1"/>
          </p:cNvPicPr>
          <p:nvPr/>
        </p:nvPicPr>
        <p:blipFill>
          <a:blip r:embed="rId5"/>
          <a:stretch>
            <a:fillRect/>
          </a:stretch>
        </p:blipFill>
        <p:spPr>
          <a:xfrm>
            <a:off x="7269830" y="1611265"/>
            <a:ext cx="2161174" cy="1708500"/>
          </a:xfrm>
          <a:prstGeom prst="rect">
            <a:avLst/>
          </a:prstGeom>
        </p:spPr>
      </p:pic>
      <p:pic>
        <p:nvPicPr>
          <p:cNvPr id="6" name="Picture 5">
            <a:extLst>
              <a:ext uri="{FF2B5EF4-FFF2-40B4-BE49-F238E27FC236}">
                <a16:creationId xmlns:a16="http://schemas.microsoft.com/office/drawing/2014/main" id="{9620FFB1-2F00-4CFB-A5AF-B25FD48ED040}"/>
              </a:ext>
            </a:extLst>
          </p:cNvPr>
          <p:cNvPicPr>
            <a:picLocks noChangeAspect="1"/>
          </p:cNvPicPr>
          <p:nvPr/>
        </p:nvPicPr>
        <p:blipFill>
          <a:blip r:embed="rId6"/>
          <a:stretch>
            <a:fillRect/>
          </a:stretch>
        </p:blipFill>
        <p:spPr>
          <a:xfrm>
            <a:off x="4507826" y="1533784"/>
            <a:ext cx="2070365" cy="1823767"/>
          </a:xfrm>
          <a:prstGeom prst="rect">
            <a:avLst/>
          </a:prstGeom>
        </p:spPr>
      </p:pic>
      <p:sp>
        <p:nvSpPr>
          <p:cNvPr id="14" name="TextBox 13">
            <a:extLst>
              <a:ext uri="{FF2B5EF4-FFF2-40B4-BE49-F238E27FC236}">
                <a16:creationId xmlns:a16="http://schemas.microsoft.com/office/drawing/2014/main" id="{332CEBCC-324F-49F9-A7E3-2E35593F8CFB}"/>
              </a:ext>
            </a:extLst>
          </p:cNvPr>
          <p:cNvSpPr txBox="1"/>
          <p:nvPr/>
        </p:nvSpPr>
        <p:spPr>
          <a:xfrm>
            <a:off x="7269829" y="3538236"/>
            <a:ext cx="2231221" cy="239725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endParaRPr lang="en-GB" sz="1400" dirty="0"/>
          </a:p>
          <a:p>
            <a:r>
              <a:rPr lang="en-GB" sz="1400" dirty="0"/>
              <a:t>Inequities found:</a:t>
            </a:r>
          </a:p>
          <a:p>
            <a:endParaRPr lang="en-GB" sz="1400" dirty="0"/>
          </a:p>
          <a:p>
            <a:r>
              <a:rPr lang="en-GB" sz="1400" dirty="0"/>
              <a:t>Ethnic groups other than white and outpatient attendance / transplant </a:t>
            </a:r>
            <a:endParaRPr lang="en-GB" sz="1400" dirty="0">
              <a:solidFill>
                <a:schemeClr val="tx1"/>
              </a:solidFill>
            </a:endParaRPr>
          </a:p>
        </p:txBody>
      </p:sp>
      <p:sp>
        <p:nvSpPr>
          <p:cNvPr id="15" name="TextBox 14">
            <a:extLst>
              <a:ext uri="{FF2B5EF4-FFF2-40B4-BE49-F238E27FC236}">
                <a16:creationId xmlns:a16="http://schemas.microsoft.com/office/drawing/2014/main" id="{6E83CB8A-4EEA-4DC3-AA37-FD0412DECB14}"/>
              </a:ext>
            </a:extLst>
          </p:cNvPr>
          <p:cNvSpPr txBox="1"/>
          <p:nvPr/>
        </p:nvSpPr>
        <p:spPr>
          <a:xfrm>
            <a:off x="4496497" y="3519217"/>
            <a:ext cx="2426500" cy="239725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lang="en-GB" sz="1400" dirty="0"/>
              <a:t>Inequities found:</a:t>
            </a:r>
          </a:p>
          <a:p>
            <a:endParaRPr lang="en-GB" sz="1400" dirty="0"/>
          </a:p>
          <a:p>
            <a:r>
              <a:rPr lang="en-GB" sz="1400" dirty="0"/>
              <a:t>Patients from more deprived areas and:</a:t>
            </a:r>
          </a:p>
          <a:p>
            <a:endParaRPr lang="en-GB" sz="1400" dirty="0"/>
          </a:p>
          <a:p>
            <a:pPr marL="285750" indent="-285750">
              <a:buFont typeface="Arial" panose="020B0604020202020204" pitchFamily="34" charset="0"/>
              <a:buChar char="•"/>
            </a:pPr>
            <a:r>
              <a:rPr lang="en-GB" sz="1400" dirty="0"/>
              <a:t>Late presentation</a:t>
            </a:r>
          </a:p>
          <a:p>
            <a:pPr marL="285750" indent="-285750">
              <a:buFont typeface="Arial" panose="020B0604020202020204" pitchFamily="34" charset="0"/>
              <a:buChar char="•"/>
            </a:pPr>
            <a:r>
              <a:rPr lang="en-GB" sz="1400" dirty="0"/>
              <a:t>Outpatient attendance</a:t>
            </a:r>
          </a:p>
          <a:p>
            <a:pPr marL="285750" indent="-285750">
              <a:buFont typeface="Arial" panose="020B0604020202020204" pitchFamily="34" charset="0"/>
              <a:buChar char="•"/>
            </a:pPr>
            <a:r>
              <a:rPr lang="en-GB" sz="1400" dirty="0"/>
              <a:t>Transplant</a:t>
            </a:r>
          </a:p>
          <a:p>
            <a:pPr marL="285750" indent="-285750">
              <a:buFont typeface="Arial" panose="020B0604020202020204" pitchFamily="34" charset="0"/>
              <a:buChar char="•"/>
            </a:pPr>
            <a:r>
              <a:rPr lang="en-GB" sz="1400" dirty="0"/>
              <a:t>Peritoneal Dialysis</a:t>
            </a:r>
            <a:endParaRPr lang="en-GB" sz="1400" dirty="0">
              <a:solidFill>
                <a:schemeClr val="tx1"/>
              </a:solidFill>
            </a:endParaRPr>
          </a:p>
        </p:txBody>
      </p:sp>
      <p:sp>
        <p:nvSpPr>
          <p:cNvPr id="16" name="TextBox 15">
            <a:extLst>
              <a:ext uri="{FF2B5EF4-FFF2-40B4-BE49-F238E27FC236}">
                <a16:creationId xmlns:a16="http://schemas.microsoft.com/office/drawing/2014/main" id="{0881E220-4B85-493E-B86A-B98F48BD6B54}"/>
              </a:ext>
            </a:extLst>
          </p:cNvPr>
          <p:cNvSpPr txBox="1"/>
          <p:nvPr/>
        </p:nvSpPr>
        <p:spPr>
          <a:xfrm>
            <a:off x="2307988" y="3507112"/>
            <a:ext cx="1898469" cy="239725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lang="en-GB" sz="1400" dirty="0"/>
              <a:t>Inequities found:</a:t>
            </a:r>
          </a:p>
          <a:p>
            <a:endParaRPr lang="en-GB" sz="1400" dirty="0"/>
          </a:p>
          <a:p>
            <a:r>
              <a:rPr lang="en-GB" sz="1400" dirty="0"/>
              <a:t>Women and CKD diagnosis / RRT</a:t>
            </a:r>
          </a:p>
          <a:p>
            <a:endParaRPr lang="en-GB" sz="1400" dirty="0">
              <a:solidFill>
                <a:schemeClr val="tx1"/>
              </a:solidFill>
            </a:endParaRPr>
          </a:p>
          <a:p>
            <a:r>
              <a:rPr lang="en-GB" sz="1400" dirty="0">
                <a:solidFill>
                  <a:schemeClr val="tx1"/>
                </a:solidFill>
              </a:rPr>
              <a:t>Young men and outpatient attendance/late presentation</a:t>
            </a:r>
          </a:p>
          <a:p>
            <a:endParaRPr lang="en-GB" sz="1400" dirty="0">
              <a:solidFill>
                <a:schemeClr val="tx1"/>
              </a:solidFill>
            </a:endParaRPr>
          </a:p>
        </p:txBody>
      </p:sp>
      <p:sp>
        <p:nvSpPr>
          <p:cNvPr id="17" name="TextBox 16">
            <a:extLst>
              <a:ext uri="{FF2B5EF4-FFF2-40B4-BE49-F238E27FC236}">
                <a16:creationId xmlns:a16="http://schemas.microsoft.com/office/drawing/2014/main" id="{EF0E0485-EB44-4ECA-B2CE-24C86E6BB5E6}"/>
              </a:ext>
            </a:extLst>
          </p:cNvPr>
          <p:cNvSpPr txBox="1"/>
          <p:nvPr/>
        </p:nvSpPr>
        <p:spPr>
          <a:xfrm>
            <a:off x="9646021" y="3542782"/>
            <a:ext cx="2426500" cy="239725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lang="en-GB" sz="1400" dirty="0"/>
              <a:t>On all equity metrics there was wide variation between renal centres or Integrated Care Board areas.</a:t>
            </a:r>
            <a:endParaRPr lang="en-GB" sz="1400" dirty="0">
              <a:solidFill>
                <a:schemeClr val="tx1"/>
              </a:solidFill>
            </a:endParaRPr>
          </a:p>
        </p:txBody>
      </p:sp>
      <p:pic>
        <p:nvPicPr>
          <p:cNvPr id="18" name="Picture 17">
            <a:extLst>
              <a:ext uri="{FF2B5EF4-FFF2-40B4-BE49-F238E27FC236}">
                <a16:creationId xmlns:a16="http://schemas.microsoft.com/office/drawing/2014/main" id="{5C98DD40-887A-4CD8-AC57-F7BFB1564517}"/>
              </a:ext>
            </a:extLst>
          </p:cNvPr>
          <p:cNvPicPr>
            <a:picLocks noChangeAspect="1"/>
          </p:cNvPicPr>
          <p:nvPr/>
        </p:nvPicPr>
        <p:blipFill>
          <a:blip r:embed="rId7"/>
          <a:stretch>
            <a:fillRect/>
          </a:stretch>
        </p:blipFill>
        <p:spPr>
          <a:xfrm>
            <a:off x="9764127" y="1533784"/>
            <a:ext cx="1932199" cy="1927416"/>
          </a:xfrm>
          <a:prstGeom prst="rect">
            <a:avLst/>
          </a:prstGeom>
        </p:spPr>
      </p:pic>
    </p:spTree>
    <p:extLst>
      <p:ext uri="{BB962C8B-B14F-4D97-AF65-F5344CB8AC3E}">
        <p14:creationId xmlns:p14="http://schemas.microsoft.com/office/powerpoint/2010/main" val="27374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504940" y="856662"/>
            <a:ext cx="11182120" cy="1655762"/>
          </a:xfrm>
          <a:prstGeom prst="rect">
            <a:avLst/>
          </a:prstGeom>
        </p:spPr>
        <p:txBody>
          <a:bodyPr/>
          <a:lstStyle/>
          <a:p>
            <a:pPr algn="ctr"/>
            <a:r>
              <a:rPr lang="en-GB" sz="4800" dirty="0"/>
              <a:t>Renal Services Transformation Programme</a:t>
            </a:r>
            <a:br>
              <a:rPr lang="en-GB" sz="4800" dirty="0"/>
            </a:br>
            <a:r>
              <a:rPr lang="en-GB" sz="4800" dirty="0"/>
              <a:t>Health Equity Baseline Assessment</a:t>
            </a:r>
            <a:br>
              <a:rPr lang="en-GB" sz="4800" dirty="0"/>
            </a:br>
            <a:endParaRPr lang="en-GB" sz="4800" dirty="0"/>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589508" y="2383405"/>
            <a:ext cx="10873649" cy="1655762"/>
          </a:xfrm>
        </p:spPr>
        <p:txBody>
          <a:bodyPr>
            <a:normAutofit fontScale="62500" lnSpcReduction="20000"/>
          </a:bodyPr>
          <a:lstStyle/>
          <a:p>
            <a:pPr algn="ctr"/>
            <a:endParaRPr lang="en-GB" sz="4400" dirty="0">
              <a:latin typeface="+mj-lt"/>
            </a:endParaRPr>
          </a:p>
          <a:p>
            <a:pPr marL="0" indent="0" algn="ctr">
              <a:buNone/>
            </a:pPr>
            <a:r>
              <a:rPr lang="en-GB" sz="4400" dirty="0">
                <a:latin typeface="+mj-lt"/>
              </a:rPr>
              <a:t>Section 3: Identification and management of Chronic Kidney Disease in Primary Care</a:t>
            </a:r>
          </a:p>
          <a:p>
            <a:pPr marL="0" indent="0" algn="ctr">
              <a:buNone/>
            </a:pPr>
            <a:r>
              <a:rPr lang="en-GB" sz="4400" dirty="0">
                <a:latin typeface="+mj-lt"/>
              </a:rPr>
              <a:t>DRAFT as @11/11/22</a:t>
            </a:r>
          </a:p>
        </p:txBody>
      </p:sp>
      <p:sp>
        <p:nvSpPr>
          <p:cNvPr id="4" name="Content Placeholder 5">
            <a:extLst>
              <a:ext uri="{FF2B5EF4-FFF2-40B4-BE49-F238E27FC236}">
                <a16:creationId xmlns:a16="http://schemas.microsoft.com/office/drawing/2014/main" id="{3EB698B9-0392-435D-BD25-398305BF8FFD}"/>
              </a:ext>
            </a:extLst>
          </p:cNvPr>
          <p:cNvSpPr txBox="1">
            <a:spLocks/>
          </p:cNvSpPr>
          <p:nvPr/>
        </p:nvSpPr>
        <p:spPr>
          <a:xfrm>
            <a:off x="589508" y="4345576"/>
            <a:ext cx="11248124" cy="1306287"/>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“Are people with chronic kidney disease in England, identified in a timely manner and managed according to best practice, irrespective of age, ethnicity, socioeconomic status or geography?”</a:t>
            </a:r>
          </a:p>
        </p:txBody>
      </p:sp>
    </p:spTree>
    <p:extLst>
      <p:ext uri="{BB962C8B-B14F-4D97-AF65-F5344CB8AC3E}">
        <p14:creationId xmlns:p14="http://schemas.microsoft.com/office/powerpoint/2010/main" val="399933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F19A1A-E4D5-409A-97D4-6E892B4C7BDD}"/>
              </a:ext>
            </a:extLst>
          </p:cNvPr>
          <p:cNvSpPr txBox="1"/>
          <p:nvPr/>
        </p:nvSpPr>
        <p:spPr>
          <a:xfrm>
            <a:off x="49462" y="-81371"/>
            <a:ext cx="7302000" cy="923330"/>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What do we already know about the diagnosis and management of CKD in primary care?</a:t>
            </a:r>
          </a:p>
          <a:p>
            <a:endParaRPr lang="en-GB" dirty="0">
              <a:solidFill>
                <a:schemeClr val="bg1"/>
              </a:solidFill>
            </a:endParaRPr>
          </a:p>
        </p:txBody>
      </p:sp>
      <p:pic>
        <p:nvPicPr>
          <p:cNvPr id="8" name="Picture 7">
            <a:extLst>
              <a:ext uri="{FF2B5EF4-FFF2-40B4-BE49-F238E27FC236}">
                <a16:creationId xmlns:a16="http://schemas.microsoft.com/office/drawing/2014/main" id="{8EC8BC62-B115-470B-B7EC-7D119086BB93}"/>
              </a:ext>
            </a:extLst>
          </p:cNvPr>
          <p:cNvPicPr>
            <a:picLocks noChangeAspect="1"/>
          </p:cNvPicPr>
          <p:nvPr/>
        </p:nvPicPr>
        <p:blipFill>
          <a:blip r:embed="rId2"/>
          <a:stretch>
            <a:fillRect/>
          </a:stretch>
        </p:blipFill>
        <p:spPr>
          <a:xfrm>
            <a:off x="4563293" y="770352"/>
            <a:ext cx="2704890" cy="37931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a16="http://schemas.microsoft.com/office/drawing/2014/main" id="{0CD50C43-3B16-45C4-93C1-999BDFE96222}"/>
              </a:ext>
            </a:extLst>
          </p:cNvPr>
          <p:cNvPicPr>
            <a:picLocks noChangeAspect="1"/>
          </p:cNvPicPr>
          <p:nvPr/>
        </p:nvPicPr>
        <p:blipFill>
          <a:blip r:embed="rId3"/>
          <a:stretch>
            <a:fillRect/>
          </a:stretch>
        </p:blipFill>
        <p:spPr>
          <a:xfrm>
            <a:off x="2325188" y="5345930"/>
            <a:ext cx="1558835" cy="1512070"/>
          </a:xfrm>
          <a:prstGeom prst="rect">
            <a:avLst/>
          </a:prstGeom>
        </p:spPr>
      </p:pic>
      <p:grpSp>
        <p:nvGrpSpPr>
          <p:cNvPr id="13" name="Group 12">
            <a:extLst>
              <a:ext uri="{FF2B5EF4-FFF2-40B4-BE49-F238E27FC236}">
                <a16:creationId xmlns:a16="http://schemas.microsoft.com/office/drawing/2014/main" id="{A8C5E9E1-EAB0-460C-B061-AA81EC055214}"/>
              </a:ext>
            </a:extLst>
          </p:cNvPr>
          <p:cNvGrpSpPr/>
          <p:nvPr/>
        </p:nvGrpSpPr>
        <p:grpSpPr>
          <a:xfrm>
            <a:off x="49462" y="690275"/>
            <a:ext cx="4139361" cy="3970318"/>
            <a:chOff x="49462" y="690275"/>
            <a:chExt cx="4139361" cy="3970318"/>
          </a:xfrm>
        </p:grpSpPr>
        <p:sp>
          <p:nvSpPr>
            <p:cNvPr id="2" name="TextBox 1">
              <a:extLst>
                <a:ext uri="{FF2B5EF4-FFF2-40B4-BE49-F238E27FC236}">
                  <a16:creationId xmlns:a16="http://schemas.microsoft.com/office/drawing/2014/main" id="{6B8D994A-390A-495F-8B46-AC7D89B2872B}"/>
                </a:ext>
              </a:extLst>
            </p:cNvPr>
            <p:cNvSpPr txBox="1"/>
            <p:nvPr/>
          </p:nvSpPr>
          <p:spPr>
            <a:xfrm>
              <a:off x="49462" y="690275"/>
              <a:ext cx="4139361" cy="3970318"/>
            </a:xfrm>
            <a:prstGeom prst="rect">
              <a:avLst/>
            </a:prstGeom>
            <a:noFill/>
            <a:ln>
              <a:solidFill>
                <a:schemeClr val="tx1"/>
              </a:solidFill>
            </a:ln>
          </p:spPr>
          <p:txBody>
            <a:bodyPr wrap="square" rtlCol="0">
              <a:spAutoFit/>
            </a:bodyPr>
            <a:lstStyle/>
            <a:p>
              <a:r>
                <a:rPr lang="en-GB" sz="1200" b="1" dirty="0"/>
                <a:t>CKD Coding:</a:t>
              </a:r>
            </a:p>
            <a:p>
              <a:pPr marL="171450" indent="-171450">
                <a:buFont typeface="Arial" panose="020B0604020202020204" pitchFamily="34" charset="0"/>
                <a:buChar char="•"/>
              </a:pPr>
              <a:r>
                <a:rPr lang="en-GB" sz="1200" dirty="0"/>
                <a:t>Audit authors estimated that between 5.5% and 5.8% of the adult population in England and Wales have CKD stage 3-5</a:t>
              </a:r>
            </a:p>
            <a:p>
              <a:pPr marL="171450" indent="-171450">
                <a:buFont typeface="Arial" panose="020B0604020202020204" pitchFamily="34" charset="0"/>
                <a:buChar char="•"/>
              </a:pPr>
              <a:r>
                <a:rPr lang="en-GB" sz="1200" dirty="0"/>
                <a:t>Overall approximately 4.2% of adults have an appropriate CKD stage 3-5 code</a:t>
              </a:r>
            </a:p>
            <a:p>
              <a:pPr marL="171450" indent="-171450">
                <a:buFont typeface="Arial" panose="020B0604020202020204" pitchFamily="34" charset="0"/>
                <a:buChar char="•"/>
              </a:pPr>
              <a:r>
                <a:rPr lang="en-GB" sz="1200" dirty="0"/>
                <a:t>Around 1.2% of the adult population have clear evidence of CKD 3-5 on blood tests but don’t have a code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pic>
          <p:nvPicPr>
            <p:cNvPr id="12" name="Picture 11">
              <a:extLst>
                <a:ext uri="{FF2B5EF4-FFF2-40B4-BE49-F238E27FC236}">
                  <a16:creationId xmlns:a16="http://schemas.microsoft.com/office/drawing/2014/main" id="{7884BE34-558B-4DC4-81A8-2B2A280C6069}"/>
                </a:ext>
              </a:extLst>
            </p:cNvPr>
            <p:cNvPicPr>
              <a:picLocks noChangeAspect="1"/>
            </p:cNvPicPr>
            <p:nvPr/>
          </p:nvPicPr>
          <p:blipFill>
            <a:blip r:embed="rId4"/>
            <a:stretch>
              <a:fillRect/>
            </a:stretch>
          </p:blipFill>
          <p:spPr>
            <a:xfrm>
              <a:off x="296998" y="2053101"/>
              <a:ext cx="3795597" cy="2555013"/>
            </a:xfrm>
            <a:prstGeom prst="rect">
              <a:avLst/>
            </a:prstGeom>
          </p:spPr>
        </p:pic>
      </p:grpSp>
      <p:sp>
        <p:nvSpPr>
          <p:cNvPr id="15" name="TextBox 14">
            <a:extLst>
              <a:ext uri="{FF2B5EF4-FFF2-40B4-BE49-F238E27FC236}">
                <a16:creationId xmlns:a16="http://schemas.microsoft.com/office/drawing/2014/main" id="{1889F4D2-6C68-4B47-88A0-162597B1147E}"/>
              </a:ext>
            </a:extLst>
          </p:cNvPr>
          <p:cNvSpPr txBox="1"/>
          <p:nvPr/>
        </p:nvSpPr>
        <p:spPr>
          <a:xfrm>
            <a:off x="130628" y="4850739"/>
            <a:ext cx="4319451" cy="1938992"/>
          </a:xfrm>
          <a:prstGeom prst="rect">
            <a:avLst/>
          </a:prstGeom>
          <a:noFill/>
          <a:ln>
            <a:solidFill>
              <a:schemeClr val="tx1"/>
            </a:solidFill>
          </a:ln>
        </p:spPr>
        <p:txBody>
          <a:bodyPr wrap="square" rtlCol="0">
            <a:spAutoFit/>
          </a:bodyPr>
          <a:lstStyle/>
          <a:p>
            <a:r>
              <a:rPr lang="en-GB" sz="1200" b="1" dirty="0"/>
              <a:t>Lipid control:</a:t>
            </a:r>
          </a:p>
          <a:p>
            <a:pPr marL="171450" indent="-171450">
              <a:buFont typeface="Arial" panose="020B0604020202020204" pitchFamily="34" charset="0"/>
              <a:buChar char="•"/>
            </a:pPr>
            <a:r>
              <a:rPr lang="en-GB" sz="1200" dirty="0"/>
              <a:t>The audit found that 68.8% of those with CKD had been prescribed statin medication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grpSp>
        <p:nvGrpSpPr>
          <p:cNvPr id="19" name="Group 18">
            <a:extLst>
              <a:ext uri="{FF2B5EF4-FFF2-40B4-BE49-F238E27FC236}">
                <a16:creationId xmlns:a16="http://schemas.microsoft.com/office/drawing/2014/main" id="{43F1B9DD-5FCB-4F62-BCEB-AA5EABF1F4C6}"/>
              </a:ext>
            </a:extLst>
          </p:cNvPr>
          <p:cNvGrpSpPr/>
          <p:nvPr/>
        </p:nvGrpSpPr>
        <p:grpSpPr>
          <a:xfrm>
            <a:off x="7790474" y="690275"/>
            <a:ext cx="4104528" cy="3416320"/>
            <a:chOff x="7790474" y="690275"/>
            <a:chExt cx="4104528" cy="3416320"/>
          </a:xfrm>
        </p:grpSpPr>
        <p:sp>
          <p:nvSpPr>
            <p:cNvPr id="14" name="TextBox 13">
              <a:extLst>
                <a:ext uri="{FF2B5EF4-FFF2-40B4-BE49-F238E27FC236}">
                  <a16:creationId xmlns:a16="http://schemas.microsoft.com/office/drawing/2014/main" id="{DF3BDE92-AB5C-4E5C-8C58-5844645A1F8F}"/>
                </a:ext>
              </a:extLst>
            </p:cNvPr>
            <p:cNvSpPr txBox="1"/>
            <p:nvPr/>
          </p:nvSpPr>
          <p:spPr>
            <a:xfrm>
              <a:off x="7790474" y="690275"/>
              <a:ext cx="4104528" cy="3416320"/>
            </a:xfrm>
            <a:prstGeom prst="rect">
              <a:avLst/>
            </a:prstGeom>
            <a:noFill/>
            <a:ln>
              <a:solidFill>
                <a:schemeClr val="tx1"/>
              </a:solidFill>
            </a:ln>
          </p:spPr>
          <p:txBody>
            <a:bodyPr wrap="square" rtlCol="0">
              <a:spAutoFit/>
            </a:bodyPr>
            <a:lstStyle/>
            <a:p>
              <a:r>
                <a:rPr lang="en-GB" sz="1200" b="1" dirty="0"/>
                <a:t>ACR testing:</a:t>
              </a:r>
            </a:p>
            <a:p>
              <a:pPr marL="171450" indent="-171450">
                <a:buFont typeface="Arial" panose="020B0604020202020204" pitchFamily="34" charset="0"/>
                <a:buChar char="•"/>
              </a:pPr>
              <a:r>
                <a:rPr lang="en-GB" sz="1200" dirty="0"/>
                <a:t>54% of CKD who have diabetes received the relevant annual urine tests</a:t>
              </a:r>
            </a:p>
            <a:p>
              <a:pPr marL="171450" indent="-171450">
                <a:buFont typeface="Arial" panose="020B0604020202020204" pitchFamily="34" charset="0"/>
                <a:buChar char="•"/>
              </a:pPr>
              <a:r>
                <a:rPr lang="en-GB" sz="1200" dirty="0"/>
                <a:t>For other groups ACR rates are below 30%</a:t>
              </a:r>
            </a:p>
            <a:p>
              <a:pPr marL="171450" indent="-171450">
                <a:buFont typeface="Arial" panose="020B0604020202020204" pitchFamily="34" charset="0"/>
                <a:buChar char="•"/>
              </a:pPr>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11" name="Picture 10">
              <a:extLst>
                <a:ext uri="{FF2B5EF4-FFF2-40B4-BE49-F238E27FC236}">
                  <a16:creationId xmlns:a16="http://schemas.microsoft.com/office/drawing/2014/main" id="{8AB27926-B302-476A-A07E-DBB822E89C68}"/>
                </a:ext>
              </a:extLst>
            </p:cNvPr>
            <p:cNvPicPr>
              <a:picLocks noChangeAspect="1"/>
            </p:cNvPicPr>
            <p:nvPr/>
          </p:nvPicPr>
          <p:blipFill>
            <a:blip r:embed="rId5"/>
            <a:stretch>
              <a:fillRect/>
            </a:stretch>
          </p:blipFill>
          <p:spPr>
            <a:xfrm>
              <a:off x="7975971" y="1570392"/>
              <a:ext cx="3733533" cy="2373880"/>
            </a:xfrm>
            <a:prstGeom prst="rect">
              <a:avLst/>
            </a:prstGeom>
          </p:spPr>
        </p:pic>
      </p:grpSp>
      <p:grpSp>
        <p:nvGrpSpPr>
          <p:cNvPr id="18" name="Group 17">
            <a:extLst>
              <a:ext uri="{FF2B5EF4-FFF2-40B4-BE49-F238E27FC236}">
                <a16:creationId xmlns:a16="http://schemas.microsoft.com/office/drawing/2014/main" id="{0C13CD12-3416-4D88-9132-2614098BA194}"/>
              </a:ext>
            </a:extLst>
          </p:cNvPr>
          <p:cNvGrpSpPr/>
          <p:nvPr/>
        </p:nvGrpSpPr>
        <p:grpSpPr>
          <a:xfrm>
            <a:off x="7790474" y="4261713"/>
            <a:ext cx="4270898" cy="2492990"/>
            <a:chOff x="7790474" y="4261713"/>
            <a:chExt cx="4270898" cy="2492990"/>
          </a:xfrm>
        </p:grpSpPr>
        <p:sp>
          <p:nvSpPr>
            <p:cNvPr id="16" name="TextBox 15">
              <a:extLst>
                <a:ext uri="{FF2B5EF4-FFF2-40B4-BE49-F238E27FC236}">
                  <a16:creationId xmlns:a16="http://schemas.microsoft.com/office/drawing/2014/main" id="{CDD1474B-D66C-43F4-9E6C-FF73823857A7}"/>
                </a:ext>
              </a:extLst>
            </p:cNvPr>
            <p:cNvSpPr txBox="1"/>
            <p:nvPr/>
          </p:nvSpPr>
          <p:spPr>
            <a:xfrm>
              <a:off x="7790474" y="4261713"/>
              <a:ext cx="4270898" cy="2492990"/>
            </a:xfrm>
            <a:prstGeom prst="rect">
              <a:avLst/>
            </a:prstGeom>
            <a:noFill/>
            <a:ln>
              <a:solidFill>
                <a:schemeClr val="tx1"/>
              </a:solidFill>
            </a:ln>
          </p:spPr>
          <p:txBody>
            <a:bodyPr wrap="square" rtlCol="0">
              <a:spAutoFit/>
            </a:bodyPr>
            <a:lstStyle/>
            <a:p>
              <a:r>
                <a:rPr lang="en-GB" sz="1200" b="1" dirty="0"/>
                <a:t>Blood Pressure Management:</a:t>
              </a:r>
            </a:p>
            <a:p>
              <a:pPr marL="171450" indent="-171450">
                <a:buFont typeface="Arial" panose="020B0604020202020204" pitchFamily="34" charset="0"/>
                <a:buChar char="•"/>
              </a:pPr>
              <a:r>
                <a:rPr lang="en-GB" sz="1200" dirty="0"/>
                <a:t>Overall, 54.6% of patients met target BP based on their last recorded measure.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p:txBody>
        </p:sp>
        <p:pic>
          <p:nvPicPr>
            <p:cNvPr id="17" name="Picture 16">
              <a:extLst>
                <a:ext uri="{FF2B5EF4-FFF2-40B4-BE49-F238E27FC236}">
                  <a16:creationId xmlns:a16="http://schemas.microsoft.com/office/drawing/2014/main" id="{E17DFA44-4C86-4286-B7BF-8F20F91EB693}"/>
                </a:ext>
              </a:extLst>
            </p:cNvPr>
            <p:cNvPicPr>
              <a:picLocks noChangeAspect="1"/>
            </p:cNvPicPr>
            <p:nvPr/>
          </p:nvPicPr>
          <p:blipFill rotWithShape="1">
            <a:blip r:embed="rId6"/>
            <a:srcRect b="5076"/>
            <a:stretch/>
          </p:blipFill>
          <p:spPr>
            <a:xfrm>
              <a:off x="8795195" y="4850739"/>
              <a:ext cx="2650944" cy="1837443"/>
            </a:xfrm>
            <a:prstGeom prst="rect">
              <a:avLst/>
            </a:prstGeom>
          </p:spPr>
        </p:pic>
      </p:grpSp>
    </p:spTree>
    <p:extLst>
      <p:ext uri="{BB962C8B-B14F-4D97-AF65-F5344CB8AC3E}">
        <p14:creationId xmlns:p14="http://schemas.microsoft.com/office/powerpoint/2010/main" val="3796235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BFC7B-C4C3-42FD-90B2-38C32A62E57A}"/>
              </a:ext>
            </a:extLst>
          </p:cNvPr>
          <p:cNvSpPr txBox="1"/>
          <p:nvPr/>
        </p:nvSpPr>
        <p:spPr>
          <a:xfrm>
            <a:off x="362223" y="511901"/>
            <a:ext cx="11138262" cy="5909310"/>
          </a:xfrm>
          <a:prstGeom prst="rect">
            <a:avLst/>
          </a:prstGeom>
          <a:noFill/>
        </p:spPr>
        <p:txBody>
          <a:bodyPr wrap="square" rtlCol="0">
            <a:spAutoFit/>
          </a:bodyPr>
          <a:lstStyle/>
          <a:p>
            <a:r>
              <a:rPr lang="en-GB" b="1" dirty="0"/>
              <a:t>Primary Care analysis: Data source</a:t>
            </a:r>
          </a:p>
          <a:p>
            <a:endParaRPr lang="en-GB" dirty="0"/>
          </a:p>
          <a:p>
            <a:endParaRPr lang="en-GB" dirty="0"/>
          </a:p>
          <a:p>
            <a:endParaRPr lang="en-GB" dirty="0"/>
          </a:p>
          <a:p>
            <a:r>
              <a:rPr lang="en-GB" dirty="0"/>
              <a:t>CVDPREVENT is a national audit of GP records to support primary care in understanding how many people with cardiovascular disease (CVD), or conditions that lead to a higher risk of developing CVD, are potentially undiagnosed, under treated or over treated. </a:t>
            </a:r>
            <a:r>
              <a:rPr lang="en-GB" dirty="0">
                <a:hlinkClick r:id="rId2"/>
              </a:rPr>
              <a:t>Home | CVDPREVENT</a:t>
            </a:r>
            <a:endParaRPr lang="en-GB" dirty="0"/>
          </a:p>
          <a:p>
            <a:endParaRPr lang="en-GB" dirty="0"/>
          </a:p>
          <a:p>
            <a:r>
              <a:rPr lang="en-GB" dirty="0"/>
              <a:t>% of patients with recorded CKD</a:t>
            </a:r>
          </a:p>
          <a:p>
            <a:r>
              <a:rPr lang="en-GB" dirty="0"/>
              <a:t>% of patients with evidence of CKD in medical record but not present on CKD register (uncoded CKD)</a:t>
            </a:r>
          </a:p>
          <a:p>
            <a:r>
              <a:rPr lang="en-GB" dirty="0"/>
              <a:t>% people on CKD register with an uACR test in last 12 months</a:t>
            </a:r>
          </a:p>
          <a:p>
            <a:r>
              <a:rPr lang="en-GB" dirty="0"/>
              <a:t>% people on CKD register with an eGFR test in last 12 months</a:t>
            </a:r>
          </a:p>
          <a:p>
            <a:r>
              <a:rPr lang="en-GB" dirty="0"/>
              <a:t>% people on CKD register with an ACR of less than 70 mg/mmol with controlled blood pressure</a:t>
            </a:r>
          </a:p>
          <a:p>
            <a:r>
              <a:rPr lang="en-GB" dirty="0"/>
              <a:t>% people on CKD register with HTN and proteinuria who are currently treated with </a:t>
            </a:r>
            <a:r>
              <a:rPr lang="en-GB" dirty="0" err="1"/>
              <a:t>RASi</a:t>
            </a:r>
            <a:endParaRPr lang="en-GB" dirty="0"/>
          </a:p>
          <a:p>
            <a:r>
              <a:rPr lang="en-GB" dirty="0"/>
              <a:t>% people on CKD register with a previous prescription for lipid lowering therapy</a:t>
            </a:r>
          </a:p>
          <a:p>
            <a:endParaRPr lang="en-GB" dirty="0"/>
          </a:p>
          <a:p>
            <a:r>
              <a:rPr lang="en-GB" b="1" dirty="0"/>
              <a:t>Data analysis methods:</a:t>
            </a:r>
          </a:p>
          <a:p>
            <a:r>
              <a:rPr lang="en-GB" dirty="0"/>
              <a:t>Analysis by age/sex/ethnic group/deprivation: crude (unadjusted) rates with 95% Confidence Intervals</a:t>
            </a:r>
          </a:p>
          <a:p>
            <a:r>
              <a:rPr lang="en-GB" dirty="0"/>
              <a:t>Analysis by Integrated Care System: Indirectly Standardised Ratios adjusted for age and sex (calculated using PHE’s </a:t>
            </a:r>
            <a:r>
              <a:rPr lang="en-GB" dirty="0">
                <a:hlinkClick r:id="rId3"/>
              </a:rPr>
              <a:t>Tools for calculating common public health statistics and their confidence intervals</a:t>
            </a:r>
            <a:r>
              <a:rPr lang="en-GB" dirty="0"/>
              <a:t>)</a:t>
            </a:r>
          </a:p>
          <a:p>
            <a:endParaRPr lang="en-GB" dirty="0"/>
          </a:p>
        </p:txBody>
      </p:sp>
      <p:sp>
        <p:nvSpPr>
          <p:cNvPr id="4" name="TextBox 3">
            <a:extLst>
              <a:ext uri="{FF2B5EF4-FFF2-40B4-BE49-F238E27FC236}">
                <a16:creationId xmlns:a16="http://schemas.microsoft.com/office/drawing/2014/main" id="{5D962C64-E048-4CDF-A48F-B62AF499B3F4}"/>
              </a:ext>
            </a:extLst>
          </p:cNvPr>
          <p:cNvSpPr txBox="1"/>
          <p:nvPr/>
        </p:nvSpPr>
        <p:spPr>
          <a:xfrm>
            <a:off x="98925" y="66675"/>
            <a:ext cx="7302000" cy="369332"/>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endParaRPr lang="en-GB" dirty="0">
              <a:solidFill>
                <a:schemeClr val="bg1"/>
              </a:solidFill>
            </a:endParaRPr>
          </a:p>
        </p:txBody>
      </p:sp>
      <p:pic>
        <p:nvPicPr>
          <p:cNvPr id="2" name="Picture 1">
            <a:extLst>
              <a:ext uri="{FF2B5EF4-FFF2-40B4-BE49-F238E27FC236}">
                <a16:creationId xmlns:a16="http://schemas.microsoft.com/office/drawing/2014/main" id="{54317C03-B50F-4AFD-A73E-8AFC62DF32C2}"/>
              </a:ext>
            </a:extLst>
          </p:cNvPr>
          <p:cNvPicPr>
            <a:picLocks noChangeAspect="1"/>
          </p:cNvPicPr>
          <p:nvPr/>
        </p:nvPicPr>
        <p:blipFill>
          <a:blip r:embed="rId4"/>
          <a:stretch>
            <a:fillRect/>
          </a:stretch>
        </p:blipFill>
        <p:spPr>
          <a:xfrm>
            <a:off x="254794" y="808944"/>
            <a:ext cx="2895600" cy="866775"/>
          </a:xfrm>
          <a:prstGeom prst="rect">
            <a:avLst/>
          </a:prstGeom>
        </p:spPr>
      </p:pic>
    </p:spTree>
    <p:extLst>
      <p:ext uri="{BB962C8B-B14F-4D97-AF65-F5344CB8AC3E}">
        <p14:creationId xmlns:p14="http://schemas.microsoft.com/office/powerpoint/2010/main" val="163631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text&#10;&#10;Description automatically generated">
            <a:extLst>
              <a:ext uri="{FF2B5EF4-FFF2-40B4-BE49-F238E27FC236}">
                <a16:creationId xmlns:a16="http://schemas.microsoft.com/office/drawing/2014/main" id="{F0F0AC9A-195D-4853-AC35-15F5BB4F9474}"/>
              </a:ext>
            </a:extLst>
          </p:cNvPr>
          <p:cNvPicPr>
            <a:picLocks noChangeAspect="1"/>
          </p:cNvPicPr>
          <p:nvPr/>
        </p:nvPicPr>
        <p:blipFill>
          <a:blip r:embed="rId2"/>
          <a:stretch>
            <a:fillRect/>
          </a:stretch>
        </p:blipFill>
        <p:spPr>
          <a:xfrm>
            <a:off x="5020546" y="626455"/>
            <a:ext cx="1316741" cy="508741"/>
          </a:xfrm>
          <a:prstGeom prst="rect">
            <a:avLst/>
          </a:prstGeom>
        </p:spPr>
      </p:pic>
      <p:sp>
        <p:nvSpPr>
          <p:cNvPr id="3" name="TextBox 2">
            <a:extLst>
              <a:ext uri="{FF2B5EF4-FFF2-40B4-BE49-F238E27FC236}">
                <a16:creationId xmlns:a16="http://schemas.microsoft.com/office/drawing/2014/main" id="{13A2AC5A-220D-4FF3-B4BE-5D140D17D16C}"/>
              </a:ext>
            </a:extLst>
          </p:cNvPr>
          <p:cNvSpPr txBox="1"/>
          <p:nvPr/>
        </p:nvSpPr>
        <p:spPr>
          <a:xfrm>
            <a:off x="256032" y="1201364"/>
            <a:ext cx="11558016" cy="3816429"/>
          </a:xfrm>
          <a:prstGeom prst="rect">
            <a:avLst/>
          </a:prstGeom>
          <a:noFill/>
        </p:spPr>
        <p:txBody>
          <a:bodyPr wrap="square" rtlCol="0">
            <a:spAutoFit/>
          </a:bodyPr>
          <a:lstStyle/>
          <a:p>
            <a:pPr algn="ctr"/>
            <a:r>
              <a:rPr lang="en-GB" b="1" dirty="0"/>
              <a:t>The London Kidney Network Equity audit</a:t>
            </a:r>
          </a:p>
          <a:p>
            <a:endParaRPr lang="en-GB" sz="1600" dirty="0"/>
          </a:p>
          <a:p>
            <a:r>
              <a:rPr lang="en-GB" sz="1600" dirty="0"/>
              <a:t>This pack has been produced for the national Renal Services Transformation Programme. Within it there are London Kidney Network specific data at ICS level for all of the metrics.</a:t>
            </a:r>
          </a:p>
          <a:p>
            <a:endParaRPr lang="en-GB" sz="1600" dirty="0"/>
          </a:p>
          <a:p>
            <a:r>
              <a:rPr lang="en-GB" sz="1600" dirty="0"/>
              <a:t>Further breakdown of the metrics for individual ICS’s can be viewed via the CVD-Prevent </a:t>
            </a:r>
            <a:r>
              <a:rPr lang="en-GB" sz="1600" dirty="0">
                <a:hlinkClick r:id="rId3"/>
              </a:rPr>
              <a:t>Data Explorer</a:t>
            </a:r>
            <a:r>
              <a:rPr lang="en-GB" sz="1600" dirty="0"/>
              <a:t> tool. </a:t>
            </a:r>
          </a:p>
          <a:p>
            <a:pPr marL="285750" indent="-285750">
              <a:buFont typeface="Arial" panose="020B0604020202020204" pitchFamily="34" charset="0"/>
              <a:buChar char="•"/>
            </a:pPr>
            <a:r>
              <a:rPr lang="en-GB" sz="1600" dirty="0"/>
              <a:t>CKD diagnoses and uncoded CKD are available at ICS level</a:t>
            </a:r>
          </a:p>
          <a:p>
            <a:pPr marL="285750" indent="-285750">
              <a:buFont typeface="Arial" panose="020B0604020202020204" pitchFamily="34" charset="0"/>
              <a:buChar char="•"/>
            </a:pPr>
            <a:r>
              <a:rPr lang="en-GB" sz="1600" dirty="0"/>
              <a:t>ACR testing, eGFR testing and therapies are available at PCN level and GP Practice level.</a:t>
            </a:r>
          </a:p>
          <a:p>
            <a:r>
              <a:rPr lang="en-GB" sz="1600" dirty="0"/>
              <a:t> </a:t>
            </a:r>
          </a:p>
          <a:p>
            <a:r>
              <a:rPr lang="en-GB" sz="1600" dirty="0"/>
              <a:t>The analysis here reveals three key points for the LKN:</a:t>
            </a:r>
          </a:p>
          <a:p>
            <a:pPr marL="342900" indent="-342900">
              <a:buFont typeface="+mj-lt"/>
              <a:buAutoNum type="arabicPeriod"/>
            </a:pPr>
            <a:r>
              <a:rPr lang="en-GB" sz="1600" dirty="0"/>
              <a:t>East London has a higher than expected number of patients diagnosed with CKD stage 3-5 (given it’s population age-structure)</a:t>
            </a:r>
          </a:p>
          <a:p>
            <a:pPr marL="342900" indent="-342900">
              <a:buFont typeface="+mj-lt"/>
              <a:buAutoNum type="arabicPeriod"/>
            </a:pPr>
            <a:r>
              <a:rPr lang="en-GB" sz="1600" dirty="0"/>
              <a:t>North West London and North Central London have better rates of CKD identification (i.e. less patients with uncoded CKD) </a:t>
            </a:r>
          </a:p>
          <a:p>
            <a:pPr marL="342900" indent="-342900">
              <a:buFont typeface="+mj-lt"/>
              <a:buAutoNum type="arabicPeriod"/>
            </a:pPr>
            <a:r>
              <a:rPr lang="en-GB" sz="1600" dirty="0"/>
              <a:t>North West London and North Central London have better rates ACR testing amongst those diagnosed with CKD.</a:t>
            </a:r>
          </a:p>
          <a:p>
            <a:pPr marL="342900" indent="-342900">
              <a:buFont typeface="+mj-lt"/>
              <a:buAutoNum type="arabicPeriod"/>
            </a:pPr>
            <a:endParaRPr lang="en-GB" sz="1600" dirty="0"/>
          </a:p>
          <a:p>
            <a:r>
              <a:rPr lang="en-GB" sz="1600" dirty="0"/>
              <a:t>Local Renal Networks may wish to use the </a:t>
            </a:r>
            <a:r>
              <a:rPr lang="en-GB" sz="1600" dirty="0">
                <a:hlinkClick r:id="rId3"/>
              </a:rPr>
              <a:t>Data Explorer</a:t>
            </a:r>
            <a:r>
              <a:rPr lang="en-GB" sz="1600" dirty="0"/>
              <a:t> tool to further understand identification and management of CKD in their areas. </a:t>
            </a:r>
          </a:p>
        </p:txBody>
      </p:sp>
    </p:spTree>
    <p:extLst>
      <p:ext uri="{BB962C8B-B14F-4D97-AF65-F5344CB8AC3E}">
        <p14:creationId xmlns:p14="http://schemas.microsoft.com/office/powerpoint/2010/main" val="293681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26BB-3482-91F0-841E-C6AB6507DCFA}"/>
              </a:ext>
            </a:extLst>
          </p:cNvPr>
          <p:cNvSpPr>
            <a:spLocks noGrp="1"/>
          </p:cNvSpPr>
          <p:nvPr>
            <p:ph type="title"/>
          </p:nvPr>
        </p:nvSpPr>
        <p:spPr>
          <a:xfrm>
            <a:off x="89649" y="569693"/>
            <a:ext cx="10515600" cy="798206"/>
          </a:xfrm>
        </p:spPr>
        <p:txBody>
          <a:bodyPr>
            <a:normAutofit/>
          </a:bodyPr>
          <a:lstStyle/>
          <a:p>
            <a:r>
              <a:rPr lang="en-US" sz="2400" b="1" dirty="0">
                <a:solidFill>
                  <a:prstClr val="black"/>
                </a:solidFill>
              </a:rPr>
              <a:t>Prevalence of recorded CKD diagnosis*</a:t>
            </a:r>
            <a:endParaRPr lang="en-US" sz="2400" dirty="0"/>
          </a:p>
        </p:txBody>
      </p:sp>
      <p:graphicFrame>
        <p:nvGraphicFramePr>
          <p:cNvPr id="9" name="Table 8">
            <a:extLst>
              <a:ext uri="{FF2B5EF4-FFF2-40B4-BE49-F238E27FC236}">
                <a16:creationId xmlns:a16="http://schemas.microsoft.com/office/drawing/2014/main" id="{8C285DE2-4C20-B4D6-A060-2165AE2F3CAA}"/>
              </a:ext>
            </a:extLst>
          </p:cNvPr>
          <p:cNvGraphicFramePr>
            <a:graphicFrameLocks noGrp="1"/>
          </p:cNvGraphicFramePr>
          <p:nvPr/>
        </p:nvGraphicFramePr>
        <p:xfrm>
          <a:off x="560832" y="6443842"/>
          <a:ext cx="11070336" cy="238379"/>
        </p:xfrm>
        <a:graphic>
          <a:graphicData uri="http://schemas.openxmlformats.org/drawingml/2006/table">
            <a:tbl>
              <a:tblPr>
                <a:tableStyleId>{5C22544A-7EE6-4342-B048-85BDC9FD1C3A}</a:tableStyleId>
              </a:tblPr>
              <a:tblGrid>
                <a:gridCol w="11070336">
                  <a:extLst>
                    <a:ext uri="{9D8B030D-6E8A-4147-A177-3AD203B41FA5}">
                      <a16:colId xmlns:a16="http://schemas.microsoft.com/office/drawing/2014/main" val="1630451739"/>
                    </a:ext>
                  </a:extLst>
                </a:gridCol>
              </a:tblGrid>
              <a:tr h="238379">
                <a:tc>
                  <a:txBody>
                    <a:bodyPr/>
                    <a:lstStyle/>
                    <a:p>
                      <a:pPr algn="ctr" fontAlgn="b"/>
                      <a:r>
                        <a:rPr lang="en-GB" sz="1000" b="1" u="none" strike="noStrike" dirty="0">
                          <a:effectLst/>
                        </a:rPr>
                        <a:t>*Prevalence of GP recorded Chronic Kidney Disease with classification of categories G3a to G5 (previously stage 3 to 5) in patients aged 18 and over</a:t>
                      </a:r>
                      <a:endParaRPr lang="en-GB" sz="1000" b="1"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92156616"/>
                  </a:ext>
                </a:extLst>
              </a:tr>
            </a:tbl>
          </a:graphicData>
        </a:graphic>
      </p:graphicFrame>
      <p:sp>
        <p:nvSpPr>
          <p:cNvPr id="7" name="TextBox 6">
            <a:extLst>
              <a:ext uri="{FF2B5EF4-FFF2-40B4-BE49-F238E27FC236}">
                <a16:creationId xmlns:a16="http://schemas.microsoft.com/office/drawing/2014/main" id="{F9C02A64-CE04-4BA7-976B-ED3C0B0A3821}"/>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3" name="TextBox 2">
            <a:extLst>
              <a:ext uri="{FF2B5EF4-FFF2-40B4-BE49-F238E27FC236}">
                <a16:creationId xmlns:a16="http://schemas.microsoft.com/office/drawing/2014/main" id="{C68C900F-0195-4A17-95DE-388E63D8A0AC}"/>
              </a:ext>
            </a:extLst>
          </p:cNvPr>
          <p:cNvSpPr txBox="1"/>
          <p:nvPr/>
        </p:nvSpPr>
        <p:spPr>
          <a:xfrm>
            <a:off x="4990011" y="734987"/>
            <a:ext cx="6751700" cy="329058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400" b="1" dirty="0"/>
              <a:t>In March 2020, the overall prevalence of recorded CKD for England was 3.9% </a:t>
            </a:r>
            <a:r>
              <a:rPr lang="en-GB" sz="1400" dirty="0"/>
              <a:t>(compared to 4.2% in the 2017 CKD Audit).</a:t>
            </a:r>
          </a:p>
          <a:p>
            <a:pPr marL="171450" indent="-171450">
              <a:lnSpc>
                <a:spcPct val="150000"/>
              </a:lnSpc>
              <a:buFont typeface="Arial" panose="020B0604020202020204" pitchFamily="34" charset="0"/>
              <a:buChar char="•"/>
            </a:pPr>
            <a:r>
              <a:rPr lang="en-GB" sz="1400" dirty="0"/>
              <a:t>Recorded CKD is higher amongst women compared to men</a:t>
            </a:r>
          </a:p>
          <a:p>
            <a:pPr marL="171450" indent="-171450">
              <a:lnSpc>
                <a:spcPct val="150000"/>
              </a:lnSpc>
              <a:buFont typeface="Arial" panose="020B0604020202020204" pitchFamily="34" charset="0"/>
              <a:buChar char="•"/>
            </a:pPr>
            <a:r>
              <a:rPr lang="en-GB" sz="1400" dirty="0"/>
              <a:t>Recorded CKD is strongly associated with older age.</a:t>
            </a:r>
          </a:p>
          <a:p>
            <a:pPr marL="171450" indent="-171450">
              <a:lnSpc>
                <a:spcPct val="150000"/>
              </a:lnSpc>
              <a:buFont typeface="Arial" panose="020B0604020202020204" pitchFamily="34" charset="0"/>
              <a:buChar char="•"/>
            </a:pPr>
            <a:r>
              <a:rPr lang="en-GB" sz="1400" dirty="0"/>
              <a:t>Recorded CKD appears to be slightly higher amongst those from less deprived areas. However, this is likely to be due to the confounding effect of age; less deprived areas tend to have older populations and as a result will have higher CKD prevalence rates. We are not able to adjust for population age-structure using the CVD-Prevent data.</a:t>
            </a:r>
          </a:p>
          <a:p>
            <a:pPr marL="171450" indent="-171450">
              <a:lnSpc>
                <a:spcPct val="150000"/>
              </a:lnSpc>
              <a:buFont typeface="Arial" panose="020B0604020202020204" pitchFamily="34" charset="0"/>
              <a:buChar char="•"/>
            </a:pPr>
            <a:r>
              <a:rPr lang="en-GB" sz="1400" dirty="0"/>
              <a:t>An ethnic group breakdown was not available as part of the metric.</a:t>
            </a:r>
          </a:p>
          <a:p>
            <a:pPr>
              <a:lnSpc>
                <a:spcPct val="150000"/>
              </a:lnSpc>
            </a:pPr>
            <a:endParaRPr lang="en-GB" sz="1400" dirty="0"/>
          </a:p>
        </p:txBody>
      </p:sp>
      <p:pic>
        <p:nvPicPr>
          <p:cNvPr id="4" name="Picture 3">
            <a:extLst>
              <a:ext uri="{FF2B5EF4-FFF2-40B4-BE49-F238E27FC236}">
                <a16:creationId xmlns:a16="http://schemas.microsoft.com/office/drawing/2014/main" id="{86D4024D-EAE3-474D-9D21-D79BB825E992}"/>
              </a:ext>
            </a:extLst>
          </p:cNvPr>
          <p:cNvPicPr>
            <a:picLocks noChangeAspect="1"/>
          </p:cNvPicPr>
          <p:nvPr/>
        </p:nvPicPr>
        <p:blipFill>
          <a:blip r:embed="rId2"/>
          <a:stretch>
            <a:fillRect/>
          </a:stretch>
        </p:blipFill>
        <p:spPr>
          <a:xfrm>
            <a:off x="438676" y="1216024"/>
            <a:ext cx="4023709" cy="2347163"/>
          </a:xfrm>
          <a:prstGeom prst="rect">
            <a:avLst/>
          </a:prstGeom>
        </p:spPr>
      </p:pic>
      <p:pic>
        <p:nvPicPr>
          <p:cNvPr id="5" name="Picture 4">
            <a:extLst>
              <a:ext uri="{FF2B5EF4-FFF2-40B4-BE49-F238E27FC236}">
                <a16:creationId xmlns:a16="http://schemas.microsoft.com/office/drawing/2014/main" id="{44ED546C-2EAE-471E-8039-57E254B4FF27}"/>
              </a:ext>
            </a:extLst>
          </p:cNvPr>
          <p:cNvPicPr>
            <a:picLocks noChangeAspect="1"/>
          </p:cNvPicPr>
          <p:nvPr/>
        </p:nvPicPr>
        <p:blipFill>
          <a:blip r:embed="rId3"/>
          <a:stretch>
            <a:fillRect/>
          </a:stretch>
        </p:blipFill>
        <p:spPr>
          <a:xfrm>
            <a:off x="450289" y="3786173"/>
            <a:ext cx="4023709" cy="2548349"/>
          </a:xfrm>
          <a:prstGeom prst="rect">
            <a:avLst/>
          </a:prstGeom>
        </p:spPr>
      </p:pic>
      <p:pic>
        <p:nvPicPr>
          <p:cNvPr id="6" name="Picture 5">
            <a:extLst>
              <a:ext uri="{FF2B5EF4-FFF2-40B4-BE49-F238E27FC236}">
                <a16:creationId xmlns:a16="http://schemas.microsoft.com/office/drawing/2014/main" id="{99114B64-E5E1-46AD-A4D1-59B11B21D9B2}"/>
              </a:ext>
            </a:extLst>
          </p:cNvPr>
          <p:cNvPicPr>
            <a:picLocks noChangeAspect="1"/>
          </p:cNvPicPr>
          <p:nvPr/>
        </p:nvPicPr>
        <p:blipFill>
          <a:blip r:embed="rId3"/>
          <a:stretch>
            <a:fillRect/>
          </a:stretch>
        </p:blipFill>
        <p:spPr>
          <a:xfrm>
            <a:off x="6096000" y="3739958"/>
            <a:ext cx="4023709" cy="2548349"/>
          </a:xfrm>
          <a:prstGeom prst="rect">
            <a:avLst/>
          </a:prstGeom>
        </p:spPr>
      </p:pic>
    </p:spTree>
    <p:extLst>
      <p:ext uri="{BB962C8B-B14F-4D97-AF65-F5344CB8AC3E}">
        <p14:creationId xmlns:p14="http://schemas.microsoft.com/office/powerpoint/2010/main" val="307054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26BB-3482-91F0-841E-C6AB6507DCFA}"/>
              </a:ext>
            </a:extLst>
          </p:cNvPr>
          <p:cNvSpPr>
            <a:spLocks noGrp="1"/>
          </p:cNvSpPr>
          <p:nvPr>
            <p:ph type="title"/>
          </p:nvPr>
        </p:nvSpPr>
        <p:spPr>
          <a:xfrm>
            <a:off x="89649" y="569693"/>
            <a:ext cx="10515600" cy="798206"/>
          </a:xfrm>
        </p:spPr>
        <p:txBody>
          <a:bodyPr>
            <a:normAutofit/>
          </a:bodyPr>
          <a:lstStyle/>
          <a:p>
            <a:r>
              <a:rPr lang="en-US" sz="2400" b="1" dirty="0">
                <a:solidFill>
                  <a:prstClr val="black"/>
                </a:solidFill>
              </a:rPr>
              <a:t>The impact of COVID-19 on recorded CKD prevalence</a:t>
            </a:r>
            <a:br>
              <a:rPr lang="en-US" sz="2400" b="1" dirty="0">
                <a:solidFill>
                  <a:prstClr val="black"/>
                </a:solidFill>
              </a:rPr>
            </a:br>
            <a:r>
              <a:rPr lang="en-US" sz="2400" b="1" dirty="0">
                <a:solidFill>
                  <a:prstClr val="black"/>
                </a:solidFill>
              </a:rPr>
              <a:t>(March 2020 vs. Sept 2021)</a:t>
            </a:r>
            <a:endParaRPr lang="en-US" sz="2400" dirty="0"/>
          </a:p>
        </p:txBody>
      </p:sp>
      <p:graphicFrame>
        <p:nvGraphicFramePr>
          <p:cNvPr id="9" name="Table 8">
            <a:extLst>
              <a:ext uri="{FF2B5EF4-FFF2-40B4-BE49-F238E27FC236}">
                <a16:creationId xmlns:a16="http://schemas.microsoft.com/office/drawing/2014/main" id="{8C285DE2-4C20-B4D6-A060-2165AE2F3CAA}"/>
              </a:ext>
            </a:extLst>
          </p:cNvPr>
          <p:cNvGraphicFramePr>
            <a:graphicFrameLocks noGrp="1"/>
          </p:cNvGraphicFramePr>
          <p:nvPr/>
        </p:nvGraphicFramePr>
        <p:xfrm>
          <a:off x="560832" y="6443842"/>
          <a:ext cx="11070336" cy="238379"/>
        </p:xfrm>
        <a:graphic>
          <a:graphicData uri="http://schemas.openxmlformats.org/drawingml/2006/table">
            <a:tbl>
              <a:tblPr>
                <a:tableStyleId>{5C22544A-7EE6-4342-B048-85BDC9FD1C3A}</a:tableStyleId>
              </a:tblPr>
              <a:tblGrid>
                <a:gridCol w="11070336">
                  <a:extLst>
                    <a:ext uri="{9D8B030D-6E8A-4147-A177-3AD203B41FA5}">
                      <a16:colId xmlns:a16="http://schemas.microsoft.com/office/drawing/2014/main" val="1630451739"/>
                    </a:ext>
                  </a:extLst>
                </a:gridCol>
              </a:tblGrid>
              <a:tr h="238379">
                <a:tc>
                  <a:txBody>
                    <a:bodyPr/>
                    <a:lstStyle/>
                    <a:p>
                      <a:pPr algn="ctr" fontAlgn="b"/>
                      <a:r>
                        <a:rPr lang="en-GB" sz="1000" b="1" u="none" strike="noStrike" dirty="0">
                          <a:effectLst/>
                        </a:rPr>
                        <a:t>Prevalence of GP recorded Chronic Kidney Disease with classification of categories G3a to G5 (previously stage 3 to 5) in patients aged 18 and over</a:t>
                      </a:r>
                      <a:endParaRPr lang="en-GB" sz="1000" b="1"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92156616"/>
                  </a:ext>
                </a:extLst>
              </a:tr>
            </a:tbl>
          </a:graphicData>
        </a:graphic>
      </p:graphicFrame>
      <p:sp>
        <p:nvSpPr>
          <p:cNvPr id="7" name="TextBox 6">
            <a:extLst>
              <a:ext uri="{FF2B5EF4-FFF2-40B4-BE49-F238E27FC236}">
                <a16:creationId xmlns:a16="http://schemas.microsoft.com/office/drawing/2014/main" id="{F9C02A64-CE04-4BA7-976B-ED3C0B0A3821}"/>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graphicFrame>
        <p:nvGraphicFramePr>
          <p:cNvPr id="4" name="Table 3">
            <a:extLst>
              <a:ext uri="{FF2B5EF4-FFF2-40B4-BE49-F238E27FC236}">
                <a16:creationId xmlns:a16="http://schemas.microsoft.com/office/drawing/2014/main" id="{CCDB62A3-7C2C-48D0-B6A6-3ADE94E3F265}"/>
              </a:ext>
            </a:extLst>
          </p:cNvPr>
          <p:cNvGraphicFramePr>
            <a:graphicFrameLocks noGrp="1"/>
          </p:cNvGraphicFramePr>
          <p:nvPr/>
        </p:nvGraphicFramePr>
        <p:xfrm>
          <a:off x="276317" y="1884236"/>
          <a:ext cx="5480049" cy="4410075"/>
        </p:xfrm>
        <a:graphic>
          <a:graphicData uri="http://schemas.openxmlformats.org/drawingml/2006/table">
            <a:tbl>
              <a:tblPr firstRow="1" bandRow="1">
                <a:tableStyleId>{5C22544A-7EE6-4342-B048-85BDC9FD1C3A}</a:tableStyleId>
              </a:tblPr>
              <a:tblGrid>
                <a:gridCol w="968251">
                  <a:extLst>
                    <a:ext uri="{9D8B030D-6E8A-4147-A177-3AD203B41FA5}">
                      <a16:colId xmlns:a16="http://schemas.microsoft.com/office/drawing/2014/main" val="2816955004"/>
                    </a:ext>
                  </a:extLst>
                </a:gridCol>
                <a:gridCol w="679066">
                  <a:extLst>
                    <a:ext uri="{9D8B030D-6E8A-4147-A177-3AD203B41FA5}">
                      <a16:colId xmlns:a16="http://schemas.microsoft.com/office/drawing/2014/main" val="1120167822"/>
                    </a:ext>
                  </a:extLst>
                </a:gridCol>
                <a:gridCol w="652921">
                  <a:extLst>
                    <a:ext uri="{9D8B030D-6E8A-4147-A177-3AD203B41FA5}">
                      <a16:colId xmlns:a16="http://schemas.microsoft.com/office/drawing/2014/main" val="4046364380"/>
                    </a:ext>
                  </a:extLst>
                </a:gridCol>
                <a:gridCol w="609454">
                  <a:extLst>
                    <a:ext uri="{9D8B030D-6E8A-4147-A177-3AD203B41FA5}">
                      <a16:colId xmlns:a16="http://schemas.microsoft.com/office/drawing/2014/main" val="2514681088"/>
                    </a:ext>
                  </a:extLst>
                </a:gridCol>
                <a:gridCol w="1128842">
                  <a:extLst>
                    <a:ext uri="{9D8B030D-6E8A-4147-A177-3AD203B41FA5}">
                      <a16:colId xmlns:a16="http://schemas.microsoft.com/office/drawing/2014/main" val="1025361283"/>
                    </a:ext>
                  </a:extLst>
                </a:gridCol>
                <a:gridCol w="1441515">
                  <a:extLst>
                    <a:ext uri="{9D8B030D-6E8A-4147-A177-3AD203B41FA5}">
                      <a16:colId xmlns:a16="http://schemas.microsoft.com/office/drawing/2014/main" val="794829638"/>
                    </a:ext>
                  </a:extLst>
                </a:gridCol>
              </a:tblGrid>
              <a:tr h="733425">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9525" marR="9525" marT="9525" marB="0" anchor="b"/>
                </a:tc>
                <a:tc>
                  <a:txBody>
                    <a:bodyPr/>
                    <a:lstStyle/>
                    <a:p>
                      <a:pPr algn="ctr" rtl="0" fontAlgn="b"/>
                      <a:r>
                        <a:rPr lang="en-GB" sz="1400" u="none" strike="noStrike" dirty="0">
                          <a:effectLst/>
                        </a:rPr>
                        <a:t>Mar-20</a:t>
                      </a:r>
                    </a:p>
                    <a:p>
                      <a:pPr algn="ctr" rtl="0" fontAlgn="b"/>
                      <a:r>
                        <a:rPr lang="en-GB" sz="1400" b="1" i="0" u="none" strike="noStrike" dirty="0">
                          <a:solidFill>
                            <a:srgbClr val="FFFFFF"/>
                          </a:solidFill>
                          <a:effectLst/>
                          <a:latin typeface="Calibri" panose="020F0502020204030204" pitchFamily="34" charset="0"/>
                        </a:rPr>
                        <a:t>(%)</a:t>
                      </a:r>
                    </a:p>
                  </a:txBody>
                  <a:tcPr marL="9525" marR="9525" marT="9525" marB="0" anchor="b"/>
                </a:tc>
                <a:tc>
                  <a:txBody>
                    <a:bodyPr/>
                    <a:lstStyle/>
                    <a:p>
                      <a:pPr algn="ctr" rtl="0" fontAlgn="b"/>
                      <a:r>
                        <a:rPr lang="en-GB" sz="1400" u="none" strike="noStrike" dirty="0">
                          <a:effectLst/>
                        </a:rPr>
                        <a:t>Sep-21</a:t>
                      </a:r>
                    </a:p>
                    <a:p>
                      <a:pPr algn="ctr" rtl="0" fontAlgn="b"/>
                      <a:r>
                        <a:rPr lang="en-GB" sz="1400" b="1" i="0" u="none" strike="noStrike" dirty="0">
                          <a:solidFill>
                            <a:srgbClr val="FFFFFF"/>
                          </a:solidFill>
                          <a:effectLst/>
                          <a:latin typeface="Calibri" panose="020F0502020204030204" pitchFamily="34" charset="0"/>
                        </a:rPr>
                        <a:t>(%)</a:t>
                      </a:r>
                    </a:p>
                  </a:txBody>
                  <a:tcPr marL="9525" marR="9525" marT="9525" marB="0" anchor="b"/>
                </a:tc>
                <a:tc>
                  <a:txBody>
                    <a:bodyPr/>
                    <a:lstStyle/>
                    <a:p>
                      <a:pPr algn="ctr" rtl="0" fontAlgn="b"/>
                      <a:r>
                        <a:rPr lang="en-GB" sz="1400" u="none" strike="noStrike" dirty="0">
                          <a:effectLst/>
                        </a:rPr>
                        <a:t>Absolute change</a:t>
                      </a:r>
                      <a:endParaRPr lang="en-GB"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rtl="0" fontAlgn="b"/>
                      <a:r>
                        <a:rPr lang="en-GB" sz="1400" u="none" strike="noStrike" dirty="0">
                          <a:effectLst/>
                        </a:rPr>
                        <a:t>Percentage change after COVID </a:t>
                      </a:r>
                      <a:endParaRPr lang="en-GB" sz="14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5505899"/>
                  </a:ext>
                </a:extLst>
              </a:tr>
              <a:tr h="257175">
                <a:tc rowSpan="2">
                  <a:txBody>
                    <a:bodyPr/>
                    <a:lstStyle/>
                    <a:p>
                      <a:pPr algn="l" rtl="0" fontAlgn="b"/>
                      <a:r>
                        <a:rPr lang="en-GB" sz="1400" u="none" strike="noStrike">
                          <a:effectLst/>
                        </a:rPr>
                        <a:t>Gender</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GB" sz="1400" u="none" strike="noStrike">
                          <a:effectLst/>
                        </a:rPr>
                        <a:t>Male</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-5.53*</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2728197"/>
                  </a:ext>
                </a:extLst>
              </a:tr>
              <a:tr h="247650">
                <a:tc vMerge="1">
                  <a:txBody>
                    <a:bodyPr/>
                    <a:lstStyle/>
                    <a:p>
                      <a:endParaRPr lang="en-GB"/>
                    </a:p>
                  </a:txBody>
                  <a:tcPr/>
                </a:tc>
                <a:tc>
                  <a:txBody>
                    <a:bodyPr/>
                    <a:lstStyle/>
                    <a:p>
                      <a:pPr algn="l" rtl="0" fontAlgn="b"/>
                      <a:r>
                        <a:rPr lang="en-GB" sz="1400" u="none" strike="noStrike">
                          <a:effectLst/>
                        </a:rPr>
                        <a:t>Female</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4.6</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-0.3</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-6.04*</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5627078"/>
                  </a:ext>
                </a:extLst>
              </a:tr>
              <a:tr h="247650">
                <a:tc rowSpan="4">
                  <a:txBody>
                    <a:bodyPr/>
                    <a:lstStyle/>
                    <a:p>
                      <a:pPr algn="l" rtl="0" fontAlgn="b"/>
                      <a:r>
                        <a:rPr lang="en-GB" sz="1400" u="none" strike="noStrike">
                          <a:effectLst/>
                        </a:rPr>
                        <a:t>Age</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GB" sz="1400" u="none" strike="noStrike">
                          <a:effectLst/>
                        </a:rPr>
                        <a:t>18-39 (All)</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0.1</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0.1</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-1.82</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1913743"/>
                  </a:ext>
                </a:extLst>
              </a:tr>
              <a:tr h="247650">
                <a:tc vMerge="1">
                  <a:txBody>
                    <a:bodyPr/>
                    <a:lstStyle/>
                    <a:p>
                      <a:endParaRPr lang="en-GB"/>
                    </a:p>
                  </a:txBody>
                  <a:tcPr/>
                </a:tc>
                <a:tc>
                  <a:txBody>
                    <a:bodyPr/>
                    <a:lstStyle/>
                    <a:p>
                      <a:pPr algn="l" rtl="0" fontAlgn="b"/>
                      <a:r>
                        <a:rPr lang="en-GB" sz="1400" u="none" strike="noStrike">
                          <a:effectLst/>
                        </a:rPr>
                        <a:t>40-59 (All)</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0.9</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0.9</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-0.1</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-6.97*</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1164804"/>
                  </a:ext>
                </a:extLst>
              </a:tr>
              <a:tr h="247650">
                <a:tc vMerge="1">
                  <a:txBody>
                    <a:bodyPr/>
                    <a:lstStyle/>
                    <a:p>
                      <a:endParaRPr lang="en-GB"/>
                    </a:p>
                  </a:txBody>
                  <a:tcPr/>
                </a:tc>
                <a:tc>
                  <a:txBody>
                    <a:bodyPr/>
                    <a:lstStyle/>
                    <a:p>
                      <a:pPr algn="l" rtl="0" fontAlgn="b"/>
                      <a:r>
                        <a:rPr lang="en-GB" sz="1400" u="none" strike="noStrike">
                          <a:effectLst/>
                        </a:rPr>
                        <a:t>60-79 (All)</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8.0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7.4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-0.6</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-7.38*</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8236276"/>
                  </a:ext>
                </a:extLst>
              </a:tr>
              <a:tr h="247650">
                <a:tc vMerge="1">
                  <a:txBody>
                    <a:bodyPr/>
                    <a:lstStyle/>
                    <a:p>
                      <a:endParaRPr lang="en-GB"/>
                    </a:p>
                  </a:txBody>
                  <a:tcPr/>
                </a:tc>
                <a:tc>
                  <a:txBody>
                    <a:bodyPr/>
                    <a:lstStyle/>
                    <a:p>
                      <a:pPr algn="l" rtl="0" fontAlgn="b"/>
                      <a:r>
                        <a:rPr lang="en-GB" sz="1400" u="none" strike="noStrike">
                          <a:effectLst/>
                        </a:rPr>
                        <a:t>80+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30.0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28.6</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-1.3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-4.42*</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2913177"/>
                  </a:ext>
                </a:extLst>
              </a:tr>
              <a:tr h="247650">
                <a:tc rowSpan="5">
                  <a:txBody>
                    <a:bodyPr/>
                    <a:lstStyle/>
                    <a:p>
                      <a:pPr algn="l" rtl="0" fontAlgn="b"/>
                      <a:r>
                        <a:rPr lang="en-GB" sz="1400" u="none" strike="noStrike">
                          <a:effectLst/>
                        </a:rPr>
                        <a:t>Deprivation</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GB" sz="1400" u="none" strike="noStrike">
                          <a:effectLst/>
                        </a:rPr>
                        <a:t>1 - most deprived</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3.6</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-6.65*</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6670354"/>
                  </a:ext>
                </a:extLst>
              </a:tr>
              <a:tr h="247650">
                <a:tc vMerge="1">
                  <a:txBody>
                    <a:bodyPr/>
                    <a:lstStyle/>
                    <a:p>
                      <a:endParaRPr lang="en-GB"/>
                    </a:p>
                  </a:txBody>
                  <a:tcPr/>
                </a:tc>
                <a:tc>
                  <a:txBody>
                    <a:bodyPr/>
                    <a:lstStyle/>
                    <a:p>
                      <a:pPr algn="l" rtl="0"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3.7</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-6.02*</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0184618"/>
                  </a:ext>
                </a:extLst>
              </a:tr>
              <a:tr h="247650">
                <a:tc vMerge="1">
                  <a:txBody>
                    <a:bodyPr/>
                    <a:lstStyle/>
                    <a:p>
                      <a:endParaRPr lang="en-GB"/>
                    </a:p>
                  </a:txBody>
                  <a:tcPr/>
                </a:tc>
                <a:tc>
                  <a:txBody>
                    <a:bodyPr/>
                    <a:lstStyle/>
                    <a:p>
                      <a:pPr algn="l" rtl="0"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3.8</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-5.55*</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5362500"/>
                  </a:ext>
                </a:extLst>
              </a:tr>
              <a:tr h="247650">
                <a:tc vMerge="1">
                  <a:txBody>
                    <a:bodyPr/>
                    <a:lstStyle/>
                    <a:p>
                      <a:endParaRPr lang="en-GB"/>
                    </a:p>
                  </a:txBody>
                  <a:tcPr/>
                </a:tc>
                <a:tc>
                  <a:txBody>
                    <a:bodyPr/>
                    <a:lstStyle/>
                    <a:p>
                      <a:pPr algn="l" rtl="0"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-6.20*</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8852334"/>
                  </a:ext>
                </a:extLst>
              </a:tr>
              <a:tr h="247650">
                <a:tc vMerge="1">
                  <a:txBody>
                    <a:bodyPr/>
                    <a:lstStyle/>
                    <a:p>
                      <a:endParaRPr lang="en-GB"/>
                    </a:p>
                  </a:txBody>
                  <a:tcPr/>
                </a:tc>
                <a:tc>
                  <a:txBody>
                    <a:bodyPr/>
                    <a:lstStyle/>
                    <a:p>
                      <a:pPr algn="l" rtl="0" fontAlgn="b"/>
                      <a:r>
                        <a:rPr lang="en-GB" sz="1400" u="none" strike="noStrike">
                          <a:effectLst/>
                        </a:rPr>
                        <a:t>5 - least deprived</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-5.10*</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2476102"/>
                  </a:ext>
                </a:extLst>
              </a:tr>
            </a:tbl>
          </a:graphicData>
        </a:graphic>
      </p:graphicFrame>
      <p:graphicFrame>
        <p:nvGraphicFramePr>
          <p:cNvPr id="6" name="Table 5">
            <a:extLst>
              <a:ext uri="{FF2B5EF4-FFF2-40B4-BE49-F238E27FC236}">
                <a16:creationId xmlns:a16="http://schemas.microsoft.com/office/drawing/2014/main" id="{6CBF8E46-1768-4B71-87CF-0A8A1C28A77D}"/>
              </a:ext>
            </a:extLst>
          </p:cNvPr>
          <p:cNvGraphicFramePr>
            <a:graphicFrameLocks noGrp="1"/>
          </p:cNvGraphicFramePr>
          <p:nvPr/>
        </p:nvGraphicFramePr>
        <p:xfrm>
          <a:off x="6149882" y="3649824"/>
          <a:ext cx="5765801" cy="2771775"/>
        </p:xfrm>
        <a:graphic>
          <a:graphicData uri="http://schemas.openxmlformats.org/drawingml/2006/table">
            <a:tbl>
              <a:tblPr firstRow="1" bandRow="1">
                <a:tableStyleId>{5C22544A-7EE6-4342-B048-85BDC9FD1C3A}</a:tableStyleId>
              </a:tblPr>
              <a:tblGrid>
                <a:gridCol w="1359829">
                  <a:extLst>
                    <a:ext uri="{9D8B030D-6E8A-4147-A177-3AD203B41FA5}">
                      <a16:colId xmlns:a16="http://schemas.microsoft.com/office/drawing/2014/main" val="2513591021"/>
                    </a:ext>
                  </a:extLst>
                </a:gridCol>
                <a:gridCol w="1445412">
                  <a:extLst>
                    <a:ext uri="{9D8B030D-6E8A-4147-A177-3AD203B41FA5}">
                      <a16:colId xmlns:a16="http://schemas.microsoft.com/office/drawing/2014/main" val="467633299"/>
                    </a:ext>
                  </a:extLst>
                </a:gridCol>
                <a:gridCol w="903383">
                  <a:extLst>
                    <a:ext uri="{9D8B030D-6E8A-4147-A177-3AD203B41FA5}">
                      <a16:colId xmlns:a16="http://schemas.microsoft.com/office/drawing/2014/main" val="493949400"/>
                    </a:ext>
                  </a:extLst>
                </a:gridCol>
                <a:gridCol w="903383">
                  <a:extLst>
                    <a:ext uri="{9D8B030D-6E8A-4147-A177-3AD203B41FA5}">
                      <a16:colId xmlns:a16="http://schemas.microsoft.com/office/drawing/2014/main" val="1074189059"/>
                    </a:ext>
                  </a:extLst>
                </a:gridCol>
                <a:gridCol w="1153794">
                  <a:extLst>
                    <a:ext uri="{9D8B030D-6E8A-4147-A177-3AD203B41FA5}">
                      <a16:colId xmlns:a16="http://schemas.microsoft.com/office/drawing/2014/main" val="1442312730"/>
                    </a:ext>
                  </a:extLst>
                </a:gridCol>
              </a:tblGrid>
              <a:tr h="733425">
                <a:tc>
                  <a:txBody>
                    <a:bodyPr/>
                    <a:lstStyle/>
                    <a:p>
                      <a:pPr algn="l" fontAlgn="b"/>
                      <a:r>
                        <a:rPr lang="en-GB" sz="1800" u="none" strike="noStrike" dirty="0">
                          <a:effectLst/>
                        </a:rPr>
                        <a:t>Region </a:t>
                      </a:r>
                      <a:endParaRPr lang="en-GB"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rtl="0" fontAlgn="b"/>
                      <a:r>
                        <a:rPr lang="en-GB" sz="1400" u="none" strike="noStrike">
                          <a:effectLst/>
                        </a:rPr>
                        <a:t>Mar-20 (%)</a:t>
                      </a:r>
                      <a:endParaRPr lang="en-GB" sz="1400" b="1" i="0" u="none" strike="noStrike">
                        <a:solidFill>
                          <a:srgbClr val="FFFFFF"/>
                        </a:solidFill>
                        <a:effectLst/>
                        <a:latin typeface="Calibri" panose="020F0502020204030204" pitchFamily="34" charset="0"/>
                      </a:endParaRPr>
                    </a:p>
                  </a:txBody>
                  <a:tcPr marL="9525" marR="9525" marT="9525" marB="0" anchor="b"/>
                </a:tc>
                <a:tc>
                  <a:txBody>
                    <a:bodyPr/>
                    <a:lstStyle/>
                    <a:p>
                      <a:pPr algn="ctr" rtl="0" fontAlgn="b"/>
                      <a:r>
                        <a:rPr lang="en-GB" sz="1400" u="none" strike="noStrike">
                          <a:effectLst/>
                        </a:rPr>
                        <a:t>Sep-21</a:t>
                      </a:r>
                      <a:endParaRPr lang="en-GB" sz="1400" b="1" i="0" u="none" strike="noStrike">
                        <a:solidFill>
                          <a:srgbClr val="FFFFFF"/>
                        </a:solidFill>
                        <a:effectLst/>
                        <a:latin typeface="Calibri" panose="020F0502020204030204" pitchFamily="34" charset="0"/>
                      </a:endParaRPr>
                    </a:p>
                  </a:txBody>
                  <a:tcPr marL="9525" marR="9525" marT="9525" marB="0" anchor="b"/>
                </a:tc>
                <a:tc>
                  <a:txBody>
                    <a:bodyPr/>
                    <a:lstStyle/>
                    <a:p>
                      <a:pPr algn="ctr" rtl="0" fontAlgn="b"/>
                      <a:r>
                        <a:rPr lang="en-GB" sz="1400" u="none" strike="noStrike">
                          <a:effectLst/>
                        </a:rPr>
                        <a:t>Absolute change</a:t>
                      </a:r>
                      <a:endParaRPr lang="en-GB" sz="1400" b="1" i="0" u="none" strike="noStrike">
                        <a:solidFill>
                          <a:srgbClr val="FFFFFF"/>
                        </a:solidFill>
                        <a:effectLst/>
                        <a:latin typeface="Calibri" panose="020F0502020204030204" pitchFamily="34" charset="0"/>
                      </a:endParaRPr>
                    </a:p>
                  </a:txBody>
                  <a:tcPr marL="9525" marR="9525" marT="9525" marB="0" anchor="b"/>
                </a:tc>
                <a:tc>
                  <a:txBody>
                    <a:bodyPr/>
                    <a:lstStyle/>
                    <a:p>
                      <a:pPr algn="ctr" rtl="0" fontAlgn="b"/>
                      <a:r>
                        <a:rPr lang="en-GB" sz="1400" u="none" strike="noStrike">
                          <a:effectLst/>
                        </a:rPr>
                        <a:t>Percentage change after COVID</a:t>
                      </a:r>
                      <a:endParaRPr lang="en-GB" sz="14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515412"/>
                  </a:ext>
                </a:extLst>
              </a:tr>
              <a:tr h="257175">
                <a:tc>
                  <a:txBody>
                    <a:bodyPr/>
                    <a:lstStyle/>
                    <a:p>
                      <a:pPr algn="l" rtl="0" fontAlgn="b"/>
                      <a:r>
                        <a:rPr lang="en-GB" sz="1400" u="none" strike="noStrike">
                          <a:effectLst/>
                        </a:rPr>
                        <a:t>East of England</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3.4</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-7.0</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7318485"/>
                  </a:ext>
                </a:extLst>
              </a:tr>
              <a:tr h="257175">
                <a:tc>
                  <a:txBody>
                    <a:bodyPr/>
                    <a:lstStyle/>
                    <a:p>
                      <a:pPr algn="l" rtl="0" fontAlgn="b"/>
                      <a:r>
                        <a:rPr lang="en-GB" sz="1400" u="none" strike="noStrike">
                          <a:effectLst/>
                        </a:rPr>
                        <a:t>London</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2.4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2.3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-0.1</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-2.6</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5955240"/>
                  </a:ext>
                </a:extLst>
              </a:tr>
              <a:tr h="257175">
                <a:tc>
                  <a:txBody>
                    <a:bodyPr/>
                    <a:lstStyle/>
                    <a:p>
                      <a:pPr algn="l" rtl="0" fontAlgn="b"/>
                      <a:r>
                        <a:rPr lang="en-GB" sz="1400" u="none" strike="noStrike">
                          <a:effectLst/>
                        </a:rPr>
                        <a:t>Midlands</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4.7</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-6.2</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806676"/>
                  </a:ext>
                </a:extLst>
              </a:tr>
              <a:tr h="495300">
                <a:tc>
                  <a:txBody>
                    <a:bodyPr/>
                    <a:lstStyle/>
                    <a:p>
                      <a:pPr algn="l" rtl="0" fontAlgn="b"/>
                      <a:r>
                        <a:rPr lang="en-GB" sz="1400" u="none" strike="noStrike">
                          <a:effectLst/>
                        </a:rPr>
                        <a:t>North East &amp; Yorkshire</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-5.0</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5131447"/>
                  </a:ext>
                </a:extLst>
              </a:tr>
              <a:tr h="257175">
                <a:tc>
                  <a:txBody>
                    <a:bodyPr/>
                    <a:lstStyle/>
                    <a:p>
                      <a:pPr algn="l" rtl="0" fontAlgn="b"/>
                      <a:r>
                        <a:rPr lang="en-GB" sz="1400" u="none" strike="noStrike">
                          <a:effectLst/>
                        </a:rPr>
                        <a:t>North West</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-5.3</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417331"/>
                  </a:ext>
                </a:extLst>
              </a:tr>
              <a:tr h="257175">
                <a:tc>
                  <a:txBody>
                    <a:bodyPr/>
                    <a:lstStyle/>
                    <a:p>
                      <a:pPr algn="l" rtl="0" fontAlgn="b"/>
                      <a:r>
                        <a:rPr lang="en-GB" sz="1400" u="none" strike="noStrike">
                          <a:effectLst/>
                        </a:rPr>
                        <a:t>South East</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3.8</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-5.8</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4755328"/>
                  </a:ext>
                </a:extLst>
              </a:tr>
              <a:tr h="257175">
                <a:tc>
                  <a:txBody>
                    <a:bodyPr/>
                    <a:lstStyle/>
                    <a:p>
                      <a:pPr algn="l" rtl="0" fontAlgn="b"/>
                      <a:r>
                        <a:rPr lang="en-GB" sz="1400" u="none" strike="noStrike">
                          <a:effectLst/>
                        </a:rPr>
                        <a:t>South West</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4.8</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a:effectLst/>
                        </a:rPr>
                        <a:t>-0.4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GB" sz="1400" u="none" strike="noStrike" dirty="0">
                          <a:effectLst/>
                        </a:rPr>
                        <a:t>-7.5</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3416174"/>
                  </a:ext>
                </a:extLst>
              </a:tr>
            </a:tbl>
          </a:graphicData>
        </a:graphic>
      </p:graphicFrame>
      <p:sp>
        <p:nvSpPr>
          <p:cNvPr id="8" name="TextBox 7">
            <a:extLst>
              <a:ext uri="{FF2B5EF4-FFF2-40B4-BE49-F238E27FC236}">
                <a16:creationId xmlns:a16="http://schemas.microsoft.com/office/drawing/2014/main" id="{4B81CA73-FA91-4462-8AB1-D281F90B676B}"/>
              </a:ext>
            </a:extLst>
          </p:cNvPr>
          <p:cNvSpPr txBox="1"/>
          <p:nvPr/>
        </p:nvSpPr>
        <p:spPr>
          <a:xfrm>
            <a:off x="6101718" y="972168"/>
            <a:ext cx="5308745"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t>On average across England, recorded CKD prevalence fell by 0.2% in absolute terms (a relative change of 6%).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East of England and South West regions saw the biggest falls in CKD recording, whilst London saw a much smaller difference pre and post COVID.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This could reflect </a:t>
            </a:r>
            <a:r>
              <a:rPr lang="en-US" sz="1400" dirty="0"/>
              <a:t>changes in CKD ascertainment practice, clinical service reorganization, changes in health-seeking behaviour during the pandemic as well as the impact of COVID-related mortality amongst the CKD population.</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35808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62C64-E048-4CDF-A48F-B62AF499B3F4}"/>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6" name="Title 1">
            <a:extLst>
              <a:ext uri="{FF2B5EF4-FFF2-40B4-BE49-F238E27FC236}">
                <a16:creationId xmlns:a16="http://schemas.microsoft.com/office/drawing/2014/main" id="{2D1D6021-76E5-4EB8-8B36-19ACB832A819}"/>
              </a:ext>
            </a:extLst>
          </p:cNvPr>
          <p:cNvSpPr txBox="1">
            <a:spLocks/>
          </p:cNvSpPr>
          <p:nvPr/>
        </p:nvSpPr>
        <p:spPr>
          <a:xfrm>
            <a:off x="698863" y="621771"/>
            <a:ext cx="10515600" cy="710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Prevalence of recorded CKD diagnosis stages 3-5, by Integrated Care System (ICS), September 2021</a:t>
            </a:r>
          </a:p>
          <a:p>
            <a:pPr algn="ctr"/>
            <a:r>
              <a:rPr lang="en-US" sz="2000" b="1" dirty="0"/>
              <a:t>Indirectly Standardised (for age and sex) Ratio (ISR)</a:t>
            </a:r>
            <a:endParaRPr lang="en-US" sz="2000" dirty="0"/>
          </a:p>
        </p:txBody>
      </p:sp>
      <p:sp>
        <p:nvSpPr>
          <p:cNvPr id="2" name="TextBox 1">
            <a:extLst>
              <a:ext uri="{FF2B5EF4-FFF2-40B4-BE49-F238E27FC236}">
                <a16:creationId xmlns:a16="http://schemas.microsoft.com/office/drawing/2014/main" id="{A2487E43-994B-4E63-8715-98AFD17EA3A6}"/>
              </a:ext>
            </a:extLst>
          </p:cNvPr>
          <p:cNvSpPr txBox="1"/>
          <p:nvPr/>
        </p:nvSpPr>
        <p:spPr>
          <a:xfrm>
            <a:off x="1624148" y="1193801"/>
            <a:ext cx="8943703"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t>The ISR’s shown below indicate the ratio between the observed CKD prevalence and the CKD prevalence that would be expected in each ICS, if they had the same age-specific prevalence rates as England overall.</a:t>
            </a:r>
          </a:p>
          <a:p>
            <a:pPr marL="171450" indent="-171450">
              <a:buFont typeface="Arial" panose="020B0604020202020204" pitchFamily="34" charset="0"/>
              <a:buChar char="•"/>
            </a:pPr>
            <a:r>
              <a:rPr lang="en-GB" sz="1200" dirty="0"/>
              <a:t>It is a way of accounting for the different age-sex population structures in each ICS. For example, an ISR of 120, means that the CKD prevalence in that ICS is 20% higher than we would expect</a:t>
            </a:r>
          </a:p>
          <a:p>
            <a:pPr marL="171450" indent="-171450">
              <a:buFont typeface="Arial" panose="020B0604020202020204" pitchFamily="34" charset="0"/>
              <a:buChar char="•"/>
            </a:pPr>
            <a:r>
              <a:rPr lang="en-GB" sz="1200" dirty="0"/>
              <a:t>It has not been possible to adjust for ethnicity or deprivation in this analysis.</a:t>
            </a:r>
          </a:p>
        </p:txBody>
      </p:sp>
      <p:grpSp>
        <p:nvGrpSpPr>
          <p:cNvPr id="10" name="Group 9">
            <a:extLst>
              <a:ext uri="{FF2B5EF4-FFF2-40B4-BE49-F238E27FC236}">
                <a16:creationId xmlns:a16="http://schemas.microsoft.com/office/drawing/2014/main" id="{1C9E5108-0D07-4F09-8F44-4D1731698011}"/>
              </a:ext>
            </a:extLst>
          </p:cNvPr>
          <p:cNvGrpSpPr/>
          <p:nvPr/>
        </p:nvGrpSpPr>
        <p:grpSpPr>
          <a:xfrm>
            <a:off x="838199" y="2271019"/>
            <a:ext cx="10515600" cy="4520306"/>
            <a:chOff x="838199" y="2271019"/>
            <a:chExt cx="10515600" cy="4520306"/>
          </a:xfrm>
        </p:grpSpPr>
        <p:pic>
          <p:nvPicPr>
            <p:cNvPr id="3" name="Picture 2">
              <a:extLst>
                <a:ext uri="{FF2B5EF4-FFF2-40B4-BE49-F238E27FC236}">
                  <a16:creationId xmlns:a16="http://schemas.microsoft.com/office/drawing/2014/main" id="{656A9849-FFE7-444C-A342-0E14B9FE31CA}"/>
                </a:ext>
              </a:extLst>
            </p:cNvPr>
            <p:cNvPicPr>
              <a:picLocks noChangeAspect="1"/>
            </p:cNvPicPr>
            <p:nvPr/>
          </p:nvPicPr>
          <p:blipFill>
            <a:blip r:embed="rId2"/>
            <a:stretch>
              <a:fillRect/>
            </a:stretch>
          </p:blipFill>
          <p:spPr>
            <a:xfrm>
              <a:off x="838199" y="2271019"/>
              <a:ext cx="10515600" cy="4520306"/>
            </a:xfrm>
            <a:prstGeom prst="rect">
              <a:avLst/>
            </a:prstGeom>
          </p:spPr>
        </p:pic>
        <p:cxnSp>
          <p:nvCxnSpPr>
            <p:cNvPr id="8" name="Straight Connector 7">
              <a:extLst>
                <a:ext uri="{FF2B5EF4-FFF2-40B4-BE49-F238E27FC236}">
                  <a16:creationId xmlns:a16="http://schemas.microsoft.com/office/drawing/2014/main" id="{D4A4294D-16F9-4CE9-B1B2-B79DD28ECD08}"/>
                </a:ext>
              </a:extLst>
            </p:cNvPr>
            <p:cNvCxnSpPr>
              <a:cxnSpLocks/>
            </p:cNvCxnSpPr>
            <p:nvPr/>
          </p:nvCxnSpPr>
          <p:spPr>
            <a:xfrm>
              <a:off x="1500806" y="3632997"/>
              <a:ext cx="971365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94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77BD-488F-DC41-A5DA-2C76E83181AB}"/>
              </a:ext>
            </a:extLst>
          </p:cNvPr>
          <p:cNvSpPr>
            <a:spLocks noGrp="1"/>
          </p:cNvSpPr>
          <p:nvPr>
            <p:ph type="title"/>
          </p:nvPr>
        </p:nvSpPr>
        <p:spPr>
          <a:xfrm>
            <a:off x="455023" y="607947"/>
            <a:ext cx="10515600" cy="378587"/>
          </a:xfrm>
        </p:spPr>
        <p:txBody>
          <a:bodyPr>
            <a:normAutofit fontScale="90000"/>
          </a:bodyPr>
          <a:lstStyle/>
          <a:p>
            <a:pPr algn="ctr"/>
            <a:r>
              <a:rPr lang="en-US" sz="2500" b="1" dirty="0"/>
              <a:t>Uncoded CKD*</a:t>
            </a:r>
            <a:endParaRPr lang="en-US" sz="2500" dirty="0"/>
          </a:p>
        </p:txBody>
      </p:sp>
      <p:graphicFrame>
        <p:nvGraphicFramePr>
          <p:cNvPr id="7" name="Table 6">
            <a:extLst>
              <a:ext uri="{FF2B5EF4-FFF2-40B4-BE49-F238E27FC236}">
                <a16:creationId xmlns:a16="http://schemas.microsoft.com/office/drawing/2014/main" id="{0F7614F2-C133-FF44-87EA-7B250C18D9A4}"/>
              </a:ext>
            </a:extLst>
          </p:cNvPr>
          <p:cNvGraphicFramePr>
            <a:graphicFrameLocks noGrp="1"/>
          </p:cNvGraphicFramePr>
          <p:nvPr/>
        </p:nvGraphicFramePr>
        <p:xfrm>
          <a:off x="850557" y="6402005"/>
          <a:ext cx="10288176" cy="466725"/>
        </p:xfrm>
        <a:graphic>
          <a:graphicData uri="http://schemas.openxmlformats.org/drawingml/2006/table">
            <a:tbl>
              <a:tblPr/>
              <a:tblGrid>
                <a:gridCol w="10288176">
                  <a:extLst>
                    <a:ext uri="{9D8B030D-6E8A-4147-A177-3AD203B41FA5}">
                      <a16:colId xmlns:a16="http://schemas.microsoft.com/office/drawing/2014/main" val="2257364645"/>
                    </a:ext>
                  </a:extLst>
                </a:gridCol>
              </a:tblGrid>
              <a:tr h="243840">
                <a:tc>
                  <a:txBody>
                    <a:bodyPr/>
                    <a:lstStyle/>
                    <a:p>
                      <a:pPr algn="ctr" fontAlgn="b"/>
                      <a:r>
                        <a:rPr lang="en-GB" sz="1000" b="1" i="0" u="none" strike="noStrike" dirty="0">
                          <a:solidFill>
                            <a:srgbClr val="000000"/>
                          </a:solidFill>
                          <a:effectLst/>
                          <a:latin typeface="Calibri" panose="020F0502020204030204" pitchFamily="34" charset="0"/>
                        </a:rPr>
                        <a:t>*The percentage of GP registered patients aged 18 and over with two estimated glomerular filtration rates (eGFRs) &lt;60ml/min/1.73m2 more than 3 months apart, indicating possible missed diagnosis of CKD categories G3a to G5 (previously stage 3 to 5), but with no record of CKD categories G3a to G5 diagnosis in the GP record. All eGFR readings are 3 or more months prior to the audit end date</a:t>
                      </a:r>
                    </a:p>
                  </a:txBody>
                  <a:tcPr marL="9525" marR="9525" marT="9525" marB="0" anchor="b">
                    <a:lnL>
                      <a:noFill/>
                    </a:lnL>
                    <a:lnR>
                      <a:noFill/>
                    </a:lnR>
                    <a:lnT>
                      <a:noFill/>
                    </a:lnT>
                    <a:lnB>
                      <a:noFill/>
                    </a:lnB>
                  </a:tcPr>
                </a:tc>
                <a:extLst>
                  <a:ext uri="{0D108BD9-81ED-4DB2-BD59-A6C34878D82A}">
                    <a16:rowId xmlns:a16="http://schemas.microsoft.com/office/drawing/2014/main" val="1045715709"/>
                  </a:ext>
                </a:extLst>
              </a:tr>
            </a:tbl>
          </a:graphicData>
        </a:graphic>
      </p:graphicFrame>
      <p:sp>
        <p:nvSpPr>
          <p:cNvPr id="10" name="TextBox 9">
            <a:extLst>
              <a:ext uri="{FF2B5EF4-FFF2-40B4-BE49-F238E27FC236}">
                <a16:creationId xmlns:a16="http://schemas.microsoft.com/office/drawing/2014/main" id="{39DBF848-C321-440E-92A5-D0C40F4E7E7B}"/>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4" name="TextBox 3">
            <a:extLst>
              <a:ext uri="{FF2B5EF4-FFF2-40B4-BE49-F238E27FC236}">
                <a16:creationId xmlns:a16="http://schemas.microsoft.com/office/drawing/2014/main" id="{8565A86E-710B-4C3F-9951-721E56DE5F19}"/>
              </a:ext>
            </a:extLst>
          </p:cNvPr>
          <p:cNvSpPr txBox="1"/>
          <p:nvPr/>
        </p:nvSpPr>
        <p:spPr>
          <a:xfrm>
            <a:off x="5050971" y="1079863"/>
            <a:ext cx="6790090" cy="2585323"/>
          </a:xfrm>
          <a:prstGeom prst="rect">
            <a:avLst/>
          </a:prstGeom>
          <a:noFill/>
        </p:spPr>
        <p:txBody>
          <a:bodyPr wrap="square" rtlCol="0">
            <a:spAutoFit/>
          </a:bodyPr>
          <a:lstStyle/>
          <a:p>
            <a:pPr marL="285750" indent="-285750">
              <a:buFont typeface="Arial" panose="020B0604020202020204" pitchFamily="34" charset="0"/>
              <a:buChar char="•"/>
            </a:pPr>
            <a:r>
              <a:rPr lang="en-GB" dirty="0"/>
              <a:t>Overall, across England, 0.7% of adult patients had biochemical evidence of having CKD stage 3-5 (as indicated by two eGFR results) but had no record of a CKD diagnosis. This compares to 1.2% in the 2017 CKD Audit.</a:t>
            </a:r>
          </a:p>
          <a:p>
            <a:pPr marL="285750" indent="-285750">
              <a:buFont typeface="Arial" panose="020B0604020202020204" pitchFamily="34" charset="0"/>
              <a:buChar char="•"/>
            </a:pPr>
            <a:r>
              <a:rPr lang="en-GB" dirty="0"/>
              <a:t>Levels of uncoded CKD are strongly associated with increasing age (more than 5% of those aged 80+ may have undiagnosed CKD) and are higher amongst women.</a:t>
            </a:r>
          </a:p>
          <a:p>
            <a:pPr marL="285750" indent="-285750">
              <a:buFont typeface="Arial" panose="020B0604020202020204" pitchFamily="34" charset="0"/>
              <a:buChar char="•"/>
            </a:pPr>
            <a:r>
              <a:rPr lang="en-GB" dirty="0"/>
              <a:t>They are also higher amongst less deprived populations but this is likely to be due to the confounding effect of age.</a:t>
            </a:r>
          </a:p>
        </p:txBody>
      </p:sp>
      <p:pic>
        <p:nvPicPr>
          <p:cNvPr id="5" name="Picture 4">
            <a:extLst>
              <a:ext uri="{FF2B5EF4-FFF2-40B4-BE49-F238E27FC236}">
                <a16:creationId xmlns:a16="http://schemas.microsoft.com/office/drawing/2014/main" id="{1C13D28F-1349-4DA1-A08A-76F1AA640193}"/>
              </a:ext>
            </a:extLst>
          </p:cNvPr>
          <p:cNvPicPr>
            <a:picLocks noChangeAspect="1"/>
          </p:cNvPicPr>
          <p:nvPr/>
        </p:nvPicPr>
        <p:blipFill>
          <a:blip r:embed="rId2"/>
          <a:stretch>
            <a:fillRect/>
          </a:stretch>
        </p:blipFill>
        <p:spPr>
          <a:xfrm>
            <a:off x="637007" y="1002970"/>
            <a:ext cx="10333616" cy="5273497"/>
          </a:xfrm>
          <a:prstGeom prst="rect">
            <a:avLst/>
          </a:prstGeom>
        </p:spPr>
      </p:pic>
    </p:spTree>
    <p:extLst>
      <p:ext uri="{BB962C8B-B14F-4D97-AF65-F5344CB8AC3E}">
        <p14:creationId xmlns:p14="http://schemas.microsoft.com/office/powerpoint/2010/main" val="904265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62C64-E048-4CDF-A48F-B62AF499B3F4}"/>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5" name="Title 1">
            <a:extLst>
              <a:ext uri="{FF2B5EF4-FFF2-40B4-BE49-F238E27FC236}">
                <a16:creationId xmlns:a16="http://schemas.microsoft.com/office/drawing/2014/main" id="{9D56883D-CDBB-4C59-84B8-CF6721E5CC18}"/>
              </a:ext>
            </a:extLst>
          </p:cNvPr>
          <p:cNvSpPr txBox="1">
            <a:spLocks/>
          </p:cNvSpPr>
          <p:nvPr/>
        </p:nvSpPr>
        <p:spPr>
          <a:xfrm>
            <a:off x="698863" y="621771"/>
            <a:ext cx="10515600" cy="710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Uncoded CKD by Integrated Care System (ICS), September 2021</a:t>
            </a:r>
          </a:p>
          <a:p>
            <a:pPr algn="ctr"/>
            <a:r>
              <a:rPr lang="en-US" sz="2000" b="1" dirty="0"/>
              <a:t>Indirectly Standardised (for age and sex) Ratio (ISR)</a:t>
            </a:r>
            <a:endParaRPr lang="en-US" sz="2000" dirty="0"/>
          </a:p>
        </p:txBody>
      </p:sp>
      <p:cxnSp>
        <p:nvCxnSpPr>
          <p:cNvPr id="6" name="Straight Connector 5">
            <a:extLst>
              <a:ext uri="{FF2B5EF4-FFF2-40B4-BE49-F238E27FC236}">
                <a16:creationId xmlns:a16="http://schemas.microsoft.com/office/drawing/2014/main" id="{98CB1BD7-BE0B-4BAF-82C9-6351F5677A58}"/>
              </a:ext>
            </a:extLst>
          </p:cNvPr>
          <p:cNvCxnSpPr>
            <a:cxnSpLocks/>
          </p:cNvCxnSpPr>
          <p:nvPr/>
        </p:nvCxnSpPr>
        <p:spPr>
          <a:xfrm>
            <a:off x="2034206" y="3429000"/>
            <a:ext cx="866485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9B7090C-AA59-4447-9741-62BD5FD2F6DC}"/>
              </a:ext>
            </a:extLst>
          </p:cNvPr>
          <p:cNvGrpSpPr/>
          <p:nvPr/>
        </p:nvGrpSpPr>
        <p:grpSpPr>
          <a:xfrm>
            <a:off x="1492937" y="1332411"/>
            <a:ext cx="9206126" cy="5524653"/>
            <a:chOff x="1492937" y="1332411"/>
            <a:chExt cx="9206126" cy="5524653"/>
          </a:xfrm>
        </p:grpSpPr>
        <p:pic>
          <p:nvPicPr>
            <p:cNvPr id="2" name="Picture 1">
              <a:extLst>
                <a:ext uri="{FF2B5EF4-FFF2-40B4-BE49-F238E27FC236}">
                  <a16:creationId xmlns:a16="http://schemas.microsoft.com/office/drawing/2014/main" id="{C5979638-B786-488A-97FC-1E462FCF51A9}"/>
                </a:ext>
              </a:extLst>
            </p:cNvPr>
            <p:cNvPicPr>
              <a:picLocks noChangeAspect="1"/>
            </p:cNvPicPr>
            <p:nvPr/>
          </p:nvPicPr>
          <p:blipFill>
            <a:blip r:embed="rId2"/>
            <a:stretch>
              <a:fillRect/>
            </a:stretch>
          </p:blipFill>
          <p:spPr>
            <a:xfrm>
              <a:off x="1492937" y="1332411"/>
              <a:ext cx="9206126" cy="5524653"/>
            </a:xfrm>
            <a:prstGeom prst="rect">
              <a:avLst/>
            </a:prstGeom>
          </p:spPr>
        </p:pic>
        <p:pic>
          <p:nvPicPr>
            <p:cNvPr id="8" name="Picture 7">
              <a:extLst>
                <a:ext uri="{FF2B5EF4-FFF2-40B4-BE49-F238E27FC236}">
                  <a16:creationId xmlns:a16="http://schemas.microsoft.com/office/drawing/2014/main" id="{9235AC5E-7CDB-466D-8D73-9B679AA4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304" y="1503506"/>
              <a:ext cx="8044004" cy="353956"/>
            </a:xfrm>
            <a:prstGeom prst="rect">
              <a:avLst/>
            </a:prstGeom>
          </p:spPr>
        </p:pic>
      </p:grpSp>
      <p:cxnSp>
        <p:nvCxnSpPr>
          <p:cNvPr id="10" name="Straight Connector 9">
            <a:extLst>
              <a:ext uri="{FF2B5EF4-FFF2-40B4-BE49-F238E27FC236}">
                <a16:creationId xmlns:a16="http://schemas.microsoft.com/office/drawing/2014/main" id="{38D0B5F4-1C42-4082-A46F-CAA4F32BFEFC}"/>
              </a:ext>
            </a:extLst>
          </p:cNvPr>
          <p:cNvCxnSpPr>
            <a:cxnSpLocks/>
          </p:cNvCxnSpPr>
          <p:nvPr/>
        </p:nvCxnSpPr>
        <p:spPr>
          <a:xfrm>
            <a:off x="2034206" y="3429000"/>
            <a:ext cx="866485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90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34A9-7B16-CA10-694E-1B7CC05E6972}"/>
              </a:ext>
            </a:extLst>
          </p:cNvPr>
          <p:cNvSpPr>
            <a:spLocks noGrp="1"/>
          </p:cNvSpPr>
          <p:nvPr>
            <p:ph type="title"/>
          </p:nvPr>
        </p:nvSpPr>
        <p:spPr>
          <a:xfrm>
            <a:off x="742405" y="713006"/>
            <a:ext cx="10515600" cy="749572"/>
          </a:xfrm>
        </p:spPr>
        <p:txBody>
          <a:bodyPr>
            <a:normAutofit fontScale="90000"/>
          </a:bodyPr>
          <a:lstStyle/>
          <a:p>
            <a:r>
              <a:rPr lang="en-US" sz="2000" b="1" dirty="0"/>
              <a:t>Late presentation* and uncoded CKD</a:t>
            </a:r>
            <a:br>
              <a:rPr lang="en-US" sz="2000" b="1" dirty="0"/>
            </a:br>
            <a:br>
              <a:rPr lang="en-US" sz="2000" b="1" dirty="0"/>
            </a:br>
            <a:r>
              <a:rPr lang="en-US" sz="1600" b="1" dirty="0"/>
              <a:t>There is a moderate strength positive correlation between the percentage of patients with uncoded CKD and those who present late to specialised renal services.</a:t>
            </a:r>
          </a:p>
        </p:txBody>
      </p:sp>
      <p:sp>
        <p:nvSpPr>
          <p:cNvPr id="4" name="TextBox 3">
            <a:extLst>
              <a:ext uri="{FF2B5EF4-FFF2-40B4-BE49-F238E27FC236}">
                <a16:creationId xmlns:a16="http://schemas.microsoft.com/office/drawing/2014/main" id="{2541AB70-408D-46EA-B71D-0A3823927DCE}"/>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3" name="TextBox 2">
            <a:extLst>
              <a:ext uri="{FF2B5EF4-FFF2-40B4-BE49-F238E27FC236}">
                <a16:creationId xmlns:a16="http://schemas.microsoft.com/office/drawing/2014/main" id="{6861CCC2-CAC4-401C-93AD-1ED516403B76}"/>
              </a:ext>
            </a:extLst>
          </p:cNvPr>
          <p:cNvSpPr txBox="1"/>
          <p:nvPr/>
        </p:nvSpPr>
        <p:spPr>
          <a:xfrm>
            <a:off x="5523412" y="6449181"/>
            <a:ext cx="6668588" cy="400110"/>
          </a:xfrm>
          <a:prstGeom prst="rect">
            <a:avLst/>
          </a:prstGeom>
          <a:noFill/>
        </p:spPr>
        <p:txBody>
          <a:bodyPr wrap="square" rtlCol="0">
            <a:spAutoFit/>
          </a:bodyPr>
          <a:lstStyle/>
          <a:p>
            <a:r>
              <a:rPr lang="en-GB" sz="1000" dirty="0"/>
              <a:t>*a patient is deemed to have presented late to renal services where there is less than 90 days between the date first seen by the specialised renal service (typically in an Advanced Kidney Care Clinic) and the date of Renal Replacement Therapy start.</a:t>
            </a:r>
          </a:p>
        </p:txBody>
      </p:sp>
      <p:pic>
        <p:nvPicPr>
          <p:cNvPr id="6" name="Picture 5">
            <a:extLst>
              <a:ext uri="{FF2B5EF4-FFF2-40B4-BE49-F238E27FC236}">
                <a16:creationId xmlns:a16="http://schemas.microsoft.com/office/drawing/2014/main" id="{E41BB105-EAB6-4266-92D4-2ED46255B8B9}"/>
              </a:ext>
            </a:extLst>
          </p:cNvPr>
          <p:cNvPicPr>
            <a:picLocks noChangeAspect="1"/>
          </p:cNvPicPr>
          <p:nvPr/>
        </p:nvPicPr>
        <p:blipFill>
          <a:blip r:embed="rId2"/>
          <a:stretch>
            <a:fillRect/>
          </a:stretch>
        </p:blipFill>
        <p:spPr>
          <a:xfrm>
            <a:off x="584801" y="1687792"/>
            <a:ext cx="9577646" cy="4761389"/>
          </a:xfrm>
          <a:prstGeom prst="rect">
            <a:avLst/>
          </a:prstGeom>
        </p:spPr>
      </p:pic>
    </p:spTree>
    <p:extLst>
      <p:ext uri="{BB962C8B-B14F-4D97-AF65-F5344CB8AC3E}">
        <p14:creationId xmlns:p14="http://schemas.microsoft.com/office/powerpoint/2010/main" val="27070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302514" y="1614742"/>
            <a:ext cx="11182350" cy="1655762"/>
          </a:xfrm>
        </p:spPr>
        <p:txBody>
          <a:bodyPr>
            <a:normAutofit fontScale="90000"/>
          </a:bodyPr>
          <a:lstStyle/>
          <a:p>
            <a:pPr algn="ctr"/>
            <a:r>
              <a:rPr lang="en-GB" sz="4800" b="1" dirty="0">
                <a:solidFill>
                  <a:schemeClr val="accent1"/>
                </a:solidFill>
              </a:rPr>
              <a:t>London Kidney Network</a:t>
            </a:r>
            <a:br>
              <a:rPr lang="en-GB" sz="4800" b="1" dirty="0">
                <a:solidFill>
                  <a:schemeClr val="accent1"/>
                </a:solidFill>
              </a:rPr>
            </a:br>
            <a:r>
              <a:rPr lang="en-GB" sz="4800" b="1" dirty="0">
                <a:solidFill>
                  <a:schemeClr val="accent1"/>
                </a:solidFill>
              </a:rPr>
              <a:t>Health Equity Baseline Assessment</a:t>
            </a:r>
            <a:br>
              <a:rPr lang="en-GB" sz="4800" b="1" dirty="0">
                <a:solidFill>
                  <a:schemeClr val="accent1"/>
                </a:solidFill>
              </a:rPr>
            </a:br>
            <a:endParaRPr lang="en-GB" sz="4800" b="1" dirty="0">
              <a:solidFill>
                <a:schemeClr val="accent1"/>
              </a:solidFill>
            </a:endParaRPr>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658812" y="3429000"/>
            <a:ext cx="10874375" cy="1655762"/>
          </a:xfrm>
        </p:spPr>
        <p:txBody>
          <a:bodyPr>
            <a:normAutofit fontScale="62500" lnSpcReduction="20000"/>
          </a:bodyPr>
          <a:lstStyle/>
          <a:p>
            <a:pPr algn="ctr"/>
            <a:endParaRPr lang="en-GB" sz="4400" dirty="0">
              <a:latin typeface="+mj-lt"/>
            </a:endParaRPr>
          </a:p>
          <a:p>
            <a:pPr marL="0" indent="0" algn="ctr">
              <a:buNone/>
            </a:pPr>
            <a:r>
              <a:rPr lang="en-GB" sz="4400" dirty="0">
                <a:latin typeface="+mj-lt"/>
              </a:rPr>
              <a:t>Section 1: Socio-demographic and clinical risk factors for kidney disease</a:t>
            </a:r>
          </a:p>
          <a:p>
            <a:pPr marL="0" indent="0" algn="ctr">
              <a:buNone/>
            </a:pPr>
            <a:r>
              <a:rPr lang="en-GB" sz="4400" dirty="0">
                <a:latin typeface="+mj-lt"/>
              </a:rPr>
              <a:t>DRAFT as @11/11/22</a:t>
            </a:r>
          </a:p>
        </p:txBody>
      </p:sp>
      <p:sp>
        <p:nvSpPr>
          <p:cNvPr id="4" name="Slide Number Placeholder 3">
            <a:extLst>
              <a:ext uri="{FF2B5EF4-FFF2-40B4-BE49-F238E27FC236}">
                <a16:creationId xmlns:a16="http://schemas.microsoft.com/office/drawing/2014/main" id="{2EF71FF2-367D-4F92-B7E7-99ACD11C57C1}"/>
              </a:ext>
            </a:extLst>
          </p:cNvPr>
          <p:cNvSpPr>
            <a:spLocks noGrp="1"/>
          </p:cNvSpPr>
          <p:nvPr>
            <p:ph type="sldNum" sz="quarter" idx="12"/>
          </p:nvPr>
        </p:nvSpPr>
        <p:spPr/>
        <p:txBody>
          <a:bodyPr/>
          <a:lstStyle/>
          <a:p>
            <a:fld id="{4CFE3F30-78E1-4CB9-82AD-42CBF17719CB}" type="slidenum">
              <a:rPr lang="en-GB" smtClean="0"/>
              <a:t>4</a:t>
            </a:fld>
            <a:endParaRPr lang="en-GB"/>
          </a:p>
        </p:txBody>
      </p:sp>
    </p:spTree>
    <p:extLst>
      <p:ext uri="{BB962C8B-B14F-4D97-AF65-F5344CB8AC3E}">
        <p14:creationId xmlns:p14="http://schemas.microsoft.com/office/powerpoint/2010/main" val="2629742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F67C-AE10-F48F-20BF-EBD7DA6C9022}"/>
              </a:ext>
            </a:extLst>
          </p:cNvPr>
          <p:cNvSpPr>
            <a:spLocks noGrp="1"/>
          </p:cNvSpPr>
          <p:nvPr>
            <p:ph type="title"/>
          </p:nvPr>
        </p:nvSpPr>
        <p:spPr>
          <a:xfrm>
            <a:off x="347471" y="631816"/>
            <a:ext cx="5748529" cy="473331"/>
          </a:xfrm>
        </p:spPr>
        <p:txBody>
          <a:bodyPr>
            <a:normAutofit/>
          </a:bodyPr>
          <a:lstStyle/>
          <a:p>
            <a:pPr algn="ctr"/>
            <a:r>
              <a:rPr lang="en-US" sz="2000" b="1" dirty="0"/>
              <a:t>Albumin-Creatinine Ratio testing*</a:t>
            </a:r>
            <a:endParaRPr lang="en-GB" sz="2000" b="1" dirty="0"/>
          </a:p>
        </p:txBody>
      </p:sp>
      <p:sp>
        <p:nvSpPr>
          <p:cNvPr id="6" name="TextBox 5">
            <a:extLst>
              <a:ext uri="{FF2B5EF4-FFF2-40B4-BE49-F238E27FC236}">
                <a16:creationId xmlns:a16="http://schemas.microsoft.com/office/drawing/2014/main" id="{2D1B92C7-C07E-80B5-764C-90C5373EFB4F}"/>
              </a:ext>
            </a:extLst>
          </p:cNvPr>
          <p:cNvSpPr txBox="1"/>
          <p:nvPr/>
        </p:nvSpPr>
        <p:spPr>
          <a:xfrm>
            <a:off x="838200" y="6480128"/>
            <a:ext cx="11441368" cy="246221"/>
          </a:xfrm>
          <a:prstGeom prst="rect">
            <a:avLst/>
          </a:prstGeom>
          <a:noFill/>
        </p:spPr>
        <p:txBody>
          <a:bodyPr wrap="square">
            <a:spAutoFit/>
          </a:bodyPr>
          <a:lstStyle/>
          <a:p>
            <a:r>
              <a:rPr lang="en-GB" sz="1000" b="1" dirty="0"/>
              <a:t>*Percentage of patients aged 18 and over with GP recorded CKD with a record of a urine </a:t>
            </a:r>
            <a:r>
              <a:rPr lang="en-GB" sz="1000" b="1" dirty="0" err="1"/>
              <a:t>albumin:creatinine</a:t>
            </a:r>
            <a:r>
              <a:rPr lang="en-GB" sz="1000" b="1" dirty="0"/>
              <a:t> ratio (or </a:t>
            </a:r>
            <a:r>
              <a:rPr lang="en-GB" sz="1000" b="1" dirty="0" err="1"/>
              <a:t>protein:creatinine</a:t>
            </a:r>
            <a:r>
              <a:rPr lang="en-GB" sz="1000" b="1" dirty="0"/>
              <a:t> ratio) test in the preceding 12 months to September 2021</a:t>
            </a:r>
          </a:p>
        </p:txBody>
      </p:sp>
      <p:sp>
        <p:nvSpPr>
          <p:cNvPr id="8" name="TextBox 7">
            <a:extLst>
              <a:ext uri="{FF2B5EF4-FFF2-40B4-BE49-F238E27FC236}">
                <a16:creationId xmlns:a16="http://schemas.microsoft.com/office/drawing/2014/main" id="{50A938B0-C940-43BA-86E6-ADD332BC9EC4}"/>
              </a:ext>
            </a:extLst>
          </p:cNvPr>
          <p:cNvSpPr txBox="1"/>
          <p:nvPr/>
        </p:nvSpPr>
        <p:spPr>
          <a:xfrm>
            <a:off x="107634" y="92697"/>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10" name="TextBox 9">
            <a:extLst>
              <a:ext uri="{FF2B5EF4-FFF2-40B4-BE49-F238E27FC236}">
                <a16:creationId xmlns:a16="http://schemas.microsoft.com/office/drawing/2014/main" id="{0D6542E0-24EC-4FBD-9A27-F6AF8A158688}"/>
              </a:ext>
            </a:extLst>
          </p:cNvPr>
          <p:cNvSpPr txBox="1"/>
          <p:nvPr/>
        </p:nvSpPr>
        <p:spPr>
          <a:xfrm>
            <a:off x="6846975" y="484794"/>
            <a:ext cx="5189790"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a:t>Overall, across England, 23.5% of registered CKD patients had a record of having had an ACR test in the preceding 12 months. This is similar to the findings of the 2017 CKD Audit.</a:t>
            </a:r>
          </a:p>
          <a:p>
            <a:pPr marL="285750" indent="-285750">
              <a:buFont typeface="Arial" panose="020B0604020202020204" pitchFamily="34" charset="0"/>
              <a:buChar char="•"/>
            </a:pPr>
            <a:r>
              <a:rPr lang="en-GB" sz="1400" dirty="0"/>
              <a:t>ACR testing rates were lower amongst younger age-groups, women and less deprived populations.</a:t>
            </a:r>
          </a:p>
          <a:p>
            <a:pPr marL="285750" indent="-285750">
              <a:buFont typeface="Arial" panose="020B0604020202020204" pitchFamily="34" charset="0"/>
              <a:buChar char="•"/>
            </a:pPr>
            <a:r>
              <a:rPr lang="en-GB" sz="1400" dirty="0"/>
              <a:t>Although testing rates were higher amongst men overall, in the 18-39 year age-group, testing rates were lower amongst men compared to women (13.9% versus 15.3% (data not shown, see </a:t>
            </a:r>
            <a:r>
              <a:rPr lang="en-GB" sz="1400" dirty="0">
                <a:hlinkClick r:id="rId2"/>
              </a:rPr>
              <a:t>CVD-Prevent data explorer tool</a:t>
            </a:r>
            <a:r>
              <a:rPr lang="en-GB" sz="1400" dirty="0"/>
              <a:t>). This could be associated with higher late presentation rates in younger men (see Late Presentation section)</a:t>
            </a:r>
          </a:p>
          <a:p>
            <a:pPr marL="285750" indent="-285750">
              <a:buFont typeface="Arial" panose="020B0604020202020204" pitchFamily="34" charset="0"/>
              <a:buChar char="•"/>
            </a:pPr>
            <a:r>
              <a:rPr lang="en-GB" sz="1400" dirty="0"/>
              <a:t>ACR testing rates were higher amongst those from Asian ethnic groups. This could be associated with lower late presentation rates in Asian patients (see Late Presentation section)</a:t>
            </a:r>
          </a:p>
        </p:txBody>
      </p:sp>
      <p:pic>
        <p:nvPicPr>
          <p:cNvPr id="7" name="Picture 6">
            <a:extLst>
              <a:ext uri="{FF2B5EF4-FFF2-40B4-BE49-F238E27FC236}">
                <a16:creationId xmlns:a16="http://schemas.microsoft.com/office/drawing/2014/main" id="{90B06D54-1B29-43A6-888F-524554C304A7}"/>
              </a:ext>
            </a:extLst>
          </p:cNvPr>
          <p:cNvPicPr>
            <a:picLocks noChangeAspect="1"/>
          </p:cNvPicPr>
          <p:nvPr/>
        </p:nvPicPr>
        <p:blipFill>
          <a:blip r:embed="rId3"/>
          <a:stretch>
            <a:fillRect/>
          </a:stretch>
        </p:blipFill>
        <p:spPr>
          <a:xfrm>
            <a:off x="347471" y="1128394"/>
            <a:ext cx="8809484" cy="5310076"/>
          </a:xfrm>
          <a:prstGeom prst="rect">
            <a:avLst/>
          </a:prstGeom>
        </p:spPr>
      </p:pic>
    </p:spTree>
    <p:extLst>
      <p:ext uri="{BB962C8B-B14F-4D97-AF65-F5344CB8AC3E}">
        <p14:creationId xmlns:p14="http://schemas.microsoft.com/office/powerpoint/2010/main" val="89013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62C64-E048-4CDF-A48F-B62AF499B3F4}"/>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5" name="Title 1">
            <a:extLst>
              <a:ext uri="{FF2B5EF4-FFF2-40B4-BE49-F238E27FC236}">
                <a16:creationId xmlns:a16="http://schemas.microsoft.com/office/drawing/2014/main" id="{CA64816C-6051-4F41-8AED-1717FE535EF4}"/>
              </a:ext>
            </a:extLst>
          </p:cNvPr>
          <p:cNvSpPr txBox="1">
            <a:spLocks/>
          </p:cNvSpPr>
          <p:nvPr/>
        </p:nvSpPr>
        <p:spPr>
          <a:xfrm>
            <a:off x="698863" y="621771"/>
            <a:ext cx="10515600" cy="710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ACR testing by Integrated Care System (ICS), September 2021</a:t>
            </a:r>
          </a:p>
          <a:p>
            <a:pPr algn="ctr"/>
            <a:r>
              <a:rPr lang="en-US" sz="2000" b="1" dirty="0"/>
              <a:t>Indirectly Standardised (for age and sex) Ratio (ISR)</a:t>
            </a:r>
            <a:endParaRPr lang="en-US" sz="2000" dirty="0"/>
          </a:p>
        </p:txBody>
      </p:sp>
      <p:grpSp>
        <p:nvGrpSpPr>
          <p:cNvPr id="11" name="Group 10">
            <a:extLst>
              <a:ext uri="{FF2B5EF4-FFF2-40B4-BE49-F238E27FC236}">
                <a16:creationId xmlns:a16="http://schemas.microsoft.com/office/drawing/2014/main" id="{AAAE1E67-2DB7-4485-99A5-B4C17D2D0663}"/>
              </a:ext>
            </a:extLst>
          </p:cNvPr>
          <p:cNvGrpSpPr/>
          <p:nvPr/>
        </p:nvGrpSpPr>
        <p:grpSpPr>
          <a:xfrm>
            <a:off x="484631" y="1268102"/>
            <a:ext cx="9888583" cy="5553939"/>
            <a:chOff x="484631" y="1268102"/>
            <a:chExt cx="9888583" cy="5553939"/>
          </a:xfrm>
        </p:grpSpPr>
        <p:grpSp>
          <p:nvGrpSpPr>
            <p:cNvPr id="9" name="Group 8">
              <a:extLst>
                <a:ext uri="{FF2B5EF4-FFF2-40B4-BE49-F238E27FC236}">
                  <a16:creationId xmlns:a16="http://schemas.microsoft.com/office/drawing/2014/main" id="{0037A132-C8AF-4C2A-A915-CBC40D3F8FBB}"/>
                </a:ext>
              </a:extLst>
            </p:cNvPr>
            <p:cNvGrpSpPr/>
            <p:nvPr/>
          </p:nvGrpSpPr>
          <p:grpSpPr>
            <a:xfrm>
              <a:off x="484631" y="1268102"/>
              <a:ext cx="9888583" cy="5553939"/>
              <a:chOff x="484631" y="1268102"/>
              <a:chExt cx="9888583" cy="5553939"/>
            </a:xfrm>
          </p:grpSpPr>
          <p:pic>
            <p:nvPicPr>
              <p:cNvPr id="2" name="Picture 1">
                <a:extLst>
                  <a:ext uri="{FF2B5EF4-FFF2-40B4-BE49-F238E27FC236}">
                    <a16:creationId xmlns:a16="http://schemas.microsoft.com/office/drawing/2014/main" id="{B6482A0B-6BC3-4097-9D85-F8AA947481D4}"/>
                  </a:ext>
                </a:extLst>
              </p:cNvPr>
              <p:cNvPicPr>
                <a:picLocks noChangeAspect="1"/>
              </p:cNvPicPr>
              <p:nvPr/>
            </p:nvPicPr>
            <p:blipFill>
              <a:blip r:embed="rId2"/>
              <a:stretch>
                <a:fillRect/>
              </a:stretch>
            </p:blipFill>
            <p:spPr>
              <a:xfrm>
                <a:off x="484631" y="1268102"/>
                <a:ext cx="9888583" cy="5553939"/>
              </a:xfrm>
              <a:prstGeom prst="rect">
                <a:avLst/>
              </a:prstGeom>
            </p:spPr>
          </p:pic>
          <p:cxnSp>
            <p:nvCxnSpPr>
              <p:cNvPr id="7" name="Straight Connector 6">
                <a:extLst>
                  <a:ext uri="{FF2B5EF4-FFF2-40B4-BE49-F238E27FC236}">
                    <a16:creationId xmlns:a16="http://schemas.microsoft.com/office/drawing/2014/main" id="{A85DA8FC-5A27-4811-8FB2-E2605B4E776C}"/>
                  </a:ext>
                </a:extLst>
              </p:cNvPr>
              <p:cNvCxnSpPr>
                <a:cxnSpLocks/>
              </p:cNvCxnSpPr>
              <p:nvPr/>
            </p:nvCxnSpPr>
            <p:spPr>
              <a:xfrm>
                <a:off x="1156382" y="3557016"/>
                <a:ext cx="921683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C19D8D09-BBC7-415A-A7F9-64B83F17D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920" y="1359337"/>
              <a:ext cx="8044004" cy="353956"/>
            </a:xfrm>
            <a:prstGeom prst="rect">
              <a:avLst/>
            </a:prstGeom>
          </p:spPr>
        </p:pic>
      </p:grpSp>
    </p:spTree>
    <p:extLst>
      <p:ext uri="{BB962C8B-B14F-4D97-AF65-F5344CB8AC3E}">
        <p14:creationId xmlns:p14="http://schemas.microsoft.com/office/powerpoint/2010/main" val="249546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F67C-AE10-F48F-20BF-EBD7DA6C9022}"/>
              </a:ext>
            </a:extLst>
          </p:cNvPr>
          <p:cNvSpPr>
            <a:spLocks noGrp="1"/>
          </p:cNvSpPr>
          <p:nvPr>
            <p:ph type="title"/>
          </p:nvPr>
        </p:nvSpPr>
        <p:spPr>
          <a:xfrm>
            <a:off x="367937" y="577122"/>
            <a:ext cx="10515600" cy="473331"/>
          </a:xfrm>
        </p:spPr>
        <p:txBody>
          <a:bodyPr>
            <a:normAutofit/>
          </a:bodyPr>
          <a:lstStyle/>
          <a:p>
            <a:pPr algn="ctr"/>
            <a:r>
              <a:rPr lang="en-GB" sz="2000" b="1" dirty="0"/>
              <a:t>Estimated Glomerular Filtration Rate (eGFR)</a:t>
            </a:r>
            <a:r>
              <a:rPr lang="en-US" sz="2000" b="1" dirty="0"/>
              <a:t> testing*</a:t>
            </a:r>
            <a:endParaRPr lang="en-GB" sz="2000" b="1" dirty="0"/>
          </a:p>
        </p:txBody>
      </p:sp>
      <p:sp>
        <p:nvSpPr>
          <p:cNvPr id="6" name="TextBox 5">
            <a:extLst>
              <a:ext uri="{FF2B5EF4-FFF2-40B4-BE49-F238E27FC236}">
                <a16:creationId xmlns:a16="http://schemas.microsoft.com/office/drawing/2014/main" id="{2D1B92C7-C07E-80B5-764C-90C5373EFB4F}"/>
              </a:ext>
            </a:extLst>
          </p:cNvPr>
          <p:cNvSpPr txBox="1"/>
          <p:nvPr/>
        </p:nvSpPr>
        <p:spPr>
          <a:xfrm>
            <a:off x="838200" y="6480128"/>
            <a:ext cx="11441368" cy="400110"/>
          </a:xfrm>
          <a:prstGeom prst="rect">
            <a:avLst/>
          </a:prstGeom>
          <a:noFill/>
        </p:spPr>
        <p:txBody>
          <a:bodyPr wrap="square">
            <a:spAutoFit/>
          </a:bodyPr>
          <a:lstStyle/>
          <a:p>
            <a:r>
              <a:rPr lang="en-GB" sz="1000" b="1" dirty="0"/>
              <a:t>*Percentage of patients aged 18 and over with GP recorded CKD (G3a to G5), with a record of an eGFR test in the preceding 12 months. As at March 2022</a:t>
            </a:r>
          </a:p>
          <a:p>
            <a:endParaRPr lang="en-GB" sz="1000" b="1" dirty="0"/>
          </a:p>
        </p:txBody>
      </p:sp>
      <p:sp>
        <p:nvSpPr>
          <p:cNvPr id="8" name="TextBox 7">
            <a:extLst>
              <a:ext uri="{FF2B5EF4-FFF2-40B4-BE49-F238E27FC236}">
                <a16:creationId xmlns:a16="http://schemas.microsoft.com/office/drawing/2014/main" id="{50A938B0-C940-43BA-86E6-ADD332BC9EC4}"/>
              </a:ext>
            </a:extLst>
          </p:cNvPr>
          <p:cNvSpPr txBox="1"/>
          <p:nvPr/>
        </p:nvSpPr>
        <p:spPr>
          <a:xfrm>
            <a:off x="107634" y="86640"/>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10" name="TextBox 9">
            <a:extLst>
              <a:ext uri="{FF2B5EF4-FFF2-40B4-BE49-F238E27FC236}">
                <a16:creationId xmlns:a16="http://schemas.microsoft.com/office/drawing/2014/main" id="{0D6542E0-24EC-4FBD-9A27-F6AF8A158688}"/>
              </a:ext>
            </a:extLst>
          </p:cNvPr>
          <p:cNvSpPr txBox="1"/>
          <p:nvPr/>
        </p:nvSpPr>
        <p:spPr>
          <a:xfrm>
            <a:off x="7062691" y="1030846"/>
            <a:ext cx="4911216"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t>Overall, across England, 80% of registered CKD patients had a record of having had an eGFR test in the preceding 12 months.</a:t>
            </a:r>
          </a:p>
          <a:p>
            <a:pPr marL="285750" indent="-285750">
              <a:buFont typeface="Arial" panose="020B0604020202020204" pitchFamily="34" charset="0"/>
              <a:buChar char="•"/>
            </a:pPr>
            <a:r>
              <a:rPr lang="en-GB" sz="1400" dirty="0"/>
              <a:t>eGFR testing rates increase with increasing age</a:t>
            </a:r>
          </a:p>
          <a:p>
            <a:pPr marL="285750" indent="-285750">
              <a:buFont typeface="Arial" panose="020B0604020202020204" pitchFamily="34" charset="0"/>
              <a:buChar char="•"/>
            </a:pPr>
            <a:r>
              <a:rPr lang="en-GB" sz="1400" dirty="0"/>
              <a:t>There is little variation in testing rates between men and women or between different socio-economic groups</a:t>
            </a:r>
          </a:p>
          <a:p>
            <a:pPr marL="285750" indent="-285750">
              <a:buFont typeface="Arial" panose="020B0604020202020204" pitchFamily="34" charset="0"/>
              <a:buChar char="•"/>
            </a:pPr>
            <a:r>
              <a:rPr lang="en-GB" sz="1400" dirty="0"/>
              <a:t>eGFR testing rates were slightly higher (although still significant) amongst patients from Asian ethnic groups, compared to white ethnic groups. All other ethnic groups have lower rates than the white group</a:t>
            </a:r>
          </a:p>
        </p:txBody>
      </p:sp>
      <p:pic>
        <p:nvPicPr>
          <p:cNvPr id="7" name="Picture 6">
            <a:extLst>
              <a:ext uri="{FF2B5EF4-FFF2-40B4-BE49-F238E27FC236}">
                <a16:creationId xmlns:a16="http://schemas.microsoft.com/office/drawing/2014/main" id="{9AA6ECDE-83C0-4163-8646-69D2AFE315A1}"/>
              </a:ext>
            </a:extLst>
          </p:cNvPr>
          <p:cNvPicPr>
            <a:picLocks noChangeAspect="1"/>
          </p:cNvPicPr>
          <p:nvPr/>
        </p:nvPicPr>
        <p:blipFill>
          <a:blip r:embed="rId2"/>
          <a:stretch>
            <a:fillRect/>
          </a:stretch>
        </p:blipFill>
        <p:spPr>
          <a:xfrm>
            <a:off x="218093" y="947709"/>
            <a:ext cx="4042893" cy="2462213"/>
          </a:xfrm>
          <a:prstGeom prst="rect">
            <a:avLst/>
          </a:prstGeom>
        </p:spPr>
      </p:pic>
      <p:pic>
        <p:nvPicPr>
          <p:cNvPr id="13" name="Picture 12">
            <a:extLst>
              <a:ext uri="{FF2B5EF4-FFF2-40B4-BE49-F238E27FC236}">
                <a16:creationId xmlns:a16="http://schemas.microsoft.com/office/drawing/2014/main" id="{C678753A-73CE-4FEA-B37B-C957B6FAD0B7}"/>
              </a:ext>
            </a:extLst>
          </p:cNvPr>
          <p:cNvPicPr>
            <a:picLocks noChangeAspect="1"/>
          </p:cNvPicPr>
          <p:nvPr/>
        </p:nvPicPr>
        <p:blipFill>
          <a:blip r:embed="rId3"/>
          <a:stretch>
            <a:fillRect/>
          </a:stretch>
        </p:blipFill>
        <p:spPr>
          <a:xfrm>
            <a:off x="5042262" y="3492661"/>
            <a:ext cx="4389673" cy="3006545"/>
          </a:xfrm>
          <a:prstGeom prst="rect">
            <a:avLst/>
          </a:prstGeom>
        </p:spPr>
      </p:pic>
      <p:pic>
        <p:nvPicPr>
          <p:cNvPr id="14" name="Picture 13">
            <a:extLst>
              <a:ext uri="{FF2B5EF4-FFF2-40B4-BE49-F238E27FC236}">
                <a16:creationId xmlns:a16="http://schemas.microsoft.com/office/drawing/2014/main" id="{D5F1E985-E792-4052-AF10-7AEFAC8888D4}"/>
              </a:ext>
            </a:extLst>
          </p:cNvPr>
          <p:cNvPicPr>
            <a:picLocks noChangeAspect="1"/>
          </p:cNvPicPr>
          <p:nvPr/>
        </p:nvPicPr>
        <p:blipFill>
          <a:blip r:embed="rId4"/>
          <a:stretch>
            <a:fillRect/>
          </a:stretch>
        </p:blipFill>
        <p:spPr>
          <a:xfrm>
            <a:off x="218093" y="3507153"/>
            <a:ext cx="4110067" cy="2909314"/>
          </a:xfrm>
          <a:prstGeom prst="rect">
            <a:avLst/>
          </a:prstGeom>
        </p:spPr>
      </p:pic>
      <p:pic>
        <p:nvPicPr>
          <p:cNvPr id="12" name="Picture 11">
            <a:extLst>
              <a:ext uri="{FF2B5EF4-FFF2-40B4-BE49-F238E27FC236}">
                <a16:creationId xmlns:a16="http://schemas.microsoft.com/office/drawing/2014/main" id="{99DF12CF-A54A-4555-ACFB-C7C77794112C}"/>
              </a:ext>
            </a:extLst>
          </p:cNvPr>
          <p:cNvPicPr>
            <a:picLocks noChangeAspect="1"/>
          </p:cNvPicPr>
          <p:nvPr/>
        </p:nvPicPr>
        <p:blipFill>
          <a:blip r:embed="rId5"/>
          <a:stretch>
            <a:fillRect/>
          </a:stretch>
        </p:blipFill>
        <p:spPr>
          <a:xfrm>
            <a:off x="4727339" y="902621"/>
            <a:ext cx="2052828" cy="2503217"/>
          </a:xfrm>
          <a:prstGeom prst="rect">
            <a:avLst/>
          </a:prstGeom>
        </p:spPr>
      </p:pic>
    </p:spTree>
    <p:extLst>
      <p:ext uri="{BB962C8B-B14F-4D97-AF65-F5344CB8AC3E}">
        <p14:creationId xmlns:p14="http://schemas.microsoft.com/office/powerpoint/2010/main" val="644873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FED2D-74E9-48AD-BB6F-3DF7A10E64CD}"/>
              </a:ext>
            </a:extLst>
          </p:cNvPr>
          <p:cNvSpPr txBox="1"/>
          <p:nvPr/>
        </p:nvSpPr>
        <p:spPr>
          <a:xfrm>
            <a:off x="786597" y="583071"/>
            <a:ext cx="10058400" cy="707886"/>
          </a:xfrm>
          <a:prstGeom prst="rect">
            <a:avLst/>
          </a:prstGeom>
          <a:noFill/>
        </p:spPr>
        <p:txBody>
          <a:bodyPr wrap="square" rtlCol="0">
            <a:spAutoFit/>
          </a:bodyPr>
          <a:lstStyle/>
          <a:p>
            <a:pPr algn="ctr"/>
            <a:r>
              <a:rPr lang="en-US" sz="2000" b="1" dirty="0">
                <a:latin typeface="+mj-lt"/>
              </a:rPr>
              <a:t>eGFR testing by Integrated Care System (ICS), March 2022</a:t>
            </a:r>
          </a:p>
          <a:p>
            <a:pPr algn="ctr"/>
            <a:r>
              <a:rPr lang="en-US" sz="2000" b="1" dirty="0">
                <a:latin typeface="+mj-lt"/>
              </a:rPr>
              <a:t>Indirectly Standardised (for age and sex) Ratio (ISR)</a:t>
            </a:r>
            <a:endParaRPr lang="en-US" sz="2000" dirty="0">
              <a:latin typeface="+mj-lt"/>
            </a:endParaRPr>
          </a:p>
        </p:txBody>
      </p:sp>
      <p:pic>
        <p:nvPicPr>
          <p:cNvPr id="4" name="Picture 3">
            <a:extLst>
              <a:ext uri="{FF2B5EF4-FFF2-40B4-BE49-F238E27FC236}">
                <a16:creationId xmlns:a16="http://schemas.microsoft.com/office/drawing/2014/main" id="{90E4B91E-281C-401F-84BB-F4D2A5C5BF45}"/>
              </a:ext>
            </a:extLst>
          </p:cNvPr>
          <p:cNvPicPr>
            <a:picLocks noChangeAspect="1"/>
          </p:cNvPicPr>
          <p:nvPr/>
        </p:nvPicPr>
        <p:blipFill>
          <a:blip r:embed="rId2"/>
          <a:stretch>
            <a:fillRect/>
          </a:stretch>
        </p:blipFill>
        <p:spPr>
          <a:xfrm>
            <a:off x="1139768" y="1290957"/>
            <a:ext cx="9705229" cy="5375537"/>
          </a:xfrm>
          <a:prstGeom prst="rect">
            <a:avLst/>
          </a:prstGeom>
        </p:spPr>
      </p:pic>
      <p:pic>
        <p:nvPicPr>
          <p:cNvPr id="5" name="Picture 4">
            <a:extLst>
              <a:ext uri="{FF2B5EF4-FFF2-40B4-BE49-F238E27FC236}">
                <a16:creationId xmlns:a16="http://schemas.microsoft.com/office/drawing/2014/main" id="{D6B3AD76-A96B-40BB-9ADD-3D3D52EF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380" y="1372115"/>
            <a:ext cx="8044004" cy="353956"/>
          </a:xfrm>
          <a:prstGeom prst="rect">
            <a:avLst/>
          </a:prstGeom>
        </p:spPr>
      </p:pic>
      <p:cxnSp>
        <p:nvCxnSpPr>
          <p:cNvPr id="11" name="Straight Connector 10">
            <a:extLst>
              <a:ext uri="{FF2B5EF4-FFF2-40B4-BE49-F238E27FC236}">
                <a16:creationId xmlns:a16="http://schemas.microsoft.com/office/drawing/2014/main" id="{EF0A31CC-D7AA-4040-BE7D-BBC09E8D9413}"/>
              </a:ext>
            </a:extLst>
          </p:cNvPr>
          <p:cNvCxnSpPr>
            <a:cxnSpLocks/>
          </p:cNvCxnSpPr>
          <p:nvPr/>
        </p:nvCxnSpPr>
        <p:spPr>
          <a:xfrm>
            <a:off x="1727882" y="2947416"/>
            <a:ext cx="91171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690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F67C-AE10-F48F-20BF-EBD7DA6C9022}"/>
              </a:ext>
            </a:extLst>
          </p:cNvPr>
          <p:cNvSpPr>
            <a:spLocks noGrp="1"/>
          </p:cNvSpPr>
          <p:nvPr>
            <p:ph type="title"/>
          </p:nvPr>
        </p:nvSpPr>
        <p:spPr>
          <a:xfrm>
            <a:off x="367937" y="577122"/>
            <a:ext cx="10515600" cy="473331"/>
          </a:xfrm>
        </p:spPr>
        <p:txBody>
          <a:bodyPr>
            <a:normAutofit/>
          </a:bodyPr>
          <a:lstStyle/>
          <a:p>
            <a:pPr algn="ctr"/>
            <a:r>
              <a:rPr lang="en-GB" sz="2000" b="1" dirty="0"/>
              <a:t>Blood Pressure Control</a:t>
            </a:r>
            <a:r>
              <a:rPr lang="en-US" sz="2000" b="1" dirty="0"/>
              <a:t>*</a:t>
            </a:r>
            <a:endParaRPr lang="en-GB" sz="2000" b="1" dirty="0"/>
          </a:p>
        </p:txBody>
      </p:sp>
      <p:sp>
        <p:nvSpPr>
          <p:cNvPr id="6" name="TextBox 5">
            <a:extLst>
              <a:ext uri="{FF2B5EF4-FFF2-40B4-BE49-F238E27FC236}">
                <a16:creationId xmlns:a16="http://schemas.microsoft.com/office/drawing/2014/main" id="{2D1B92C7-C07E-80B5-764C-90C5373EFB4F}"/>
              </a:ext>
            </a:extLst>
          </p:cNvPr>
          <p:cNvSpPr txBox="1"/>
          <p:nvPr/>
        </p:nvSpPr>
        <p:spPr>
          <a:xfrm>
            <a:off x="218093" y="6484401"/>
            <a:ext cx="11755814" cy="553998"/>
          </a:xfrm>
          <a:prstGeom prst="rect">
            <a:avLst/>
          </a:prstGeom>
          <a:noFill/>
        </p:spPr>
        <p:txBody>
          <a:bodyPr wrap="square">
            <a:spAutoFit/>
          </a:bodyPr>
          <a:lstStyle/>
          <a:p>
            <a:r>
              <a:rPr lang="en-GB" sz="1000" b="1" dirty="0"/>
              <a:t>*Percentage of patients aged 18 and over with GP recorded CKD (G3a to G5) with an ACR of less than 70 mg/mmol, in whom the last blood pressure reading (measured in the preceding 12 months) is less than 140/90 mmHg.</a:t>
            </a:r>
          </a:p>
          <a:p>
            <a:endParaRPr lang="en-GB" sz="1000" b="1" dirty="0"/>
          </a:p>
        </p:txBody>
      </p:sp>
      <p:sp>
        <p:nvSpPr>
          <p:cNvPr id="8" name="TextBox 7">
            <a:extLst>
              <a:ext uri="{FF2B5EF4-FFF2-40B4-BE49-F238E27FC236}">
                <a16:creationId xmlns:a16="http://schemas.microsoft.com/office/drawing/2014/main" id="{50A938B0-C940-43BA-86E6-ADD332BC9EC4}"/>
              </a:ext>
            </a:extLst>
          </p:cNvPr>
          <p:cNvSpPr txBox="1"/>
          <p:nvPr/>
        </p:nvSpPr>
        <p:spPr>
          <a:xfrm>
            <a:off x="107634" y="86640"/>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10" name="TextBox 9">
            <a:extLst>
              <a:ext uri="{FF2B5EF4-FFF2-40B4-BE49-F238E27FC236}">
                <a16:creationId xmlns:a16="http://schemas.microsoft.com/office/drawing/2014/main" id="{0D6542E0-24EC-4FBD-9A27-F6AF8A158688}"/>
              </a:ext>
            </a:extLst>
          </p:cNvPr>
          <p:cNvSpPr txBox="1"/>
          <p:nvPr/>
        </p:nvSpPr>
        <p:spPr>
          <a:xfrm>
            <a:off x="7062691" y="1030846"/>
            <a:ext cx="4911216"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t>Overall, across England, 63% of registered CKD patients, with an ACR of less than 70 mg/mmol, had their blood pressure under control</a:t>
            </a:r>
          </a:p>
          <a:p>
            <a:pPr marL="285750" indent="-285750">
              <a:buFont typeface="Arial" panose="020B0604020202020204" pitchFamily="34" charset="0"/>
              <a:buChar char="•"/>
            </a:pPr>
            <a:r>
              <a:rPr lang="en-GB" sz="1400" dirty="0"/>
              <a:t>Blood Pressure control rates were highest in the 60-79 year age group and in men compared to women </a:t>
            </a:r>
          </a:p>
          <a:p>
            <a:pPr marL="285750" indent="-285750">
              <a:buFont typeface="Arial" panose="020B0604020202020204" pitchFamily="34" charset="0"/>
              <a:buChar char="•"/>
            </a:pPr>
            <a:r>
              <a:rPr lang="en-GB" sz="1400" dirty="0"/>
              <a:t>There is little variation in testing rates between different socio-economic groups</a:t>
            </a:r>
          </a:p>
          <a:p>
            <a:pPr marL="285750" indent="-285750">
              <a:buFont typeface="Arial" panose="020B0604020202020204" pitchFamily="34" charset="0"/>
              <a:buChar char="•"/>
            </a:pPr>
            <a:r>
              <a:rPr lang="en-GB" sz="1400" dirty="0"/>
              <a:t>Blood Pressure control rates are better amongst those from Asian ethnic groups, compared to white ethnic groups. </a:t>
            </a:r>
          </a:p>
        </p:txBody>
      </p:sp>
      <p:pic>
        <p:nvPicPr>
          <p:cNvPr id="3" name="Picture 2">
            <a:extLst>
              <a:ext uri="{FF2B5EF4-FFF2-40B4-BE49-F238E27FC236}">
                <a16:creationId xmlns:a16="http://schemas.microsoft.com/office/drawing/2014/main" id="{C32B6226-E646-46D8-BC28-63E44BE02772}"/>
              </a:ext>
            </a:extLst>
          </p:cNvPr>
          <p:cNvPicPr>
            <a:picLocks noChangeAspect="1"/>
          </p:cNvPicPr>
          <p:nvPr/>
        </p:nvPicPr>
        <p:blipFill>
          <a:blip r:embed="rId2"/>
          <a:stretch>
            <a:fillRect/>
          </a:stretch>
        </p:blipFill>
        <p:spPr>
          <a:xfrm>
            <a:off x="218094" y="1030847"/>
            <a:ext cx="3797918" cy="2531946"/>
          </a:xfrm>
          <a:prstGeom prst="rect">
            <a:avLst/>
          </a:prstGeom>
        </p:spPr>
      </p:pic>
      <p:pic>
        <p:nvPicPr>
          <p:cNvPr id="5" name="Picture 4">
            <a:extLst>
              <a:ext uri="{FF2B5EF4-FFF2-40B4-BE49-F238E27FC236}">
                <a16:creationId xmlns:a16="http://schemas.microsoft.com/office/drawing/2014/main" id="{7D2809EE-9651-4D72-ABCF-C7E6DB5161D9}"/>
              </a:ext>
            </a:extLst>
          </p:cNvPr>
          <p:cNvPicPr>
            <a:picLocks noChangeAspect="1"/>
          </p:cNvPicPr>
          <p:nvPr/>
        </p:nvPicPr>
        <p:blipFill>
          <a:blip r:embed="rId3"/>
          <a:stretch>
            <a:fillRect/>
          </a:stretch>
        </p:blipFill>
        <p:spPr>
          <a:xfrm>
            <a:off x="107633" y="3654579"/>
            <a:ext cx="3941199" cy="2768748"/>
          </a:xfrm>
          <a:prstGeom prst="rect">
            <a:avLst/>
          </a:prstGeom>
        </p:spPr>
      </p:pic>
      <p:pic>
        <p:nvPicPr>
          <p:cNvPr id="9" name="Picture 8">
            <a:extLst>
              <a:ext uri="{FF2B5EF4-FFF2-40B4-BE49-F238E27FC236}">
                <a16:creationId xmlns:a16="http://schemas.microsoft.com/office/drawing/2014/main" id="{4CFA9C2B-C09A-4D18-BD79-D12A53E0286E}"/>
              </a:ext>
            </a:extLst>
          </p:cNvPr>
          <p:cNvPicPr>
            <a:picLocks noChangeAspect="1"/>
          </p:cNvPicPr>
          <p:nvPr/>
        </p:nvPicPr>
        <p:blipFill>
          <a:blip r:embed="rId4"/>
          <a:stretch>
            <a:fillRect/>
          </a:stretch>
        </p:blipFill>
        <p:spPr>
          <a:xfrm>
            <a:off x="4769836" y="3654580"/>
            <a:ext cx="3734842" cy="2768748"/>
          </a:xfrm>
          <a:prstGeom prst="rect">
            <a:avLst/>
          </a:prstGeom>
        </p:spPr>
      </p:pic>
      <p:pic>
        <p:nvPicPr>
          <p:cNvPr id="11" name="Picture 10">
            <a:extLst>
              <a:ext uri="{FF2B5EF4-FFF2-40B4-BE49-F238E27FC236}">
                <a16:creationId xmlns:a16="http://schemas.microsoft.com/office/drawing/2014/main" id="{CD0D988A-033E-4C20-8FD5-1D80A4F691BC}"/>
              </a:ext>
            </a:extLst>
          </p:cNvPr>
          <p:cNvPicPr>
            <a:picLocks noChangeAspect="1"/>
          </p:cNvPicPr>
          <p:nvPr/>
        </p:nvPicPr>
        <p:blipFill>
          <a:blip r:embed="rId5"/>
          <a:stretch>
            <a:fillRect/>
          </a:stretch>
        </p:blipFill>
        <p:spPr>
          <a:xfrm>
            <a:off x="4501157" y="1030846"/>
            <a:ext cx="2076388" cy="2531946"/>
          </a:xfrm>
          <a:prstGeom prst="rect">
            <a:avLst/>
          </a:prstGeom>
        </p:spPr>
      </p:pic>
    </p:spTree>
    <p:extLst>
      <p:ext uri="{BB962C8B-B14F-4D97-AF65-F5344CB8AC3E}">
        <p14:creationId xmlns:p14="http://schemas.microsoft.com/office/powerpoint/2010/main" val="1090485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FED2D-74E9-48AD-BB6F-3DF7A10E64CD}"/>
              </a:ext>
            </a:extLst>
          </p:cNvPr>
          <p:cNvSpPr txBox="1"/>
          <p:nvPr/>
        </p:nvSpPr>
        <p:spPr>
          <a:xfrm>
            <a:off x="786597" y="583071"/>
            <a:ext cx="10058400" cy="707886"/>
          </a:xfrm>
          <a:prstGeom prst="rect">
            <a:avLst/>
          </a:prstGeom>
          <a:noFill/>
        </p:spPr>
        <p:txBody>
          <a:bodyPr wrap="square" rtlCol="0">
            <a:spAutoFit/>
          </a:bodyPr>
          <a:lstStyle/>
          <a:p>
            <a:pPr algn="ctr"/>
            <a:r>
              <a:rPr lang="en-US" sz="2000" b="1" dirty="0">
                <a:latin typeface="+mj-lt"/>
              </a:rPr>
              <a:t>Blood pressure control by Integrated Care System (ICS), March 2022</a:t>
            </a:r>
          </a:p>
          <a:p>
            <a:pPr algn="ctr"/>
            <a:r>
              <a:rPr lang="en-US" sz="2000" b="1" dirty="0">
                <a:latin typeface="+mj-lt"/>
              </a:rPr>
              <a:t>Indirectly Standardised (for age and sex) Ratio (ISR)</a:t>
            </a:r>
            <a:endParaRPr lang="en-US" sz="2000" dirty="0">
              <a:latin typeface="+mj-lt"/>
            </a:endParaRPr>
          </a:p>
        </p:txBody>
      </p:sp>
      <p:grpSp>
        <p:nvGrpSpPr>
          <p:cNvPr id="9" name="Group 8">
            <a:extLst>
              <a:ext uri="{FF2B5EF4-FFF2-40B4-BE49-F238E27FC236}">
                <a16:creationId xmlns:a16="http://schemas.microsoft.com/office/drawing/2014/main" id="{C09F1B03-CADD-4B23-B777-12A4C95D49F2}"/>
              </a:ext>
            </a:extLst>
          </p:cNvPr>
          <p:cNvGrpSpPr/>
          <p:nvPr/>
        </p:nvGrpSpPr>
        <p:grpSpPr>
          <a:xfrm>
            <a:off x="1781749" y="1290957"/>
            <a:ext cx="8628502" cy="5519722"/>
            <a:chOff x="1781749" y="1290957"/>
            <a:chExt cx="8628502" cy="5519722"/>
          </a:xfrm>
        </p:grpSpPr>
        <p:pic>
          <p:nvPicPr>
            <p:cNvPr id="4" name="Picture 3">
              <a:extLst>
                <a:ext uri="{FF2B5EF4-FFF2-40B4-BE49-F238E27FC236}">
                  <a16:creationId xmlns:a16="http://schemas.microsoft.com/office/drawing/2014/main" id="{5241769B-9055-4581-8387-F0D80E90D073}"/>
                </a:ext>
              </a:extLst>
            </p:cNvPr>
            <p:cNvPicPr>
              <a:picLocks noChangeAspect="1"/>
            </p:cNvPicPr>
            <p:nvPr/>
          </p:nvPicPr>
          <p:blipFill>
            <a:blip r:embed="rId2"/>
            <a:stretch>
              <a:fillRect/>
            </a:stretch>
          </p:blipFill>
          <p:spPr>
            <a:xfrm>
              <a:off x="1781749" y="1290957"/>
              <a:ext cx="8474534" cy="5519722"/>
            </a:xfrm>
            <a:prstGeom prst="rect">
              <a:avLst/>
            </a:prstGeom>
          </p:spPr>
        </p:pic>
        <p:pic>
          <p:nvPicPr>
            <p:cNvPr id="5" name="Picture 4">
              <a:extLst>
                <a:ext uri="{FF2B5EF4-FFF2-40B4-BE49-F238E27FC236}">
                  <a16:creationId xmlns:a16="http://schemas.microsoft.com/office/drawing/2014/main" id="{D6B3AD76-A96B-40BB-9ADD-3D3D52EF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247" y="1316506"/>
              <a:ext cx="8044004" cy="353956"/>
            </a:xfrm>
            <a:prstGeom prst="rect">
              <a:avLst/>
            </a:prstGeom>
          </p:spPr>
        </p:pic>
        <p:cxnSp>
          <p:nvCxnSpPr>
            <p:cNvPr id="7" name="Straight Connector 6">
              <a:extLst>
                <a:ext uri="{FF2B5EF4-FFF2-40B4-BE49-F238E27FC236}">
                  <a16:creationId xmlns:a16="http://schemas.microsoft.com/office/drawing/2014/main" id="{D0F95A51-CDE3-4198-9CB7-72A8D04878C4}"/>
                </a:ext>
              </a:extLst>
            </p:cNvPr>
            <p:cNvCxnSpPr>
              <a:cxnSpLocks/>
            </p:cNvCxnSpPr>
            <p:nvPr/>
          </p:nvCxnSpPr>
          <p:spPr>
            <a:xfrm>
              <a:off x="2366247" y="2918841"/>
              <a:ext cx="778740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57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62C64-E048-4CDF-A48F-B62AF499B3F4}"/>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3" name="Title 1">
            <a:extLst>
              <a:ext uri="{FF2B5EF4-FFF2-40B4-BE49-F238E27FC236}">
                <a16:creationId xmlns:a16="http://schemas.microsoft.com/office/drawing/2014/main" id="{F208ADAB-CF18-4B4D-B84E-75A3E6C1D099}"/>
              </a:ext>
            </a:extLst>
          </p:cNvPr>
          <p:cNvSpPr txBox="1">
            <a:spLocks/>
          </p:cNvSpPr>
          <p:nvPr/>
        </p:nvSpPr>
        <p:spPr>
          <a:xfrm>
            <a:off x="165463" y="577122"/>
            <a:ext cx="11927612" cy="7301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Management of CKD:</a:t>
            </a:r>
          </a:p>
          <a:p>
            <a:pPr algn="ctr"/>
            <a:r>
              <a:rPr lang="en-GB" sz="1200" b="1" dirty="0"/>
              <a:t>% </a:t>
            </a:r>
            <a:r>
              <a:rPr lang="en-GB" sz="1200" b="1" dirty="0" err="1"/>
              <a:t>RASi</a:t>
            </a:r>
            <a:r>
              <a:rPr lang="en-GB" sz="1200" b="1" dirty="0"/>
              <a:t>: Percentage of patients 18+, with recorded CKD, hypertension and proteinuria, currently being treated with renin-angiotensin system antagonists</a:t>
            </a:r>
          </a:p>
          <a:p>
            <a:pPr algn="ctr"/>
            <a:r>
              <a:rPr lang="en-GB" sz="1200" b="1" dirty="0"/>
              <a:t>% statin: percentage of patients 18+ with recorded CKD, with a previous prescription for lipid lowering therapy</a:t>
            </a:r>
          </a:p>
        </p:txBody>
      </p:sp>
      <p:sp>
        <p:nvSpPr>
          <p:cNvPr id="2" name="TextBox 1">
            <a:extLst>
              <a:ext uri="{FF2B5EF4-FFF2-40B4-BE49-F238E27FC236}">
                <a16:creationId xmlns:a16="http://schemas.microsoft.com/office/drawing/2014/main" id="{22B014D7-B834-4C29-B64D-6A637C30939B}"/>
              </a:ext>
            </a:extLst>
          </p:cNvPr>
          <p:cNvSpPr txBox="1"/>
          <p:nvPr/>
        </p:nvSpPr>
        <p:spPr>
          <a:xfrm>
            <a:off x="7576457" y="1307294"/>
            <a:ext cx="4516618" cy="3046988"/>
          </a:xfrm>
          <a:prstGeom prst="rect">
            <a:avLst/>
          </a:prstGeom>
          <a:noFill/>
        </p:spPr>
        <p:txBody>
          <a:bodyPr wrap="square" rtlCol="0">
            <a:spAutoFit/>
          </a:bodyPr>
          <a:lstStyle/>
          <a:p>
            <a:r>
              <a:rPr lang="en-GB" sz="1600" dirty="0"/>
              <a:t>For England overall:</a:t>
            </a:r>
          </a:p>
          <a:p>
            <a:pPr marL="285750" indent="-285750">
              <a:buFont typeface="Arial" panose="020B0604020202020204" pitchFamily="34" charset="0"/>
              <a:buChar char="•"/>
            </a:pPr>
            <a:r>
              <a:rPr lang="en-GB" sz="1600" dirty="0"/>
              <a:t>67.9% of eligible patients were treated with </a:t>
            </a:r>
            <a:r>
              <a:rPr lang="en-GB" sz="1600" dirty="0" err="1"/>
              <a:t>RASi</a:t>
            </a:r>
            <a:endParaRPr lang="en-GB" sz="1600" dirty="0"/>
          </a:p>
          <a:p>
            <a:pPr marL="285750" indent="-285750">
              <a:buFont typeface="Arial" panose="020B0604020202020204" pitchFamily="34" charset="0"/>
              <a:buChar char="•"/>
            </a:pPr>
            <a:r>
              <a:rPr lang="en-GB" sz="1600" dirty="0" err="1"/>
              <a:t>RASi</a:t>
            </a:r>
            <a:r>
              <a:rPr lang="en-GB" sz="1600" dirty="0"/>
              <a:t> therapy is fairly consistent between demographic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74.6% of eligible patients have been treated with a lipid-lowering therapy (compared to 68.8% in the 2017 CKD Audit)</a:t>
            </a:r>
          </a:p>
          <a:p>
            <a:pPr marL="285750" indent="-285750">
              <a:buFont typeface="Arial" panose="020B0604020202020204" pitchFamily="34" charset="0"/>
              <a:buChar char="•"/>
            </a:pPr>
            <a:r>
              <a:rPr lang="en-GB" sz="1600" dirty="0"/>
              <a:t>Lipid-lowering therapy increases with age, is higher amongst men, those from Asian ethnic groups and those from more deprived areas</a:t>
            </a:r>
          </a:p>
          <a:p>
            <a:endParaRPr lang="en-GB" sz="1600" dirty="0"/>
          </a:p>
        </p:txBody>
      </p:sp>
      <p:sp>
        <p:nvSpPr>
          <p:cNvPr id="9" name="TextBox 8">
            <a:extLst>
              <a:ext uri="{FF2B5EF4-FFF2-40B4-BE49-F238E27FC236}">
                <a16:creationId xmlns:a16="http://schemas.microsoft.com/office/drawing/2014/main" id="{1DDA46D5-D101-4B4B-B98A-0487AD5C269C}"/>
              </a:ext>
            </a:extLst>
          </p:cNvPr>
          <p:cNvSpPr txBox="1"/>
          <p:nvPr/>
        </p:nvSpPr>
        <p:spPr>
          <a:xfrm>
            <a:off x="9501052" y="6272170"/>
            <a:ext cx="2281645" cy="461665"/>
          </a:xfrm>
          <a:prstGeom prst="rect">
            <a:avLst/>
          </a:prstGeom>
          <a:noFill/>
        </p:spPr>
        <p:txBody>
          <a:bodyPr wrap="square" rtlCol="0">
            <a:spAutoFit/>
          </a:bodyPr>
          <a:lstStyle/>
          <a:p>
            <a:r>
              <a:rPr lang="en-GB" sz="1200" dirty="0"/>
              <a:t>Please see appendix A for ICS charts</a:t>
            </a:r>
          </a:p>
        </p:txBody>
      </p:sp>
      <p:pic>
        <p:nvPicPr>
          <p:cNvPr id="10" name="Picture 9">
            <a:extLst>
              <a:ext uri="{FF2B5EF4-FFF2-40B4-BE49-F238E27FC236}">
                <a16:creationId xmlns:a16="http://schemas.microsoft.com/office/drawing/2014/main" id="{98F7B58F-7033-4767-9036-684475CD7D7D}"/>
              </a:ext>
            </a:extLst>
          </p:cNvPr>
          <p:cNvPicPr>
            <a:picLocks noChangeAspect="1"/>
          </p:cNvPicPr>
          <p:nvPr/>
        </p:nvPicPr>
        <p:blipFill>
          <a:blip r:embed="rId2"/>
          <a:stretch>
            <a:fillRect/>
          </a:stretch>
        </p:blipFill>
        <p:spPr>
          <a:xfrm>
            <a:off x="365139" y="1301828"/>
            <a:ext cx="8382727" cy="5432007"/>
          </a:xfrm>
          <a:prstGeom prst="rect">
            <a:avLst/>
          </a:prstGeom>
        </p:spPr>
      </p:pic>
    </p:spTree>
    <p:extLst>
      <p:ext uri="{BB962C8B-B14F-4D97-AF65-F5344CB8AC3E}">
        <p14:creationId xmlns:p14="http://schemas.microsoft.com/office/powerpoint/2010/main" val="2998389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04F864-C808-4E40-B18A-BD77FA63A8C5}"/>
              </a:ext>
            </a:extLst>
          </p:cNvPr>
          <p:cNvSpPr txBox="1">
            <a:spLocks/>
          </p:cNvSpPr>
          <p:nvPr/>
        </p:nvSpPr>
        <p:spPr>
          <a:xfrm>
            <a:off x="698863" y="621771"/>
            <a:ext cx="10515600" cy="710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t>RASi</a:t>
            </a:r>
            <a:r>
              <a:rPr lang="en-US" sz="2000" b="1" dirty="0"/>
              <a:t> therapy by Integrated Care System (ICS), September 2021</a:t>
            </a:r>
          </a:p>
          <a:p>
            <a:pPr algn="ctr"/>
            <a:r>
              <a:rPr lang="en-US" sz="2000" b="1" dirty="0"/>
              <a:t>Indirectly Standardised (for age and sex) Ratio (ISR)</a:t>
            </a:r>
            <a:endParaRPr lang="en-US" sz="2000" dirty="0"/>
          </a:p>
        </p:txBody>
      </p:sp>
      <p:sp>
        <p:nvSpPr>
          <p:cNvPr id="7" name="TextBox 6">
            <a:extLst>
              <a:ext uri="{FF2B5EF4-FFF2-40B4-BE49-F238E27FC236}">
                <a16:creationId xmlns:a16="http://schemas.microsoft.com/office/drawing/2014/main" id="{50E34E38-FFB0-4BA1-8947-936102872E60}"/>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grpSp>
        <p:nvGrpSpPr>
          <p:cNvPr id="10" name="Group 9">
            <a:extLst>
              <a:ext uri="{FF2B5EF4-FFF2-40B4-BE49-F238E27FC236}">
                <a16:creationId xmlns:a16="http://schemas.microsoft.com/office/drawing/2014/main" id="{F11F5102-ED9A-438B-B13C-59F5EA240356}"/>
              </a:ext>
            </a:extLst>
          </p:cNvPr>
          <p:cNvGrpSpPr/>
          <p:nvPr/>
        </p:nvGrpSpPr>
        <p:grpSpPr>
          <a:xfrm>
            <a:off x="797093" y="1322966"/>
            <a:ext cx="9853762" cy="5370141"/>
            <a:chOff x="797093" y="1322966"/>
            <a:chExt cx="9853762" cy="5370141"/>
          </a:xfrm>
        </p:grpSpPr>
        <p:pic>
          <p:nvPicPr>
            <p:cNvPr id="5" name="Picture 4">
              <a:extLst>
                <a:ext uri="{FF2B5EF4-FFF2-40B4-BE49-F238E27FC236}">
                  <a16:creationId xmlns:a16="http://schemas.microsoft.com/office/drawing/2014/main" id="{04BFAC25-5D27-4099-ABBD-C807D29FDF34}"/>
                </a:ext>
              </a:extLst>
            </p:cNvPr>
            <p:cNvPicPr>
              <a:picLocks noChangeAspect="1"/>
            </p:cNvPicPr>
            <p:nvPr/>
          </p:nvPicPr>
          <p:blipFill>
            <a:blip r:embed="rId2"/>
            <a:stretch>
              <a:fillRect/>
            </a:stretch>
          </p:blipFill>
          <p:spPr>
            <a:xfrm>
              <a:off x="797093" y="1322966"/>
              <a:ext cx="9853762" cy="5370141"/>
            </a:xfrm>
            <a:prstGeom prst="rect">
              <a:avLst/>
            </a:prstGeom>
          </p:spPr>
        </p:pic>
        <p:cxnSp>
          <p:nvCxnSpPr>
            <p:cNvPr id="4" name="Straight Connector 3">
              <a:extLst>
                <a:ext uri="{FF2B5EF4-FFF2-40B4-BE49-F238E27FC236}">
                  <a16:creationId xmlns:a16="http://schemas.microsoft.com/office/drawing/2014/main" id="{01B0863E-ADA7-44CF-BA71-60E38524108D}"/>
                </a:ext>
              </a:extLst>
            </p:cNvPr>
            <p:cNvCxnSpPr>
              <a:cxnSpLocks/>
            </p:cNvCxnSpPr>
            <p:nvPr/>
          </p:nvCxnSpPr>
          <p:spPr>
            <a:xfrm>
              <a:off x="1541145" y="2158124"/>
              <a:ext cx="90018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ECA7624-938B-4E62-A6F9-890ECB34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98" y="1423646"/>
              <a:ext cx="8044004" cy="353956"/>
            </a:xfrm>
            <a:prstGeom prst="rect">
              <a:avLst/>
            </a:prstGeom>
          </p:spPr>
        </p:pic>
      </p:grpSp>
    </p:spTree>
    <p:extLst>
      <p:ext uri="{BB962C8B-B14F-4D97-AF65-F5344CB8AC3E}">
        <p14:creationId xmlns:p14="http://schemas.microsoft.com/office/powerpoint/2010/main" val="1386627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04F864-C808-4E40-B18A-BD77FA63A8C5}"/>
              </a:ext>
            </a:extLst>
          </p:cNvPr>
          <p:cNvSpPr txBox="1">
            <a:spLocks/>
          </p:cNvSpPr>
          <p:nvPr/>
        </p:nvSpPr>
        <p:spPr>
          <a:xfrm>
            <a:off x="698863" y="621771"/>
            <a:ext cx="10515600" cy="710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Lipid-lowering therapy by Integrated Care System (ICS), September 2021</a:t>
            </a:r>
          </a:p>
          <a:p>
            <a:pPr algn="ctr"/>
            <a:r>
              <a:rPr lang="en-US" sz="2000" b="1" dirty="0"/>
              <a:t>Indirectly Standardised (for age and sex) Ratio (ISR)</a:t>
            </a:r>
            <a:endParaRPr lang="en-US" sz="2000" dirty="0"/>
          </a:p>
        </p:txBody>
      </p:sp>
      <p:sp>
        <p:nvSpPr>
          <p:cNvPr id="8" name="TextBox 7">
            <a:extLst>
              <a:ext uri="{FF2B5EF4-FFF2-40B4-BE49-F238E27FC236}">
                <a16:creationId xmlns:a16="http://schemas.microsoft.com/office/drawing/2014/main" id="{D8A0946A-A6FA-4D2E-B5AB-7306726DD293}"/>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grpSp>
        <p:nvGrpSpPr>
          <p:cNvPr id="6" name="Group 5">
            <a:extLst>
              <a:ext uri="{FF2B5EF4-FFF2-40B4-BE49-F238E27FC236}">
                <a16:creationId xmlns:a16="http://schemas.microsoft.com/office/drawing/2014/main" id="{05512D20-23E6-4AD4-9964-1F6389E59A73}"/>
              </a:ext>
            </a:extLst>
          </p:cNvPr>
          <p:cNvGrpSpPr/>
          <p:nvPr/>
        </p:nvGrpSpPr>
        <p:grpSpPr>
          <a:xfrm>
            <a:off x="977537" y="1313822"/>
            <a:ext cx="10010500" cy="5407621"/>
            <a:chOff x="977537" y="1313822"/>
            <a:chExt cx="10010500" cy="5407621"/>
          </a:xfrm>
        </p:grpSpPr>
        <p:pic>
          <p:nvPicPr>
            <p:cNvPr id="4" name="Picture 3">
              <a:extLst>
                <a:ext uri="{FF2B5EF4-FFF2-40B4-BE49-F238E27FC236}">
                  <a16:creationId xmlns:a16="http://schemas.microsoft.com/office/drawing/2014/main" id="{9DA81A94-725A-4290-B23D-191EF789140E}"/>
                </a:ext>
              </a:extLst>
            </p:cNvPr>
            <p:cNvPicPr>
              <a:picLocks noChangeAspect="1"/>
            </p:cNvPicPr>
            <p:nvPr/>
          </p:nvPicPr>
          <p:blipFill>
            <a:blip r:embed="rId2"/>
            <a:stretch>
              <a:fillRect/>
            </a:stretch>
          </p:blipFill>
          <p:spPr>
            <a:xfrm>
              <a:off x="977537" y="1313822"/>
              <a:ext cx="10010500" cy="5407621"/>
            </a:xfrm>
            <a:prstGeom prst="rect">
              <a:avLst/>
            </a:prstGeom>
          </p:spPr>
        </p:pic>
        <p:cxnSp>
          <p:nvCxnSpPr>
            <p:cNvPr id="10" name="Straight Connector 9">
              <a:extLst>
                <a:ext uri="{FF2B5EF4-FFF2-40B4-BE49-F238E27FC236}">
                  <a16:creationId xmlns:a16="http://schemas.microsoft.com/office/drawing/2014/main" id="{B54E13F5-DDFA-4DDA-8953-8666709E1E0A}"/>
                </a:ext>
              </a:extLst>
            </p:cNvPr>
            <p:cNvCxnSpPr>
              <a:cxnSpLocks/>
            </p:cNvCxnSpPr>
            <p:nvPr/>
          </p:nvCxnSpPr>
          <p:spPr>
            <a:xfrm>
              <a:off x="1660017" y="2212988"/>
              <a:ext cx="932802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6D92EB-FEAF-4A27-BA88-F874C142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98" y="1423646"/>
              <a:ext cx="8044004" cy="353956"/>
            </a:xfrm>
            <a:prstGeom prst="rect">
              <a:avLst/>
            </a:prstGeom>
          </p:spPr>
        </p:pic>
      </p:grpSp>
    </p:spTree>
    <p:extLst>
      <p:ext uri="{BB962C8B-B14F-4D97-AF65-F5344CB8AC3E}">
        <p14:creationId xmlns:p14="http://schemas.microsoft.com/office/powerpoint/2010/main" val="1941581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1C8A7B-6718-4F6D-8A95-0EA015B5EDF8}"/>
              </a:ext>
            </a:extLst>
          </p:cNvPr>
          <p:cNvSpPr txBox="1"/>
          <p:nvPr/>
        </p:nvSpPr>
        <p:spPr>
          <a:xfrm>
            <a:off x="351973" y="2695576"/>
            <a:ext cx="3629477" cy="2418806"/>
          </a:xfrm>
          <a:prstGeom prst="roundRect">
            <a:avLst/>
          </a:prstGeom>
          <a:solidFill>
            <a:schemeClr val="accent2">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r>
              <a:rPr lang="en-GB" sz="1600" b="1" dirty="0"/>
              <a:t>Uncoded CKD: </a:t>
            </a:r>
            <a:r>
              <a:rPr lang="en-GB" sz="1600" dirty="0"/>
              <a:t>having undiagnosed CKD is more likely for patients who are </a:t>
            </a:r>
          </a:p>
          <a:p>
            <a:pPr marL="285750" indent="-285750">
              <a:buFont typeface="Arial" panose="020B0604020202020204" pitchFamily="34" charset="0"/>
              <a:buChar char="•"/>
            </a:pPr>
            <a:r>
              <a:rPr lang="en-GB" sz="1600" dirty="0"/>
              <a:t>Older (80+)</a:t>
            </a:r>
          </a:p>
          <a:p>
            <a:pPr marL="285750" indent="-285750">
              <a:buFont typeface="Arial" panose="020B0604020202020204" pitchFamily="34" charset="0"/>
              <a:buChar char="•"/>
            </a:pPr>
            <a:r>
              <a:rPr lang="en-GB" sz="1600" dirty="0"/>
              <a:t>Female </a:t>
            </a:r>
          </a:p>
          <a:p>
            <a:pPr marL="285750" indent="-285750">
              <a:buFont typeface="Arial" panose="020B0604020202020204" pitchFamily="34" charset="0"/>
              <a:buChar char="•"/>
            </a:pPr>
            <a:r>
              <a:rPr lang="en-GB" sz="1600" dirty="0"/>
              <a:t>Uncoded CKD is associated (at the ICS level) with rates of late presentation to specialised renal services</a:t>
            </a:r>
          </a:p>
          <a:p>
            <a:endParaRPr lang="en-GB" sz="1600" dirty="0"/>
          </a:p>
        </p:txBody>
      </p:sp>
      <p:sp>
        <p:nvSpPr>
          <p:cNvPr id="19" name="TextBox 18">
            <a:extLst>
              <a:ext uri="{FF2B5EF4-FFF2-40B4-BE49-F238E27FC236}">
                <a16:creationId xmlns:a16="http://schemas.microsoft.com/office/drawing/2014/main" id="{2BC6CAFE-A91E-47EC-AA4B-5266B3036B9B}"/>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Primary Care</a:t>
            </a:r>
          </a:p>
          <a:p>
            <a:endParaRPr lang="en-GB" dirty="0">
              <a:solidFill>
                <a:schemeClr val="bg1"/>
              </a:solidFill>
            </a:endParaRPr>
          </a:p>
        </p:txBody>
      </p:sp>
      <p:sp>
        <p:nvSpPr>
          <p:cNvPr id="15" name="TextBox 14">
            <a:extLst>
              <a:ext uri="{FF2B5EF4-FFF2-40B4-BE49-F238E27FC236}">
                <a16:creationId xmlns:a16="http://schemas.microsoft.com/office/drawing/2014/main" id="{12C28859-D8FE-49C0-9493-8C49C69F27B2}"/>
              </a:ext>
            </a:extLst>
          </p:cNvPr>
          <p:cNvSpPr txBox="1"/>
          <p:nvPr/>
        </p:nvSpPr>
        <p:spPr>
          <a:xfrm>
            <a:off x="4266448" y="3224066"/>
            <a:ext cx="3343727" cy="1361825"/>
          </a:xfrm>
          <a:prstGeom prst="roundRect">
            <a:avLst/>
          </a:prstGeom>
          <a:solidFill>
            <a:schemeClr val="accent4">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600" b="1" dirty="0"/>
              <a:t>ACR testing is:</a:t>
            </a:r>
          </a:p>
          <a:p>
            <a:pPr marL="285750" indent="-285750">
              <a:buFont typeface="Arial" panose="020B0604020202020204" pitchFamily="34" charset="0"/>
              <a:buChar char="•"/>
            </a:pPr>
            <a:r>
              <a:rPr lang="en-GB" sz="1600" dirty="0"/>
              <a:t>Worse among younger patients (&lt;60)</a:t>
            </a:r>
          </a:p>
          <a:p>
            <a:pPr marL="285750" indent="-285750">
              <a:buFont typeface="Arial" panose="020B0604020202020204" pitchFamily="34" charset="0"/>
              <a:buChar char="•"/>
            </a:pPr>
            <a:r>
              <a:rPr lang="en-GB" sz="1600" dirty="0"/>
              <a:t>Worse among women</a:t>
            </a:r>
          </a:p>
          <a:p>
            <a:pPr marL="285750" indent="-285750">
              <a:buFont typeface="Arial" panose="020B0604020202020204" pitchFamily="34" charset="0"/>
              <a:buChar char="•"/>
            </a:pPr>
            <a:r>
              <a:rPr lang="en-GB" sz="1600" dirty="0">
                <a:solidFill>
                  <a:srgbClr val="00B050"/>
                </a:solidFill>
              </a:rPr>
              <a:t>Better among Asian groups</a:t>
            </a:r>
          </a:p>
        </p:txBody>
      </p:sp>
      <p:sp>
        <p:nvSpPr>
          <p:cNvPr id="17" name="TextBox 16">
            <a:extLst>
              <a:ext uri="{FF2B5EF4-FFF2-40B4-BE49-F238E27FC236}">
                <a16:creationId xmlns:a16="http://schemas.microsoft.com/office/drawing/2014/main" id="{864000CD-75C1-425B-938D-2773B9297E97}"/>
              </a:ext>
            </a:extLst>
          </p:cNvPr>
          <p:cNvSpPr txBox="1"/>
          <p:nvPr/>
        </p:nvSpPr>
        <p:spPr>
          <a:xfrm>
            <a:off x="8071095" y="4230422"/>
            <a:ext cx="3838627" cy="149400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600" b="1" dirty="0"/>
              <a:t>Lipid management is:</a:t>
            </a:r>
          </a:p>
          <a:p>
            <a:pPr marL="285750" indent="-285750">
              <a:buFont typeface="Arial" panose="020B0604020202020204" pitchFamily="34" charset="0"/>
              <a:buChar char="•"/>
            </a:pPr>
            <a:r>
              <a:rPr lang="en-GB" sz="1600" dirty="0"/>
              <a:t>Worse among younger patients (&lt;60)</a:t>
            </a:r>
          </a:p>
          <a:p>
            <a:pPr marL="285750" indent="-285750">
              <a:buFont typeface="Arial" panose="020B0604020202020204" pitchFamily="34" charset="0"/>
              <a:buChar char="•"/>
            </a:pPr>
            <a:r>
              <a:rPr lang="en-GB" sz="1600" dirty="0"/>
              <a:t>Worse among women</a:t>
            </a:r>
          </a:p>
          <a:p>
            <a:pPr marL="285750" indent="-285750">
              <a:buFont typeface="Arial" panose="020B0604020202020204" pitchFamily="34" charset="0"/>
              <a:buChar char="•"/>
            </a:pPr>
            <a:r>
              <a:rPr lang="en-GB" sz="1600" dirty="0">
                <a:solidFill>
                  <a:srgbClr val="00B050"/>
                </a:solidFill>
              </a:rPr>
              <a:t>Better among Asian groups</a:t>
            </a:r>
          </a:p>
          <a:p>
            <a:pPr marL="285750" indent="-285750">
              <a:buFont typeface="Arial" panose="020B0604020202020204" pitchFamily="34" charset="0"/>
              <a:buChar char="•"/>
            </a:pPr>
            <a:r>
              <a:rPr lang="en-GB" sz="1600" dirty="0">
                <a:solidFill>
                  <a:srgbClr val="00B050"/>
                </a:solidFill>
              </a:rPr>
              <a:t>Better among more deprived groups</a:t>
            </a:r>
          </a:p>
        </p:txBody>
      </p:sp>
      <p:sp>
        <p:nvSpPr>
          <p:cNvPr id="13" name="TextBox 12">
            <a:extLst>
              <a:ext uri="{FF2B5EF4-FFF2-40B4-BE49-F238E27FC236}">
                <a16:creationId xmlns:a16="http://schemas.microsoft.com/office/drawing/2014/main" id="{4DFC32DB-DE84-47F1-9CAB-9063C2465924}"/>
              </a:ext>
            </a:extLst>
          </p:cNvPr>
          <p:cNvSpPr txBox="1"/>
          <p:nvPr/>
        </p:nvSpPr>
        <p:spPr>
          <a:xfrm>
            <a:off x="351973" y="1093538"/>
            <a:ext cx="3629477" cy="136182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r>
              <a:rPr lang="en-GB" sz="1600" b="1" dirty="0"/>
              <a:t>CKD Diagnosis: </a:t>
            </a:r>
            <a:r>
              <a:rPr lang="en-GB" sz="1600" dirty="0"/>
              <a:t>Being diagnosed with CKD stage 3-5 is more likely for patients who are:</a:t>
            </a:r>
          </a:p>
          <a:p>
            <a:pPr marL="285750" indent="-285750">
              <a:buFont typeface="Arial" panose="020B0604020202020204" pitchFamily="34" charset="0"/>
              <a:buChar char="•"/>
            </a:pPr>
            <a:r>
              <a:rPr lang="en-GB" sz="1600" dirty="0"/>
              <a:t>Older (80+)</a:t>
            </a:r>
          </a:p>
          <a:p>
            <a:pPr marL="285750" indent="-285750">
              <a:buFont typeface="Arial" panose="020B0604020202020204" pitchFamily="34" charset="0"/>
              <a:buChar char="•"/>
            </a:pPr>
            <a:r>
              <a:rPr lang="en-GB" sz="1600" dirty="0"/>
              <a:t>Female</a:t>
            </a:r>
          </a:p>
        </p:txBody>
      </p:sp>
      <p:sp>
        <p:nvSpPr>
          <p:cNvPr id="14" name="TextBox 13">
            <a:extLst>
              <a:ext uri="{FF2B5EF4-FFF2-40B4-BE49-F238E27FC236}">
                <a16:creationId xmlns:a16="http://schemas.microsoft.com/office/drawing/2014/main" id="{038008AC-44B2-4844-B561-D7BB815BB99C}"/>
              </a:ext>
            </a:extLst>
          </p:cNvPr>
          <p:cNvSpPr txBox="1"/>
          <p:nvPr/>
        </p:nvSpPr>
        <p:spPr>
          <a:xfrm>
            <a:off x="8105942" y="2599208"/>
            <a:ext cx="3768932" cy="1087613"/>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600" b="1" dirty="0" err="1"/>
              <a:t>RASi</a:t>
            </a:r>
            <a:r>
              <a:rPr lang="en-GB" sz="1600" b="1" dirty="0"/>
              <a:t> therapy is:</a:t>
            </a:r>
          </a:p>
          <a:p>
            <a:pPr marL="285750" indent="-285750">
              <a:buFont typeface="Arial" panose="020B0604020202020204" pitchFamily="34" charset="0"/>
              <a:buChar char="•"/>
            </a:pPr>
            <a:r>
              <a:rPr lang="en-GB" sz="1600" dirty="0"/>
              <a:t>fairly consistent between demographic groups</a:t>
            </a:r>
          </a:p>
        </p:txBody>
      </p:sp>
      <p:sp>
        <p:nvSpPr>
          <p:cNvPr id="16" name="TextBox 15">
            <a:extLst>
              <a:ext uri="{FF2B5EF4-FFF2-40B4-BE49-F238E27FC236}">
                <a16:creationId xmlns:a16="http://schemas.microsoft.com/office/drawing/2014/main" id="{06E34B22-158F-4E10-ADA5-174DD398EA35}"/>
              </a:ext>
            </a:extLst>
          </p:cNvPr>
          <p:cNvSpPr txBox="1"/>
          <p:nvPr/>
        </p:nvSpPr>
        <p:spPr>
          <a:xfrm>
            <a:off x="8071035" y="1155478"/>
            <a:ext cx="3768931" cy="1087613"/>
          </a:xfrm>
          <a:prstGeom prst="roundRect">
            <a:avLst/>
          </a:prstGeom>
          <a:solidFill>
            <a:srgbClr val="FAD4F2"/>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r>
              <a:rPr lang="en-GB" sz="1600" b="1" dirty="0"/>
              <a:t>Blood pressure management is:</a:t>
            </a:r>
          </a:p>
          <a:p>
            <a:pPr marL="285750" indent="-285750">
              <a:buFont typeface="Arial" panose="020B0604020202020204" pitchFamily="34" charset="0"/>
              <a:buChar char="•"/>
            </a:pPr>
            <a:r>
              <a:rPr lang="en-GB" sz="1600" dirty="0"/>
              <a:t>Worse among younger patients</a:t>
            </a:r>
          </a:p>
          <a:p>
            <a:pPr marL="285750" indent="-285750">
              <a:buFont typeface="Arial" panose="020B0604020202020204" pitchFamily="34" charset="0"/>
              <a:buChar char="•"/>
            </a:pPr>
            <a:r>
              <a:rPr lang="en-GB" sz="1600" dirty="0">
                <a:solidFill>
                  <a:schemeClr val="tx1"/>
                </a:solidFill>
              </a:rPr>
              <a:t>Worse among women</a:t>
            </a:r>
          </a:p>
          <a:p>
            <a:pPr marL="285750" indent="-285750">
              <a:buFont typeface="Arial" panose="020B0604020202020204" pitchFamily="34" charset="0"/>
              <a:buChar char="•"/>
            </a:pPr>
            <a:r>
              <a:rPr lang="en-GB" sz="1600" dirty="0">
                <a:solidFill>
                  <a:srgbClr val="00B050"/>
                </a:solidFill>
              </a:rPr>
              <a:t>Better among Asian groups</a:t>
            </a:r>
          </a:p>
        </p:txBody>
      </p:sp>
      <p:sp>
        <p:nvSpPr>
          <p:cNvPr id="2" name="TextBox 1">
            <a:extLst>
              <a:ext uri="{FF2B5EF4-FFF2-40B4-BE49-F238E27FC236}">
                <a16:creationId xmlns:a16="http://schemas.microsoft.com/office/drawing/2014/main" id="{0DA996BC-25AE-4032-AFD6-062318F90CD0}"/>
              </a:ext>
            </a:extLst>
          </p:cNvPr>
          <p:cNvSpPr txBox="1"/>
          <p:nvPr/>
        </p:nvSpPr>
        <p:spPr>
          <a:xfrm>
            <a:off x="4728754" y="574766"/>
            <a:ext cx="3239589" cy="400110"/>
          </a:xfrm>
          <a:prstGeom prst="rect">
            <a:avLst/>
          </a:prstGeom>
          <a:noFill/>
        </p:spPr>
        <p:txBody>
          <a:bodyPr wrap="square" rtlCol="0">
            <a:spAutoFit/>
          </a:bodyPr>
          <a:lstStyle/>
          <a:p>
            <a:r>
              <a:rPr lang="en-GB" sz="2000" b="1" dirty="0"/>
              <a:t>Summary of main findings</a:t>
            </a:r>
          </a:p>
        </p:txBody>
      </p:sp>
      <p:sp>
        <p:nvSpPr>
          <p:cNvPr id="26" name="TextBox 25">
            <a:extLst>
              <a:ext uri="{FF2B5EF4-FFF2-40B4-BE49-F238E27FC236}">
                <a16:creationId xmlns:a16="http://schemas.microsoft.com/office/drawing/2014/main" id="{BD5C85F4-8890-49CC-BF69-C7FD0D7468C1}"/>
              </a:ext>
            </a:extLst>
          </p:cNvPr>
          <p:cNvSpPr txBox="1"/>
          <p:nvPr/>
        </p:nvSpPr>
        <p:spPr>
          <a:xfrm>
            <a:off x="1079863" y="5989381"/>
            <a:ext cx="9379131" cy="801944"/>
          </a:xfrm>
          <a:prstGeom prst="roundRect">
            <a:avLst/>
          </a:prstGeom>
          <a:solidFill>
            <a:srgbClr val="E0EDEE"/>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600" b="1" dirty="0"/>
              <a:t>Analysis by Integrated Care System:</a:t>
            </a:r>
          </a:p>
          <a:p>
            <a:r>
              <a:rPr lang="en-GB" sz="1600" dirty="0"/>
              <a:t>There is considerable variation in CKD coding rates and ACR testing rates between regions and ICS areas</a:t>
            </a:r>
            <a:endParaRPr lang="en-GB" sz="1600" dirty="0">
              <a:solidFill>
                <a:srgbClr val="00B050"/>
              </a:solidFill>
            </a:endParaRPr>
          </a:p>
        </p:txBody>
      </p:sp>
      <p:sp>
        <p:nvSpPr>
          <p:cNvPr id="11" name="TextBox 10">
            <a:extLst>
              <a:ext uri="{FF2B5EF4-FFF2-40B4-BE49-F238E27FC236}">
                <a16:creationId xmlns:a16="http://schemas.microsoft.com/office/drawing/2014/main" id="{CB87E01E-2971-472F-83DD-7AD7E2A06F39}"/>
              </a:ext>
            </a:extLst>
          </p:cNvPr>
          <p:cNvSpPr txBox="1"/>
          <p:nvPr/>
        </p:nvSpPr>
        <p:spPr>
          <a:xfrm>
            <a:off x="4266448" y="1562178"/>
            <a:ext cx="3343727" cy="1361825"/>
          </a:xfrm>
          <a:prstGeom prst="roundRect">
            <a:avLst/>
          </a:prstGeom>
          <a:solidFill>
            <a:schemeClr val="accent4">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600" b="1" dirty="0"/>
              <a:t>eGFR testing is:</a:t>
            </a:r>
          </a:p>
          <a:p>
            <a:pPr marL="285750" indent="-285750">
              <a:buFont typeface="Arial" panose="020B0604020202020204" pitchFamily="34" charset="0"/>
              <a:buChar char="•"/>
            </a:pPr>
            <a:r>
              <a:rPr lang="en-GB" sz="1600" dirty="0"/>
              <a:t>Worse among younger patients </a:t>
            </a:r>
            <a:r>
              <a:rPr lang="en-GB" sz="1600" dirty="0">
                <a:solidFill>
                  <a:srgbClr val="00B050"/>
                </a:solidFill>
              </a:rPr>
              <a:t>Better among Asian groups</a:t>
            </a:r>
          </a:p>
        </p:txBody>
      </p:sp>
    </p:spTree>
    <p:extLst>
      <p:ext uri="{BB962C8B-B14F-4D97-AF65-F5344CB8AC3E}">
        <p14:creationId xmlns:p14="http://schemas.microsoft.com/office/powerpoint/2010/main" val="85321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B24CB9-AD92-451F-AF0D-B9991A4BC097}"/>
              </a:ext>
            </a:extLst>
          </p:cNvPr>
          <p:cNvSpPr txBox="1"/>
          <p:nvPr/>
        </p:nvSpPr>
        <p:spPr>
          <a:xfrm>
            <a:off x="219301" y="690639"/>
            <a:ext cx="11793734" cy="5693866"/>
          </a:xfrm>
          <a:prstGeom prst="rect">
            <a:avLst/>
          </a:prstGeom>
          <a:noFill/>
        </p:spPr>
        <p:txBody>
          <a:bodyPr wrap="square" rtlCol="0">
            <a:spAutoFit/>
          </a:bodyPr>
          <a:lstStyle/>
          <a:p>
            <a:pPr algn="ctr"/>
            <a:r>
              <a:rPr lang="en-GB" sz="2800" dirty="0"/>
              <a:t>Socio-demographic and clinical risk factors for kidney disease</a:t>
            </a:r>
          </a:p>
          <a:p>
            <a:pPr algn="ctr"/>
            <a:r>
              <a:rPr lang="en-GB" sz="2800" dirty="0"/>
              <a:t>The rationale for risk factor selection</a:t>
            </a:r>
          </a:p>
          <a:p>
            <a:r>
              <a:rPr lang="en-GB" sz="1400" b="1" dirty="0"/>
              <a:t>Age: </a:t>
            </a:r>
          </a:p>
          <a:p>
            <a:r>
              <a:rPr lang="en-GB" sz="1400" dirty="0"/>
              <a:t>The risk of developing kidney disease and also requiring Renal Replacement Therapy (RRT) increases with age, with a peak in the 75-84 year age band with a median age of 64 years. (1,2)</a:t>
            </a:r>
          </a:p>
          <a:p>
            <a:r>
              <a:rPr lang="en-GB" sz="1400" dirty="0"/>
              <a:t>The burden of RRT service provision (in terms of numbers) falls mostly within the 45-74 year age band. The median age for the prevalent RRT population is 60 years (2)</a:t>
            </a:r>
            <a:endParaRPr lang="en-GB" sz="1400" dirty="0">
              <a:solidFill>
                <a:srgbClr val="000000"/>
              </a:solidFill>
              <a:latin typeface="Calibri" panose="020F0502020204030204" pitchFamily="34" charset="0"/>
            </a:endParaRPr>
          </a:p>
          <a:p>
            <a:endParaRPr lang="en-GB" sz="1400" dirty="0">
              <a:solidFill>
                <a:srgbClr val="000000"/>
              </a:solidFill>
              <a:latin typeface="Calibri" panose="020F0502020204030204" pitchFamily="34" charset="0"/>
            </a:endParaRPr>
          </a:p>
          <a:p>
            <a:r>
              <a:rPr lang="en-GB" sz="1400" b="1" dirty="0"/>
              <a:t>Ethnicity:</a:t>
            </a:r>
          </a:p>
          <a:p>
            <a:r>
              <a:rPr lang="en-GB" sz="1400" dirty="0"/>
              <a:t>Crude incidence rates for RRT are higher amongst Black and Asian ethnic groups (2). Evidence for ethnic differences in CKD progression and outcomes is mixed (3). Evidence for poorer access to healthcare services in general for BME groups is reported (4).</a:t>
            </a:r>
            <a:endParaRPr lang="en-GB" sz="1400" dirty="0">
              <a:solidFill>
                <a:srgbClr val="000000"/>
              </a:solidFill>
              <a:latin typeface="Calibri" panose="020F0502020204030204" pitchFamily="34" charset="0"/>
            </a:endParaRPr>
          </a:p>
          <a:p>
            <a:endParaRPr lang="en-GB" sz="1400" dirty="0"/>
          </a:p>
          <a:p>
            <a:r>
              <a:rPr lang="en-GB" sz="1400" b="1" dirty="0"/>
              <a:t>Socio-economic status:</a:t>
            </a:r>
          </a:p>
          <a:p>
            <a:r>
              <a:rPr lang="en-GB" sz="1400" dirty="0"/>
              <a:t>Crude incidence rates for RRT are higher amongst patients who live in areas categorised as more deprived (2). Evidence from research demonstrates that those who are social deprived are more likely to develop CKD than their less disadvantaged counterparts (5)</a:t>
            </a:r>
            <a:endParaRPr lang="en-GB" sz="1400" dirty="0">
              <a:solidFill>
                <a:srgbClr val="000000"/>
              </a:solidFill>
              <a:latin typeface="Calibri" panose="020F0502020204030204" pitchFamily="34" charset="0"/>
            </a:endParaRPr>
          </a:p>
          <a:p>
            <a:endParaRPr lang="en-GB" sz="1400" dirty="0"/>
          </a:p>
          <a:p>
            <a:r>
              <a:rPr lang="en-GB" sz="1400" b="1" dirty="0"/>
              <a:t>Clinical risk factors: </a:t>
            </a:r>
          </a:p>
          <a:p>
            <a:r>
              <a:rPr lang="en-GB" sz="1400" dirty="0"/>
              <a:t>High blood pressure is both a leading cause of and complication of CKD. It increases the chance that kidney disease will get worse (6). </a:t>
            </a:r>
            <a:endParaRPr lang="en-GB" sz="1400" dirty="0">
              <a:solidFill>
                <a:srgbClr val="000000"/>
              </a:solidFill>
              <a:latin typeface="Calibri" panose="020F0502020204030204" pitchFamily="34" charset="0"/>
            </a:endParaRPr>
          </a:p>
          <a:p>
            <a:r>
              <a:rPr lang="en-GB" sz="1400" dirty="0"/>
              <a:t>Diabetes is the leading cause of kidney failure, An estimated 40 per cent of people with both type 1 and type 2 diabetes will develop CKD during their lifetime (7)</a:t>
            </a:r>
          </a:p>
          <a:p>
            <a:r>
              <a:rPr lang="en-GB" sz="1400" dirty="0">
                <a:solidFill>
                  <a:srgbClr val="000000"/>
                </a:solidFill>
                <a:latin typeface="Calibri" panose="020F0502020204030204" pitchFamily="34" charset="0"/>
              </a:rPr>
              <a:t>Early stage CKD is clearly a risk for developing more advanced disease as well as being a risk factor for AKI. Albuminuria is a risk factor for faster progression of CKD as well as renal failure and CVD </a:t>
            </a:r>
            <a:r>
              <a:rPr lang="en-GB" sz="1400" dirty="0"/>
              <a:t>(8)</a:t>
            </a:r>
          </a:p>
          <a:p>
            <a:r>
              <a:rPr lang="en-GB" sz="1400" dirty="0"/>
              <a:t>Frailty is prevalent in patients with CKD and it is associated with an increased risk of adverse health outcomes (9)</a:t>
            </a:r>
          </a:p>
          <a:p>
            <a:r>
              <a:rPr lang="en-GB" sz="1400" dirty="0"/>
              <a:t>Mental health disorders or more common among people living with kidney disease  which has consequences for their ability to adhere to treatment plans (10)</a:t>
            </a:r>
          </a:p>
          <a:p>
            <a:r>
              <a:rPr lang="en-GB" sz="1400" dirty="0"/>
              <a:t>Heart failure is a significant risk factor for kidney disease (11)</a:t>
            </a:r>
          </a:p>
        </p:txBody>
      </p:sp>
      <p:sp>
        <p:nvSpPr>
          <p:cNvPr id="6" name="TextBox 5">
            <a:extLst>
              <a:ext uri="{FF2B5EF4-FFF2-40B4-BE49-F238E27FC236}">
                <a16:creationId xmlns:a16="http://schemas.microsoft.com/office/drawing/2014/main" id="{7112D88C-92FE-466C-8BB9-F39AE0A73758}"/>
              </a:ext>
            </a:extLst>
          </p:cNvPr>
          <p:cNvSpPr txBox="1"/>
          <p:nvPr/>
        </p:nvSpPr>
        <p:spPr>
          <a:xfrm>
            <a:off x="9986180" y="6569172"/>
            <a:ext cx="2205820" cy="246221"/>
          </a:xfrm>
          <a:prstGeom prst="rect">
            <a:avLst/>
          </a:prstGeom>
          <a:noFill/>
        </p:spPr>
        <p:txBody>
          <a:bodyPr wrap="square" rtlCol="0">
            <a:spAutoFit/>
          </a:bodyPr>
          <a:lstStyle/>
          <a:p>
            <a:r>
              <a:rPr lang="en-GB" sz="1000" dirty="0"/>
              <a:t>See speakers notes for all references</a:t>
            </a:r>
          </a:p>
        </p:txBody>
      </p:sp>
      <p:sp>
        <p:nvSpPr>
          <p:cNvPr id="2" name="Slide Number Placeholder 1">
            <a:extLst>
              <a:ext uri="{FF2B5EF4-FFF2-40B4-BE49-F238E27FC236}">
                <a16:creationId xmlns:a16="http://schemas.microsoft.com/office/drawing/2014/main" id="{9C0B14F3-7C68-454D-B17A-29ABED5B7E2C}"/>
              </a:ext>
            </a:extLst>
          </p:cNvPr>
          <p:cNvSpPr>
            <a:spLocks noGrp="1"/>
          </p:cNvSpPr>
          <p:nvPr>
            <p:ph type="sldNum" sz="quarter" idx="12"/>
          </p:nvPr>
        </p:nvSpPr>
        <p:spPr/>
        <p:txBody>
          <a:bodyPr/>
          <a:lstStyle/>
          <a:p>
            <a:fld id="{4CFE3F30-78E1-4CB9-82AD-42CBF17719CB}" type="slidenum">
              <a:rPr lang="en-GB" smtClean="0"/>
              <a:t>5</a:t>
            </a:fld>
            <a:endParaRPr lang="en-GB"/>
          </a:p>
        </p:txBody>
      </p:sp>
    </p:spTree>
    <p:extLst>
      <p:ext uri="{BB962C8B-B14F-4D97-AF65-F5344CB8AC3E}">
        <p14:creationId xmlns:p14="http://schemas.microsoft.com/office/powerpoint/2010/main" val="174988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B1C65-8E9E-433A-B337-EDCFE8D736AD}"/>
              </a:ext>
            </a:extLst>
          </p:cNvPr>
          <p:cNvPicPr>
            <a:picLocks noChangeAspect="1"/>
          </p:cNvPicPr>
          <p:nvPr/>
        </p:nvPicPr>
        <p:blipFill>
          <a:blip r:embed="rId2"/>
          <a:stretch>
            <a:fillRect/>
          </a:stretch>
        </p:blipFill>
        <p:spPr>
          <a:xfrm>
            <a:off x="0" y="1386685"/>
            <a:ext cx="12192000" cy="4084629"/>
          </a:xfrm>
          <a:prstGeom prst="rect">
            <a:avLst/>
          </a:prstGeom>
        </p:spPr>
      </p:pic>
      <p:sp>
        <p:nvSpPr>
          <p:cNvPr id="5" name="TextBox 4">
            <a:extLst>
              <a:ext uri="{FF2B5EF4-FFF2-40B4-BE49-F238E27FC236}">
                <a16:creationId xmlns:a16="http://schemas.microsoft.com/office/drawing/2014/main" id="{69F61208-327D-4859-8344-5D30DE730C10}"/>
              </a:ext>
            </a:extLst>
          </p:cNvPr>
          <p:cNvSpPr txBox="1"/>
          <p:nvPr/>
        </p:nvSpPr>
        <p:spPr>
          <a:xfrm>
            <a:off x="3857625" y="781050"/>
            <a:ext cx="5438775" cy="369332"/>
          </a:xfrm>
          <a:prstGeom prst="rect">
            <a:avLst/>
          </a:prstGeom>
          <a:noFill/>
        </p:spPr>
        <p:txBody>
          <a:bodyPr wrap="square" rtlCol="0">
            <a:spAutoFit/>
          </a:bodyPr>
          <a:lstStyle/>
          <a:p>
            <a:r>
              <a:rPr lang="en-GB" dirty="0"/>
              <a:t>ICS Code reference table</a:t>
            </a:r>
          </a:p>
        </p:txBody>
      </p:sp>
      <p:sp>
        <p:nvSpPr>
          <p:cNvPr id="6" name="TextBox 5">
            <a:extLst>
              <a:ext uri="{FF2B5EF4-FFF2-40B4-BE49-F238E27FC236}">
                <a16:creationId xmlns:a16="http://schemas.microsoft.com/office/drawing/2014/main" id="{6A42BF01-E6E3-464F-A9E1-DCFA65156E88}"/>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Appendix A</a:t>
            </a:r>
          </a:p>
          <a:p>
            <a:endParaRPr lang="en-GB" dirty="0">
              <a:solidFill>
                <a:schemeClr val="bg1"/>
              </a:solidFill>
            </a:endParaRPr>
          </a:p>
        </p:txBody>
      </p:sp>
    </p:spTree>
    <p:extLst>
      <p:ext uri="{BB962C8B-B14F-4D97-AF65-F5344CB8AC3E}">
        <p14:creationId xmlns:p14="http://schemas.microsoft.com/office/powerpoint/2010/main" val="1500150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0" y="981075"/>
            <a:ext cx="11182350" cy="1655763"/>
          </a:xfrm>
          <a:prstGeom prst="rect">
            <a:avLst/>
          </a:prstGeom>
        </p:spPr>
        <p:txBody>
          <a:bodyPr>
            <a:normAutofit fontScale="90000"/>
          </a:bodyPr>
          <a:lstStyle/>
          <a:p>
            <a:pPr algn="ctr"/>
            <a:r>
              <a:rPr lang="en-GB" sz="4800" dirty="0"/>
              <a:t>London Kidney Network</a:t>
            </a:r>
            <a:br>
              <a:rPr lang="en-GB" sz="4800" dirty="0"/>
            </a:br>
            <a:r>
              <a:rPr lang="en-GB" sz="4800" dirty="0"/>
              <a:t>Health Equity Baseline Assessment</a:t>
            </a:r>
            <a:br>
              <a:rPr lang="en-GB" sz="4800" dirty="0"/>
            </a:br>
            <a:endParaRPr lang="en-GB" sz="4800" dirty="0"/>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589508" y="2253093"/>
            <a:ext cx="10874375" cy="1655763"/>
          </a:xfrm>
        </p:spPr>
        <p:txBody>
          <a:bodyPr>
            <a:normAutofit fontScale="85000" lnSpcReduction="20000"/>
          </a:bodyPr>
          <a:lstStyle/>
          <a:p>
            <a:pPr algn="ctr"/>
            <a:endParaRPr lang="en-GB" sz="4400" dirty="0">
              <a:latin typeface="+mj-lt"/>
            </a:endParaRPr>
          </a:p>
          <a:p>
            <a:pPr marL="0" indent="0" algn="ctr">
              <a:buNone/>
            </a:pPr>
            <a:r>
              <a:rPr lang="en-GB" sz="4400" dirty="0">
                <a:latin typeface="+mj-lt"/>
              </a:rPr>
              <a:t>Section 4: Equity Analysis of Nephrology Outpatients</a:t>
            </a:r>
          </a:p>
          <a:p>
            <a:pPr marL="0" indent="0" algn="ctr">
              <a:buNone/>
            </a:pPr>
            <a:r>
              <a:rPr lang="en-GB" sz="4400" dirty="0">
                <a:latin typeface="+mj-lt"/>
              </a:rPr>
              <a:t>DRAFT as @11/11/22</a:t>
            </a:r>
          </a:p>
        </p:txBody>
      </p:sp>
      <p:sp>
        <p:nvSpPr>
          <p:cNvPr id="4" name="Content Placeholder 5">
            <a:extLst>
              <a:ext uri="{FF2B5EF4-FFF2-40B4-BE49-F238E27FC236}">
                <a16:creationId xmlns:a16="http://schemas.microsoft.com/office/drawing/2014/main" id="{3EB698B9-0392-435D-BD25-398305BF8FFD}"/>
              </a:ext>
            </a:extLst>
          </p:cNvPr>
          <p:cNvSpPr txBox="1">
            <a:spLocks/>
          </p:cNvSpPr>
          <p:nvPr/>
        </p:nvSpPr>
        <p:spPr>
          <a:xfrm>
            <a:off x="589508" y="4345576"/>
            <a:ext cx="11248124" cy="1306287"/>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“What are the patterns of attendance, non-attendance, cancellation and mode of attendance between patients of different ages, ethnicity, socioeconomic status or area of residence?”</a:t>
            </a:r>
          </a:p>
        </p:txBody>
      </p:sp>
      <p:sp>
        <p:nvSpPr>
          <p:cNvPr id="5" name="TextBox 4">
            <a:extLst>
              <a:ext uri="{FF2B5EF4-FFF2-40B4-BE49-F238E27FC236}">
                <a16:creationId xmlns:a16="http://schemas.microsoft.com/office/drawing/2014/main" id="{23DCB9FB-52B6-4CE3-9D5F-EC06A0E38CCC}"/>
              </a:ext>
            </a:extLst>
          </p:cNvPr>
          <p:cNvSpPr txBox="1"/>
          <p:nvPr/>
        </p:nvSpPr>
        <p:spPr>
          <a:xfrm>
            <a:off x="661850" y="6096000"/>
            <a:ext cx="7620001" cy="369332"/>
          </a:xfrm>
          <a:prstGeom prst="rect">
            <a:avLst/>
          </a:prstGeom>
          <a:noFill/>
        </p:spPr>
        <p:txBody>
          <a:bodyPr wrap="square" rtlCol="0">
            <a:spAutoFit/>
          </a:bodyPr>
          <a:lstStyle/>
          <a:p>
            <a:r>
              <a:rPr lang="en-GB" dirty="0"/>
              <a:t>Analysis supported by Lauren Powell (NHS Arden &amp; Greater East Midlands CSU)</a:t>
            </a:r>
          </a:p>
        </p:txBody>
      </p:sp>
    </p:spTree>
    <p:extLst>
      <p:ext uri="{BB962C8B-B14F-4D97-AF65-F5344CB8AC3E}">
        <p14:creationId xmlns:p14="http://schemas.microsoft.com/office/powerpoint/2010/main" val="2075237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BFC7B-C4C3-42FD-90B2-38C32A62E57A}"/>
              </a:ext>
            </a:extLst>
          </p:cNvPr>
          <p:cNvSpPr txBox="1"/>
          <p:nvPr/>
        </p:nvSpPr>
        <p:spPr>
          <a:xfrm>
            <a:off x="98925" y="603208"/>
            <a:ext cx="11138262" cy="2554545"/>
          </a:xfrm>
          <a:prstGeom prst="rect">
            <a:avLst/>
          </a:prstGeom>
          <a:noFill/>
        </p:spPr>
        <p:txBody>
          <a:bodyPr wrap="square" rtlCol="0">
            <a:spAutoFit/>
          </a:bodyPr>
          <a:lstStyle/>
          <a:p>
            <a:r>
              <a:rPr lang="en-GB" sz="1600" b="1" dirty="0"/>
              <a:t>Nephrology Outpatient analysis: Data source</a:t>
            </a:r>
          </a:p>
          <a:p>
            <a:endParaRPr lang="en-GB" sz="1600" dirty="0"/>
          </a:p>
          <a:p>
            <a:r>
              <a:rPr lang="en-GB" sz="1600" dirty="0"/>
              <a:t>Secondary User Service plus (outpatient data): all nephrology outpatient appointments during 2019/20 (first appointments only)</a:t>
            </a:r>
          </a:p>
          <a:p>
            <a:r>
              <a:rPr lang="en-GB" sz="1600" dirty="0"/>
              <a:t>	(2019/20 was chosen in order to be able to assess equity before the impact of the COVID-19 pandemic)</a:t>
            </a:r>
          </a:p>
          <a:p>
            <a:endParaRPr lang="en-GB" sz="1600" dirty="0"/>
          </a:p>
          <a:p>
            <a:pPr marL="285750" indent="-285750">
              <a:buFont typeface="Arial" panose="020B0604020202020204" pitchFamily="34" charset="0"/>
              <a:buChar char="•"/>
            </a:pPr>
            <a:r>
              <a:rPr lang="en-GB" sz="1600" dirty="0"/>
              <a:t>Denominator for attendance rates: ONS mid-year population estimates 2019</a:t>
            </a:r>
          </a:p>
          <a:p>
            <a:pPr marL="285750" indent="-285750">
              <a:buFont typeface="Arial" panose="020B0604020202020204" pitchFamily="34" charset="0"/>
              <a:buChar char="•"/>
            </a:pPr>
            <a:r>
              <a:rPr lang="en-GB" sz="1600" dirty="0"/>
              <a:t>Denominator for attendance mode / DNA / cancellations: all outpatient appointments (first appointments only)</a:t>
            </a:r>
          </a:p>
          <a:p>
            <a:endParaRPr lang="en-GB" sz="1600" b="1" dirty="0"/>
          </a:p>
          <a:p>
            <a:r>
              <a:rPr lang="en-GB" sz="1600" b="1" dirty="0"/>
              <a:t>Data analysis methods:</a:t>
            </a:r>
          </a:p>
          <a:p>
            <a:r>
              <a:rPr lang="en-GB" sz="1600" dirty="0"/>
              <a:t>Crude (unadjusted) rates with 95% Confidence Intervals</a:t>
            </a:r>
          </a:p>
        </p:txBody>
      </p:sp>
      <p:sp>
        <p:nvSpPr>
          <p:cNvPr id="2" name="TextBox 1">
            <a:extLst>
              <a:ext uri="{FF2B5EF4-FFF2-40B4-BE49-F238E27FC236}">
                <a16:creationId xmlns:a16="http://schemas.microsoft.com/office/drawing/2014/main" id="{77736D37-1396-479B-AF90-E6D59BCB2B5B}"/>
              </a:ext>
            </a:extLst>
          </p:cNvPr>
          <p:cNvSpPr txBox="1"/>
          <p:nvPr/>
        </p:nvSpPr>
        <p:spPr>
          <a:xfrm>
            <a:off x="98925" y="3157753"/>
            <a:ext cx="8611938" cy="3539430"/>
          </a:xfrm>
          <a:prstGeom prst="rect">
            <a:avLst/>
          </a:prstGeom>
          <a:solidFill>
            <a:schemeClr val="accent2">
              <a:lumMod val="20000"/>
              <a:lumOff val="80000"/>
            </a:schemeClr>
          </a:solidFill>
        </p:spPr>
        <p:txBody>
          <a:bodyPr wrap="square" rtlCol="0">
            <a:spAutoFit/>
          </a:bodyPr>
          <a:lstStyle/>
          <a:p>
            <a:r>
              <a:rPr lang="en-GB" sz="1600" b="1" dirty="0"/>
              <a:t>Data quality (England):</a:t>
            </a:r>
          </a:p>
          <a:p>
            <a:pPr marL="285750" indent="-285750">
              <a:buFont typeface="Arial" panose="020B0604020202020204" pitchFamily="34" charset="0"/>
              <a:buChar char="•"/>
            </a:pPr>
            <a:r>
              <a:rPr lang="en-GB" sz="1600" dirty="0"/>
              <a:t>7% of patients within this dataset did not have their ethnicity recorded.</a:t>
            </a:r>
          </a:p>
          <a:p>
            <a:pPr marL="285750" indent="-285750">
              <a:buFont typeface="Arial" panose="020B0604020202020204" pitchFamily="34" charset="0"/>
              <a:buChar char="•"/>
            </a:pPr>
            <a:r>
              <a:rPr lang="en-GB" sz="1600" dirty="0"/>
              <a:t>12% had their ethnicity recorded as “Other ethnic groups”</a:t>
            </a:r>
          </a:p>
          <a:p>
            <a:endParaRPr lang="en-GB" sz="1600" dirty="0"/>
          </a:p>
          <a:p>
            <a:r>
              <a:rPr lang="en-GB" sz="1600" dirty="0"/>
              <a:t>If we compare these proportions to the 2011 Census, it seems likely that patients have been erroneously assigned to the “other” category as this group only makes up 1% of the resident population of England.  We would expect the proportion of Nephrology patients from White ethnic groups to be lower than that of the general population (and higher amongst patients from groups other than white) due to the differing risk of developing kidney problems between ethnic groups.  However, the proportion of White patients is quite a bit lower than the Census and those from Asian or Black ethnic groups only slightly higher. This suggests that patients from all of these groups may have been erroneously assigned to the “Other category” (or not had their ethnicity recorded at all) but there is no way of knowing the distribution of this assignment error. This makes interpretation of analysis by ethnic groups difficult and caution should be applied.</a:t>
            </a:r>
          </a:p>
        </p:txBody>
      </p:sp>
      <p:graphicFrame>
        <p:nvGraphicFramePr>
          <p:cNvPr id="6" name="Table 5">
            <a:extLst>
              <a:ext uri="{FF2B5EF4-FFF2-40B4-BE49-F238E27FC236}">
                <a16:creationId xmlns:a16="http://schemas.microsoft.com/office/drawing/2014/main" id="{8564DDEC-1FBD-434C-9F4F-169569A1E8AD}"/>
              </a:ext>
            </a:extLst>
          </p:cNvPr>
          <p:cNvGraphicFramePr>
            <a:graphicFrameLocks noGrp="1"/>
          </p:cNvGraphicFramePr>
          <p:nvPr/>
        </p:nvGraphicFramePr>
        <p:xfrm>
          <a:off x="8878370" y="4205029"/>
          <a:ext cx="3111499" cy="1714500"/>
        </p:xfrm>
        <a:graphic>
          <a:graphicData uri="http://schemas.openxmlformats.org/drawingml/2006/table">
            <a:tbl>
              <a:tblPr/>
              <a:tblGrid>
                <a:gridCol w="1322625">
                  <a:extLst>
                    <a:ext uri="{9D8B030D-6E8A-4147-A177-3AD203B41FA5}">
                      <a16:colId xmlns:a16="http://schemas.microsoft.com/office/drawing/2014/main" val="681375978"/>
                    </a:ext>
                  </a:extLst>
                </a:gridCol>
                <a:gridCol w="1002277">
                  <a:extLst>
                    <a:ext uri="{9D8B030D-6E8A-4147-A177-3AD203B41FA5}">
                      <a16:colId xmlns:a16="http://schemas.microsoft.com/office/drawing/2014/main" val="110815143"/>
                    </a:ext>
                  </a:extLst>
                </a:gridCol>
                <a:gridCol w="786597">
                  <a:extLst>
                    <a:ext uri="{9D8B030D-6E8A-4147-A177-3AD203B41FA5}">
                      <a16:colId xmlns:a16="http://schemas.microsoft.com/office/drawing/2014/main" val="995068958"/>
                    </a:ext>
                  </a:extLst>
                </a:gridCol>
              </a:tblGrid>
              <a:tr h="571500">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SUS Nephrology Outpatients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2011 Census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475445"/>
                  </a:ext>
                </a:extLst>
              </a:tr>
              <a:tr h="190500">
                <a:tc>
                  <a:txBody>
                    <a:bodyPr/>
                    <a:lstStyle/>
                    <a:p>
                      <a:pPr algn="l" fontAlgn="b"/>
                      <a:r>
                        <a:rPr lang="en-GB" sz="1100" b="0" i="0" u="none" strike="noStrike">
                          <a:solidFill>
                            <a:srgbClr val="000000"/>
                          </a:solidFill>
                          <a:effectLst/>
                          <a:latin typeface="Calibri" panose="020F0502020204030204" pitchFamily="34" charset="0"/>
                        </a:rPr>
                        <a:t>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052718"/>
                  </a:ext>
                </a:extLst>
              </a:tr>
              <a:tr h="190500">
                <a:tc>
                  <a:txBody>
                    <a:bodyPr/>
                    <a:lstStyle/>
                    <a:p>
                      <a:pPr algn="l" fontAlgn="b"/>
                      <a:r>
                        <a:rPr lang="en-GB" sz="1100" b="0" i="0" u="none" strike="noStrike">
                          <a:solidFill>
                            <a:srgbClr val="000000"/>
                          </a:solidFill>
                          <a:effectLst/>
                          <a:latin typeface="Calibri" panose="020F0502020204030204" pitchFamily="34" charset="0"/>
                        </a:rPr>
                        <a:t>Asian or Asian British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265718"/>
                  </a:ext>
                </a:extLst>
              </a:tr>
              <a:tr h="190500">
                <a:tc>
                  <a:txBody>
                    <a:bodyPr/>
                    <a:lstStyle/>
                    <a:p>
                      <a:pPr algn="l" fontAlgn="b"/>
                      <a:r>
                        <a:rPr lang="en-GB" sz="1100" b="0" i="0" u="none" strike="noStrike">
                          <a:solidFill>
                            <a:srgbClr val="000000"/>
                          </a:solidFill>
                          <a:effectLst/>
                          <a:latin typeface="Calibri" panose="020F0502020204030204" pitchFamily="34" charset="0"/>
                        </a:rPr>
                        <a:t>Black or Black British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864985"/>
                  </a:ext>
                </a:extLst>
              </a:tr>
              <a:tr h="190500">
                <a:tc>
                  <a:txBody>
                    <a:bodyPr/>
                    <a:lstStyle/>
                    <a:p>
                      <a:pPr algn="l" fontAlgn="b"/>
                      <a:r>
                        <a:rPr lang="en-GB" sz="1100" b="0" i="0" u="none" strike="noStrike">
                          <a:solidFill>
                            <a:srgbClr val="000000"/>
                          </a:solidFill>
                          <a:effectLst/>
                          <a:latin typeface="Calibri" panose="020F0502020204030204" pitchFamily="34" charset="0"/>
                        </a:rPr>
                        <a:t>Mixed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65504"/>
                  </a:ext>
                </a:extLst>
              </a:tr>
              <a:tr h="190500">
                <a:tc>
                  <a:txBody>
                    <a:bodyPr/>
                    <a:lstStyle/>
                    <a:p>
                      <a:pPr algn="l" fontAlgn="b"/>
                      <a:r>
                        <a:rPr lang="en-GB" sz="1100" b="0" i="0" u="none" strike="noStrike">
                          <a:solidFill>
                            <a:srgbClr val="000000"/>
                          </a:solidFill>
                          <a:effectLst/>
                          <a:latin typeface="Calibri" panose="020F0502020204030204" pitchFamily="34" charset="0"/>
                        </a:rPr>
                        <a:t>Other ethnic groups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668580"/>
                  </a:ext>
                </a:extLst>
              </a:tr>
              <a:tr h="190500">
                <a:tc>
                  <a:txBody>
                    <a:bodyPr/>
                    <a:lstStyle/>
                    <a:p>
                      <a:pPr algn="l" fontAlgn="b"/>
                      <a:r>
                        <a:rPr lang="en-GB" sz="1100" b="0" i="0" u="none" strike="noStrike">
                          <a:solidFill>
                            <a:srgbClr val="000000"/>
                          </a:solidFill>
                          <a:effectLst/>
                          <a:latin typeface="Calibri" panose="020F0502020204030204" pitchFamily="34" charset="0"/>
                        </a:rPr>
                        <a:t>Not recorded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714914"/>
                  </a:ext>
                </a:extLst>
              </a:tr>
            </a:tbl>
          </a:graphicData>
        </a:graphic>
      </p:graphicFrame>
    </p:spTree>
    <p:extLst>
      <p:ext uri="{BB962C8B-B14F-4D97-AF65-F5344CB8AC3E}">
        <p14:creationId xmlns:p14="http://schemas.microsoft.com/office/powerpoint/2010/main" val="1644577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0" y="569913"/>
            <a:ext cx="10515600" cy="412397"/>
          </a:xfrm>
        </p:spPr>
        <p:txBody>
          <a:bodyPr>
            <a:normAutofit fontScale="90000"/>
          </a:bodyPr>
          <a:lstStyle/>
          <a:p>
            <a:r>
              <a:rPr lang="en-US" sz="2400" b="1" dirty="0">
                <a:solidFill>
                  <a:prstClr val="black"/>
                </a:solidFill>
              </a:rPr>
              <a:t>Nephrology Outpatient attendance rates</a:t>
            </a:r>
            <a:endParaRPr lang="en-US" sz="2400" dirty="0"/>
          </a:p>
        </p:txBody>
      </p:sp>
      <p:pic>
        <p:nvPicPr>
          <p:cNvPr id="12" name="Picture 11">
            <a:extLst>
              <a:ext uri="{FF2B5EF4-FFF2-40B4-BE49-F238E27FC236}">
                <a16:creationId xmlns:a16="http://schemas.microsoft.com/office/drawing/2014/main" id="{B5D628C8-DD96-485A-88AD-838E63CD5E4D}"/>
              </a:ext>
            </a:extLst>
          </p:cNvPr>
          <p:cNvPicPr>
            <a:picLocks noChangeAspect="1"/>
          </p:cNvPicPr>
          <p:nvPr/>
        </p:nvPicPr>
        <p:blipFill>
          <a:blip r:embed="rId2"/>
          <a:stretch>
            <a:fillRect/>
          </a:stretch>
        </p:blipFill>
        <p:spPr>
          <a:xfrm>
            <a:off x="5838738" y="793687"/>
            <a:ext cx="6225534" cy="2950182"/>
          </a:xfrm>
          <a:prstGeom prst="rect">
            <a:avLst/>
          </a:prstGeom>
        </p:spPr>
      </p:pic>
      <p:pic>
        <p:nvPicPr>
          <p:cNvPr id="10" name="Picture 9">
            <a:extLst>
              <a:ext uri="{FF2B5EF4-FFF2-40B4-BE49-F238E27FC236}">
                <a16:creationId xmlns:a16="http://schemas.microsoft.com/office/drawing/2014/main" id="{8CA7C837-5DF4-401E-9DCE-7864796C8A4C}"/>
              </a:ext>
            </a:extLst>
          </p:cNvPr>
          <p:cNvPicPr>
            <a:picLocks noChangeAspect="1"/>
          </p:cNvPicPr>
          <p:nvPr/>
        </p:nvPicPr>
        <p:blipFill>
          <a:blip r:embed="rId3"/>
          <a:stretch>
            <a:fillRect/>
          </a:stretch>
        </p:blipFill>
        <p:spPr>
          <a:xfrm>
            <a:off x="5838738" y="3786069"/>
            <a:ext cx="6225534" cy="2947383"/>
          </a:xfrm>
          <a:prstGeom prst="rect">
            <a:avLst/>
          </a:prstGeom>
        </p:spPr>
      </p:pic>
      <p:sp>
        <p:nvSpPr>
          <p:cNvPr id="16" name="Oval 15">
            <a:extLst>
              <a:ext uri="{FF2B5EF4-FFF2-40B4-BE49-F238E27FC236}">
                <a16:creationId xmlns:a16="http://schemas.microsoft.com/office/drawing/2014/main" id="{2B125DB0-7700-498C-AE2A-4AA7C812891C}"/>
              </a:ext>
            </a:extLst>
          </p:cNvPr>
          <p:cNvSpPr/>
          <p:nvPr/>
        </p:nvSpPr>
        <p:spPr>
          <a:xfrm>
            <a:off x="11179914" y="1646533"/>
            <a:ext cx="513805" cy="461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EE42FC2-ABDD-4C09-AB3E-B825F7348042}"/>
              </a:ext>
            </a:extLst>
          </p:cNvPr>
          <p:cNvSpPr txBox="1"/>
          <p:nvPr/>
        </p:nvSpPr>
        <p:spPr>
          <a:xfrm>
            <a:off x="10034828" y="1549080"/>
            <a:ext cx="1114697" cy="1015663"/>
          </a:xfrm>
          <a:prstGeom prst="rect">
            <a:avLst/>
          </a:prstGeom>
          <a:noFill/>
        </p:spPr>
        <p:txBody>
          <a:bodyPr wrap="square" rtlCol="0">
            <a:spAutoFit/>
          </a:bodyPr>
          <a:lstStyle/>
          <a:p>
            <a:pPr algn="ctr"/>
            <a:r>
              <a:rPr lang="en-GB" sz="1200" dirty="0">
                <a:solidFill>
                  <a:srgbClr val="FF0000"/>
                </a:solidFill>
              </a:rPr>
              <a:t>Caution: Poor ethnicity coding means interpretation is difficult</a:t>
            </a:r>
          </a:p>
        </p:txBody>
      </p:sp>
      <p:pic>
        <p:nvPicPr>
          <p:cNvPr id="5" name="Picture 4">
            <a:extLst>
              <a:ext uri="{FF2B5EF4-FFF2-40B4-BE49-F238E27FC236}">
                <a16:creationId xmlns:a16="http://schemas.microsoft.com/office/drawing/2014/main" id="{E26523E3-26E1-4D3A-A640-5E2A2A76BBA0}"/>
              </a:ext>
            </a:extLst>
          </p:cNvPr>
          <p:cNvPicPr>
            <a:picLocks noChangeAspect="1"/>
          </p:cNvPicPr>
          <p:nvPr/>
        </p:nvPicPr>
        <p:blipFill>
          <a:blip r:embed="rId4"/>
          <a:stretch>
            <a:fillRect/>
          </a:stretch>
        </p:blipFill>
        <p:spPr>
          <a:xfrm>
            <a:off x="238491" y="982310"/>
            <a:ext cx="5102685" cy="2518536"/>
          </a:xfrm>
          <a:prstGeom prst="rect">
            <a:avLst/>
          </a:prstGeom>
        </p:spPr>
      </p:pic>
      <p:pic>
        <p:nvPicPr>
          <p:cNvPr id="6" name="Picture 5">
            <a:extLst>
              <a:ext uri="{FF2B5EF4-FFF2-40B4-BE49-F238E27FC236}">
                <a16:creationId xmlns:a16="http://schemas.microsoft.com/office/drawing/2014/main" id="{47B75612-A788-46D5-A8AC-49420FD8496A}"/>
              </a:ext>
            </a:extLst>
          </p:cNvPr>
          <p:cNvPicPr>
            <a:picLocks noChangeAspect="1"/>
          </p:cNvPicPr>
          <p:nvPr/>
        </p:nvPicPr>
        <p:blipFill>
          <a:blip r:embed="rId5"/>
          <a:stretch>
            <a:fillRect/>
          </a:stretch>
        </p:blipFill>
        <p:spPr>
          <a:xfrm>
            <a:off x="821131" y="3621806"/>
            <a:ext cx="3776995" cy="3007302"/>
          </a:xfrm>
          <a:prstGeom prst="rect">
            <a:avLst/>
          </a:prstGeom>
        </p:spPr>
      </p:pic>
    </p:spTree>
    <p:extLst>
      <p:ext uri="{BB962C8B-B14F-4D97-AF65-F5344CB8AC3E}">
        <p14:creationId xmlns:p14="http://schemas.microsoft.com/office/powerpoint/2010/main" val="1065077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0" y="569912"/>
            <a:ext cx="5343787" cy="1544113"/>
          </a:xfrm>
        </p:spPr>
        <p:txBody>
          <a:bodyPr>
            <a:normAutofit/>
          </a:bodyPr>
          <a:lstStyle/>
          <a:p>
            <a:r>
              <a:rPr lang="en-US" sz="2400" b="1" dirty="0">
                <a:solidFill>
                  <a:prstClr val="black"/>
                </a:solidFill>
              </a:rPr>
              <a:t>Nephrology Outpatient attendance rates by ICS/Provider</a:t>
            </a:r>
            <a:endParaRPr lang="en-US" sz="2400" dirty="0"/>
          </a:p>
        </p:txBody>
      </p:sp>
      <p:pic>
        <p:nvPicPr>
          <p:cNvPr id="6" name="Picture 5">
            <a:extLst>
              <a:ext uri="{FF2B5EF4-FFF2-40B4-BE49-F238E27FC236}">
                <a16:creationId xmlns:a16="http://schemas.microsoft.com/office/drawing/2014/main" id="{415F3FA8-8CD4-4B87-8190-B21AD4B157DD}"/>
              </a:ext>
            </a:extLst>
          </p:cNvPr>
          <p:cNvPicPr>
            <a:picLocks noChangeAspect="1"/>
          </p:cNvPicPr>
          <p:nvPr/>
        </p:nvPicPr>
        <p:blipFill>
          <a:blip r:embed="rId2"/>
          <a:stretch>
            <a:fillRect/>
          </a:stretch>
        </p:blipFill>
        <p:spPr>
          <a:xfrm>
            <a:off x="152748" y="2705287"/>
            <a:ext cx="5639812" cy="3791404"/>
          </a:xfrm>
          <a:prstGeom prst="rect">
            <a:avLst/>
          </a:prstGeom>
        </p:spPr>
      </p:pic>
      <p:pic>
        <p:nvPicPr>
          <p:cNvPr id="5" name="Picture 4">
            <a:extLst>
              <a:ext uri="{FF2B5EF4-FFF2-40B4-BE49-F238E27FC236}">
                <a16:creationId xmlns:a16="http://schemas.microsoft.com/office/drawing/2014/main" id="{04193408-BF78-4D6E-9926-AA1BB83813AD}"/>
              </a:ext>
            </a:extLst>
          </p:cNvPr>
          <p:cNvPicPr>
            <a:picLocks noChangeAspect="1"/>
          </p:cNvPicPr>
          <p:nvPr/>
        </p:nvPicPr>
        <p:blipFill>
          <a:blip r:embed="rId3"/>
          <a:stretch>
            <a:fillRect/>
          </a:stretch>
        </p:blipFill>
        <p:spPr>
          <a:xfrm>
            <a:off x="6182202" y="4181475"/>
            <a:ext cx="5667375" cy="2495550"/>
          </a:xfrm>
          <a:prstGeom prst="rect">
            <a:avLst/>
          </a:prstGeom>
        </p:spPr>
      </p:pic>
      <p:sp>
        <p:nvSpPr>
          <p:cNvPr id="8" name="TextBox 7">
            <a:extLst>
              <a:ext uri="{FF2B5EF4-FFF2-40B4-BE49-F238E27FC236}">
                <a16:creationId xmlns:a16="http://schemas.microsoft.com/office/drawing/2014/main" id="{E7989FD9-2E67-48DF-A98E-E74AC6AD94D2}"/>
              </a:ext>
            </a:extLst>
          </p:cNvPr>
          <p:cNvSpPr txBox="1"/>
          <p:nvPr/>
        </p:nvSpPr>
        <p:spPr>
          <a:xfrm>
            <a:off x="6182202" y="827132"/>
            <a:ext cx="5495448" cy="2862322"/>
          </a:xfrm>
          <a:prstGeom prst="rect">
            <a:avLst/>
          </a:prstGeom>
          <a:noFill/>
        </p:spPr>
        <p:txBody>
          <a:bodyPr wrap="square" rtlCol="0">
            <a:spAutoFit/>
          </a:bodyPr>
          <a:lstStyle/>
          <a:p>
            <a:r>
              <a:rPr lang="en-GB" dirty="0"/>
              <a:t>It can be seen that the largest volumes of nephrology outpatient first attendances are at Imperial, the Royal Free and King’s College Trusts. These volumes drive higher attendance rates for the respective ICS areas. </a:t>
            </a:r>
          </a:p>
          <a:p>
            <a:endParaRPr lang="en-GB" dirty="0"/>
          </a:p>
          <a:p>
            <a:r>
              <a:rPr lang="en-GB" dirty="0"/>
              <a:t>East London and Surrey Heartlands have much lower attendance rates due to low volumes at Barts and St. George’s. There is one non-renal centre (London North West) with more than &gt;1k nephrology outpatient attendances in the year. </a:t>
            </a:r>
          </a:p>
        </p:txBody>
      </p:sp>
    </p:spTree>
    <p:extLst>
      <p:ext uri="{BB962C8B-B14F-4D97-AF65-F5344CB8AC3E}">
        <p14:creationId xmlns:p14="http://schemas.microsoft.com/office/powerpoint/2010/main" val="1984425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9FE9E18-0665-4B42-A7E1-EC6E8B975B1D}"/>
              </a:ext>
            </a:extLst>
          </p:cNvPr>
          <p:cNvPicPr>
            <a:picLocks noChangeAspect="1"/>
          </p:cNvPicPr>
          <p:nvPr/>
        </p:nvPicPr>
        <p:blipFill>
          <a:blip r:embed="rId2"/>
          <a:stretch>
            <a:fillRect/>
          </a:stretch>
        </p:blipFill>
        <p:spPr>
          <a:xfrm>
            <a:off x="5775158" y="3660547"/>
            <a:ext cx="6176763" cy="3105962"/>
          </a:xfrm>
          <a:prstGeom prst="rect">
            <a:avLst/>
          </a:prstGeom>
        </p:spPr>
      </p:pic>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0" y="569913"/>
            <a:ext cx="10515600" cy="453544"/>
          </a:xfrm>
        </p:spPr>
        <p:txBody>
          <a:bodyPr>
            <a:normAutofit/>
          </a:bodyPr>
          <a:lstStyle/>
          <a:p>
            <a:r>
              <a:rPr lang="en-US" sz="2400" b="1" dirty="0">
                <a:solidFill>
                  <a:prstClr val="black"/>
                </a:solidFill>
              </a:rPr>
              <a:t>Nephrology Outpatient Mode of Attendance</a:t>
            </a:r>
            <a:endParaRPr lang="en-US" sz="2400" dirty="0"/>
          </a:p>
        </p:txBody>
      </p:sp>
      <p:sp>
        <p:nvSpPr>
          <p:cNvPr id="4" name="Oval 3">
            <a:extLst>
              <a:ext uri="{FF2B5EF4-FFF2-40B4-BE49-F238E27FC236}">
                <a16:creationId xmlns:a16="http://schemas.microsoft.com/office/drawing/2014/main" id="{9514E813-6301-4244-B6F4-CE3CCC303E5F}"/>
              </a:ext>
            </a:extLst>
          </p:cNvPr>
          <p:cNvSpPr/>
          <p:nvPr/>
        </p:nvSpPr>
        <p:spPr>
          <a:xfrm>
            <a:off x="10605249" y="4553576"/>
            <a:ext cx="1419497" cy="627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EC6F965-E40D-4EAF-BFC2-DBBD767102FA}"/>
              </a:ext>
            </a:extLst>
          </p:cNvPr>
          <p:cNvSpPr txBox="1"/>
          <p:nvPr/>
        </p:nvSpPr>
        <p:spPr>
          <a:xfrm>
            <a:off x="10147449" y="3882902"/>
            <a:ext cx="1877297" cy="646331"/>
          </a:xfrm>
          <a:prstGeom prst="rect">
            <a:avLst/>
          </a:prstGeom>
          <a:noFill/>
        </p:spPr>
        <p:txBody>
          <a:bodyPr wrap="square" rtlCol="0">
            <a:spAutoFit/>
          </a:bodyPr>
          <a:lstStyle/>
          <a:p>
            <a:pPr algn="ctr"/>
            <a:r>
              <a:rPr lang="en-GB" sz="1200" dirty="0">
                <a:solidFill>
                  <a:srgbClr val="FF0000"/>
                </a:solidFill>
              </a:rPr>
              <a:t>Caution: Poor ethnicity coding means interpretation is difficult</a:t>
            </a:r>
          </a:p>
        </p:txBody>
      </p:sp>
      <p:pic>
        <p:nvPicPr>
          <p:cNvPr id="5" name="Picture 4">
            <a:extLst>
              <a:ext uri="{FF2B5EF4-FFF2-40B4-BE49-F238E27FC236}">
                <a16:creationId xmlns:a16="http://schemas.microsoft.com/office/drawing/2014/main" id="{3F48F529-7258-4C3C-86D3-F5CCE7DD117F}"/>
              </a:ext>
            </a:extLst>
          </p:cNvPr>
          <p:cNvPicPr>
            <a:picLocks noChangeAspect="1"/>
          </p:cNvPicPr>
          <p:nvPr/>
        </p:nvPicPr>
        <p:blipFill>
          <a:blip r:embed="rId3"/>
          <a:stretch>
            <a:fillRect/>
          </a:stretch>
        </p:blipFill>
        <p:spPr>
          <a:xfrm>
            <a:off x="89649" y="1143474"/>
            <a:ext cx="5351105" cy="2693339"/>
          </a:xfrm>
          <a:prstGeom prst="rect">
            <a:avLst/>
          </a:prstGeom>
        </p:spPr>
      </p:pic>
      <p:pic>
        <p:nvPicPr>
          <p:cNvPr id="6" name="Picture 5">
            <a:extLst>
              <a:ext uri="{FF2B5EF4-FFF2-40B4-BE49-F238E27FC236}">
                <a16:creationId xmlns:a16="http://schemas.microsoft.com/office/drawing/2014/main" id="{3AA6E2C6-CBF5-49BF-8A25-919223AD84BD}"/>
              </a:ext>
            </a:extLst>
          </p:cNvPr>
          <p:cNvPicPr>
            <a:picLocks noChangeAspect="1"/>
          </p:cNvPicPr>
          <p:nvPr/>
        </p:nvPicPr>
        <p:blipFill>
          <a:blip r:embed="rId4"/>
          <a:stretch>
            <a:fillRect/>
          </a:stretch>
        </p:blipFill>
        <p:spPr>
          <a:xfrm>
            <a:off x="436228" y="3864861"/>
            <a:ext cx="3421430" cy="2904440"/>
          </a:xfrm>
          <a:prstGeom prst="rect">
            <a:avLst/>
          </a:prstGeom>
        </p:spPr>
      </p:pic>
      <p:pic>
        <p:nvPicPr>
          <p:cNvPr id="15" name="Picture 14">
            <a:extLst>
              <a:ext uri="{FF2B5EF4-FFF2-40B4-BE49-F238E27FC236}">
                <a16:creationId xmlns:a16="http://schemas.microsoft.com/office/drawing/2014/main" id="{194CD57A-1670-40E5-9992-BC0E848C4D7A}"/>
              </a:ext>
            </a:extLst>
          </p:cNvPr>
          <p:cNvPicPr>
            <a:picLocks noChangeAspect="1"/>
          </p:cNvPicPr>
          <p:nvPr/>
        </p:nvPicPr>
        <p:blipFill>
          <a:blip r:embed="rId5"/>
          <a:stretch>
            <a:fillRect/>
          </a:stretch>
        </p:blipFill>
        <p:spPr>
          <a:xfrm>
            <a:off x="5682707" y="569693"/>
            <a:ext cx="6419644" cy="3042168"/>
          </a:xfrm>
          <a:prstGeom prst="rect">
            <a:avLst/>
          </a:prstGeom>
        </p:spPr>
      </p:pic>
    </p:spTree>
    <p:extLst>
      <p:ext uri="{BB962C8B-B14F-4D97-AF65-F5344CB8AC3E}">
        <p14:creationId xmlns:p14="http://schemas.microsoft.com/office/powerpoint/2010/main" val="283830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F485-F2E8-48F6-9E1A-B4529F5E3937}"/>
              </a:ext>
            </a:extLst>
          </p:cNvPr>
          <p:cNvSpPr txBox="1">
            <a:spLocks/>
          </p:cNvSpPr>
          <p:nvPr/>
        </p:nvSpPr>
        <p:spPr>
          <a:xfrm>
            <a:off x="156760" y="745862"/>
            <a:ext cx="5680957" cy="12507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black"/>
                </a:solidFill>
              </a:rPr>
              <a:t>Nephrology Outpatient Mode of Attendance by ICS and Provider</a:t>
            </a:r>
            <a:endParaRPr lang="en-US" sz="2400" dirty="0"/>
          </a:p>
        </p:txBody>
      </p:sp>
      <p:pic>
        <p:nvPicPr>
          <p:cNvPr id="4" name="Picture 3">
            <a:extLst>
              <a:ext uri="{FF2B5EF4-FFF2-40B4-BE49-F238E27FC236}">
                <a16:creationId xmlns:a16="http://schemas.microsoft.com/office/drawing/2014/main" id="{0DE50A5C-8C20-4572-813B-EA60642BBAEE}"/>
              </a:ext>
            </a:extLst>
          </p:cNvPr>
          <p:cNvPicPr>
            <a:picLocks noChangeAspect="1"/>
          </p:cNvPicPr>
          <p:nvPr/>
        </p:nvPicPr>
        <p:blipFill>
          <a:blip r:embed="rId2"/>
          <a:stretch>
            <a:fillRect/>
          </a:stretch>
        </p:blipFill>
        <p:spPr>
          <a:xfrm>
            <a:off x="11453" y="2334111"/>
            <a:ext cx="5694051" cy="3362325"/>
          </a:xfrm>
          <a:prstGeom prst="rect">
            <a:avLst/>
          </a:prstGeom>
        </p:spPr>
      </p:pic>
      <p:pic>
        <p:nvPicPr>
          <p:cNvPr id="5" name="Picture 4">
            <a:extLst>
              <a:ext uri="{FF2B5EF4-FFF2-40B4-BE49-F238E27FC236}">
                <a16:creationId xmlns:a16="http://schemas.microsoft.com/office/drawing/2014/main" id="{8948B041-334A-4A3C-865F-7F943C51EE29}"/>
              </a:ext>
            </a:extLst>
          </p:cNvPr>
          <p:cNvPicPr>
            <a:picLocks noChangeAspect="1"/>
          </p:cNvPicPr>
          <p:nvPr/>
        </p:nvPicPr>
        <p:blipFill>
          <a:blip r:embed="rId3"/>
          <a:stretch>
            <a:fillRect/>
          </a:stretch>
        </p:blipFill>
        <p:spPr>
          <a:xfrm>
            <a:off x="5861654" y="3429000"/>
            <a:ext cx="6186679" cy="3362325"/>
          </a:xfrm>
          <a:prstGeom prst="rect">
            <a:avLst/>
          </a:prstGeom>
        </p:spPr>
      </p:pic>
      <p:sp>
        <p:nvSpPr>
          <p:cNvPr id="6" name="TextBox 5">
            <a:extLst>
              <a:ext uri="{FF2B5EF4-FFF2-40B4-BE49-F238E27FC236}">
                <a16:creationId xmlns:a16="http://schemas.microsoft.com/office/drawing/2014/main" id="{14378204-290B-47DA-A020-406A3A02AFB3}"/>
              </a:ext>
            </a:extLst>
          </p:cNvPr>
          <p:cNvSpPr txBox="1"/>
          <p:nvPr/>
        </p:nvSpPr>
        <p:spPr>
          <a:xfrm>
            <a:off x="6096000" y="745862"/>
            <a:ext cx="5694051" cy="2893100"/>
          </a:xfrm>
          <a:prstGeom prst="rect">
            <a:avLst/>
          </a:prstGeom>
          <a:noFill/>
        </p:spPr>
        <p:txBody>
          <a:bodyPr wrap="square" rtlCol="0">
            <a:spAutoFit/>
          </a:bodyPr>
          <a:lstStyle/>
          <a:p>
            <a:r>
              <a:rPr lang="en-GB" sz="1400" dirty="0"/>
              <a:t>Across the London Kidney Network, the percentage of outpatient appointments that are delivered as non face-to-face is less than half the national rate.</a:t>
            </a:r>
          </a:p>
          <a:p>
            <a:endParaRPr lang="en-GB" sz="1400" dirty="0"/>
          </a:p>
          <a:p>
            <a:r>
              <a:rPr lang="en-GB" sz="1400" dirty="0"/>
              <a:t>Barts and Epsom St Helier have much higher rates of non face-to-face outpatient appointments than the other LKN centres. This raises the rates for NEL, Surrey Heartlands and South West London patients.</a:t>
            </a:r>
          </a:p>
          <a:p>
            <a:endParaRPr lang="en-GB" sz="1400" dirty="0"/>
          </a:p>
          <a:p>
            <a:r>
              <a:rPr lang="en-GB" sz="1400" dirty="0"/>
              <a:t>Note that Bart’s hospital has a high DNA rate (slide 10) whilst Epsom has a low DNA rate. Indicating that there doesn’t seem to be a relationship (within this dataset) between DNA rates and the offer of non face-to-face appointments.</a:t>
            </a:r>
          </a:p>
          <a:p>
            <a:endParaRPr lang="en-GB" sz="1400" dirty="0"/>
          </a:p>
        </p:txBody>
      </p:sp>
    </p:spTree>
    <p:extLst>
      <p:ext uri="{BB962C8B-B14F-4D97-AF65-F5344CB8AC3E}">
        <p14:creationId xmlns:p14="http://schemas.microsoft.com/office/powerpoint/2010/main" val="822877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DC1444-4103-4385-A2FD-851C004C3E43}"/>
              </a:ext>
            </a:extLst>
          </p:cNvPr>
          <p:cNvPicPr>
            <a:picLocks noChangeAspect="1"/>
          </p:cNvPicPr>
          <p:nvPr/>
        </p:nvPicPr>
        <p:blipFill>
          <a:blip r:embed="rId3"/>
          <a:stretch>
            <a:fillRect/>
          </a:stretch>
        </p:blipFill>
        <p:spPr>
          <a:xfrm>
            <a:off x="6343047" y="3788923"/>
            <a:ext cx="5151803" cy="3012784"/>
          </a:xfrm>
          <a:prstGeom prst="rect">
            <a:avLst/>
          </a:prstGeom>
        </p:spPr>
      </p:pic>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0" y="569913"/>
            <a:ext cx="10515600" cy="587768"/>
          </a:xfrm>
        </p:spPr>
        <p:txBody>
          <a:bodyPr>
            <a:normAutofit/>
          </a:bodyPr>
          <a:lstStyle/>
          <a:p>
            <a:r>
              <a:rPr lang="en-US" sz="2400" b="1" dirty="0">
                <a:solidFill>
                  <a:prstClr val="black"/>
                </a:solidFill>
              </a:rPr>
              <a:t>Nephrology Outpatient Did Not Attend rates*</a:t>
            </a:r>
            <a:endParaRPr lang="en-US" sz="2400" dirty="0"/>
          </a:p>
        </p:txBody>
      </p:sp>
      <p:sp>
        <p:nvSpPr>
          <p:cNvPr id="9" name="Oval 8">
            <a:extLst>
              <a:ext uri="{FF2B5EF4-FFF2-40B4-BE49-F238E27FC236}">
                <a16:creationId xmlns:a16="http://schemas.microsoft.com/office/drawing/2014/main" id="{FDBC248F-DECB-44E3-980D-EDDE3FFB40A3}"/>
              </a:ext>
            </a:extLst>
          </p:cNvPr>
          <p:cNvSpPr/>
          <p:nvPr/>
        </p:nvSpPr>
        <p:spPr>
          <a:xfrm>
            <a:off x="10605249" y="4747106"/>
            <a:ext cx="760805" cy="627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F6D35D7-FF8A-4C6E-8C67-C6A281D055B2}"/>
              </a:ext>
            </a:extLst>
          </p:cNvPr>
          <p:cNvSpPr txBox="1"/>
          <p:nvPr/>
        </p:nvSpPr>
        <p:spPr>
          <a:xfrm>
            <a:off x="10316195" y="4008223"/>
            <a:ext cx="1877297" cy="646331"/>
          </a:xfrm>
          <a:prstGeom prst="rect">
            <a:avLst/>
          </a:prstGeom>
          <a:noFill/>
        </p:spPr>
        <p:txBody>
          <a:bodyPr wrap="square" rtlCol="0">
            <a:spAutoFit/>
          </a:bodyPr>
          <a:lstStyle/>
          <a:p>
            <a:pPr algn="ctr"/>
            <a:r>
              <a:rPr lang="en-GB" sz="1200" dirty="0">
                <a:solidFill>
                  <a:srgbClr val="FF0000"/>
                </a:solidFill>
              </a:rPr>
              <a:t>Caution: Poor ethnicity coding means interpretation is difficult</a:t>
            </a:r>
          </a:p>
        </p:txBody>
      </p:sp>
      <p:pic>
        <p:nvPicPr>
          <p:cNvPr id="3" name="Picture 2">
            <a:extLst>
              <a:ext uri="{FF2B5EF4-FFF2-40B4-BE49-F238E27FC236}">
                <a16:creationId xmlns:a16="http://schemas.microsoft.com/office/drawing/2014/main" id="{3E1C7D05-4CD9-4E0E-B0A6-40A832627B7F}"/>
              </a:ext>
            </a:extLst>
          </p:cNvPr>
          <p:cNvPicPr>
            <a:picLocks noChangeAspect="1"/>
          </p:cNvPicPr>
          <p:nvPr/>
        </p:nvPicPr>
        <p:blipFill>
          <a:blip r:embed="rId4"/>
          <a:stretch>
            <a:fillRect/>
          </a:stretch>
        </p:blipFill>
        <p:spPr>
          <a:xfrm>
            <a:off x="292888" y="1086721"/>
            <a:ext cx="4295890" cy="2800450"/>
          </a:xfrm>
          <a:prstGeom prst="rect">
            <a:avLst/>
          </a:prstGeom>
        </p:spPr>
      </p:pic>
      <p:pic>
        <p:nvPicPr>
          <p:cNvPr id="5" name="Picture 4">
            <a:extLst>
              <a:ext uri="{FF2B5EF4-FFF2-40B4-BE49-F238E27FC236}">
                <a16:creationId xmlns:a16="http://schemas.microsoft.com/office/drawing/2014/main" id="{2812EBDB-6D3E-4DCD-9A37-37BA01BD1A0C}"/>
              </a:ext>
            </a:extLst>
          </p:cNvPr>
          <p:cNvPicPr>
            <a:picLocks noChangeAspect="1"/>
          </p:cNvPicPr>
          <p:nvPr/>
        </p:nvPicPr>
        <p:blipFill>
          <a:blip r:embed="rId5"/>
          <a:stretch>
            <a:fillRect/>
          </a:stretch>
        </p:blipFill>
        <p:spPr>
          <a:xfrm>
            <a:off x="697150" y="4072209"/>
            <a:ext cx="3470637" cy="2444110"/>
          </a:xfrm>
          <a:prstGeom prst="rect">
            <a:avLst/>
          </a:prstGeom>
        </p:spPr>
      </p:pic>
      <p:pic>
        <p:nvPicPr>
          <p:cNvPr id="10" name="Picture 9">
            <a:extLst>
              <a:ext uri="{FF2B5EF4-FFF2-40B4-BE49-F238E27FC236}">
                <a16:creationId xmlns:a16="http://schemas.microsoft.com/office/drawing/2014/main" id="{14620473-D326-4BD9-80F5-D6048F52B404}"/>
              </a:ext>
            </a:extLst>
          </p:cNvPr>
          <p:cNvPicPr>
            <a:picLocks noChangeAspect="1"/>
          </p:cNvPicPr>
          <p:nvPr/>
        </p:nvPicPr>
        <p:blipFill>
          <a:blip r:embed="rId6"/>
          <a:stretch>
            <a:fillRect/>
          </a:stretch>
        </p:blipFill>
        <p:spPr>
          <a:xfrm>
            <a:off x="6762294" y="692914"/>
            <a:ext cx="4481586" cy="2921503"/>
          </a:xfrm>
          <a:prstGeom prst="rect">
            <a:avLst/>
          </a:prstGeom>
        </p:spPr>
      </p:pic>
      <p:sp>
        <p:nvSpPr>
          <p:cNvPr id="4" name="TextBox 3">
            <a:extLst>
              <a:ext uri="{FF2B5EF4-FFF2-40B4-BE49-F238E27FC236}">
                <a16:creationId xmlns:a16="http://schemas.microsoft.com/office/drawing/2014/main" id="{13875705-FB01-4E2E-B57E-8326FE326170}"/>
              </a:ext>
            </a:extLst>
          </p:cNvPr>
          <p:cNvSpPr txBox="1"/>
          <p:nvPr/>
        </p:nvSpPr>
        <p:spPr>
          <a:xfrm>
            <a:off x="125834" y="6516319"/>
            <a:ext cx="4924337" cy="276999"/>
          </a:xfrm>
          <a:prstGeom prst="rect">
            <a:avLst/>
          </a:prstGeom>
          <a:noFill/>
        </p:spPr>
        <p:txBody>
          <a:bodyPr wrap="square" rtlCol="0">
            <a:spAutoFit/>
          </a:bodyPr>
          <a:lstStyle/>
          <a:p>
            <a:r>
              <a:rPr lang="en-GB" sz="1200" dirty="0"/>
              <a:t>*Please see Appendix A for a rapid review of the evidence on DNA rates</a:t>
            </a:r>
          </a:p>
        </p:txBody>
      </p:sp>
    </p:spTree>
    <p:extLst>
      <p:ext uri="{BB962C8B-B14F-4D97-AF65-F5344CB8AC3E}">
        <p14:creationId xmlns:p14="http://schemas.microsoft.com/office/powerpoint/2010/main" val="1377796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0" y="569913"/>
            <a:ext cx="5503819" cy="1216942"/>
          </a:xfrm>
        </p:spPr>
        <p:txBody>
          <a:bodyPr>
            <a:normAutofit/>
          </a:bodyPr>
          <a:lstStyle/>
          <a:p>
            <a:r>
              <a:rPr lang="en-US" sz="2400" b="1" dirty="0">
                <a:solidFill>
                  <a:prstClr val="black"/>
                </a:solidFill>
              </a:rPr>
              <a:t>Nephrology Outpatient Did Not Attend rates by ICS and provider</a:t>
            </a:r>
            <a:endParaRPr lang="en-US" sz="2400" dirty="0"/>
          </a:p>
        </p:txBody>
      </p:sp>
      <p:pic>
        <p:nvPicPr>
          <p:cNvPr id="5" name="Picture 4">
            <a:extLst>
              <a:ext uri="{FF2B5EF4-FFF2-40B4-BE49-F238E27FC236}">
                <a16:creationId xmlns:a16="http://schemas.microsoft.com/office/drawing/2014/main" id="{9FE115FA-E9CF-4105-8039-4B7301E689DE}"/>
              </a:ext>
            </a:extLst>
          </p:cNvPr>
          <p:cNvPicPr>
            <a:picLocks noChangeAspect="1"/>
          </p:cNvPicPr>
          <p:nvPr/>
        </p:nvPicPr>
        <p:blipFill>
          <a:blip r:embed="rId2"/>
          <a:stretch>
            <a:fillRect/>
          </a:stretch>
        </p:blipFill>
        <p:spPr>
          <a:xfrm>
            <a:off x="35810" y="2140891"/>
            <a:ext cx="5468009" cy="4052901"/>
          </a:xfrm>
          <a:prstGeom prst="rect">
            <a:avLst/>
          </a:prstGeom>
          <a:ln>
            <a:solidFill>
              <a:schemeClr val="tx1"/>
            </a:solidFill>
          </a:ln>
        </p:spPr>
      </p:pic>
      <p:pic>
        <p:nvPicPr>
          <p:cNvPr id="6" name="Picture 5">
            <a:extLst>
              <a:ext uri="{FF2B5EF4-FFF2-40B4-BE49-F238E27FC236}">
                <a16:creationId xmlns:a16="http://schemas.microsoft.com/office/drawing/2014/main" id="{0A9CA40E-EDE2-4E9A-A0B1-E0ED53DBE9DA}"/>
              </a:ext>
            </a:extLst>
          </p:cNvPr>
          <p:cNvPicPr>
            <a:picLocks noChangeAspect="1"/>
          </p:cNvPicPr>
          <p:nvPr/>
        </p:nvPicPr>
        <p:blipFill>
          <a:blip r:embed="rId3"/>
          <a:stretch>
            <a:fillRect/>
          </a:stretch>
        </p:blipFill>
        <p:spPr>
          <a:xfrm>
            <a:off x="6688182" y="2768995"/>
            <a:ext cx="5335225" cy="3954481"/>
          </a:xfrm>
          <a:prstGeom prst="rect">
            <a:avLst/>
          </a:prstGeom>
        </p:spPr>
      </p:pic>
      <p:sp>
        <p:nvSpPr>
          <p:cNvPr id="8" name="TextBox 7">
            <a:extLst>
              <a:ext uri="{FF2B5EF4-FFF2-40B4-BE49-F238E27FC236}">
                <a16:creationId xmlns:a16="http://schemas.microsoft.com/office/drawing/2014/main" id="{DC0DE98D-29A8-43A5-8DD9-52186BBA80CA}"/>
              </a:ext>
            </a:extLst>
          </p:cNvPr>
          <p:cNvSpPr txBox="1"/>
          <p:nvPr/>
        </p:nvSpPr>
        <p:spPr>
          <a:xfrm>
            <a:off x="6449921" y="909692"/>
            <a:ext cx="5573486" cy="1477328"/>
          </a:xfrm>
          <a:prstGeom prst="rect">
            <a:avLst/>
          </a:prstGeom>
          <a:noFill/>
        </p:spPr>
        <p:txBody>
          <a:bodyPr wrap="square" rtlCol="0">
            <a:spAutoFit/>
          </a:bodyPr>
          <a:lstStyle/>
          <a:p>
            <a:r>
              <a:rPr lang="en-GB" dirty="0"/>
              <a:t>London Kidney Network DNA rates are worse compared to England overall and they are highest at King’s College and Bart’s NHS Trusts. This drives higher rates for patients from South East and East London ICS areas.</a:t>
            </a:r>
          </a:p>
          <a:p>
            <a:endParaRPr lang="en-GB" dirty="0"/>
          </a:p>
        </p:txBody>
      </p:sp>
    </p:spTree>
    <p:extLst>
      <p:ext uri="{BB962C8B-B14F-4D97-AF65-F5344CB8AC3E}">
        <p14:creationId xmlns:p14="http://schemas.microsoft.com/office/powerpoint/2010/main" val="3120347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04F27-A1C9-4CF3-B52D-1F4EC4434802}"/>
              </a:ext>
            </a:extLst>
          </p:cNvPr>
          <p:cNvPicPr>
            <a:picLocks noChangeAspect="1"/>
          </p:cNvPicPr>
          <p:nvPr/>
        </p:nvPicPr>
        <p:blipFill>
          <a:blip r:embed="rId3"/>
          <a:stretch>
            <a:fillRect/>
          </a:stretch>
        </p:blipFill>
        <p:spPr>
          <a:xfrm>
            <a:off x="6506377" y="3806948"/>
            <a:ext cx="5294751" cy="2990971"/>
          </a:xfrm>
          <a:prstGeom prst="rect">
            <a:avLst/>
          </a:prstGeom>
        </p:spPr>
      </p:pic>
      <p:pic>
        <p:nvPicPr>
          <p:cNvPr id="3" name="Picture 2">
            <a:extLst>
              <a:ext uri="{FF2B5EF4-FFF2-40B4-BE49-F238E27FC236}">
                <a16:creationId xmlns:a16="http://schemas.microsoft.com/office/drawing/2014/main" id="{1014745B-2568-4CFE-9748-D414403C768E}"/>
              </a:ext>
            </a:extLst>
          </p:cNvPr>
          <p:cNvPicPr>
            <a:picLocks noChangeAspect="1"/>
          </p:cNvPicPr>
          <p:nvPr/>
        </p:nvPicPr>
        <p:blipFill>
          <a:blip r:embed="rId4"/>
          <a:stretch>
            <a:fillRect/>
          </a:stretch>
        </p:blipFill>
        <p:spPr>
          <a:xfrm>
            <a:off x="6506378" y="873002"/>
            <a:ext cx="5294751" cy="2810724"/>
          </a:xfrm>
          <a:prstGeom prst="rect">
            <a:avLst/>
          </a:prstGeom>
        </p:spPr>
      </p:pic>
      <p:sp>
        <p:nvSpPr>
          <p:cNvPr id="2" name="Title 1">
            <a:extLst>
              <a:ext uri="{FF2B5EF4-FFF2-40B4-BE49-F238E27FC236}">
                <a16:creationId xmlns:a16="http://schemas.microsoft.com/office/drawing/2014/main" id="{666826BB-3482-91F0-841E-C6AB6507DCFA}"/>
              </a:ext>
            </a:extLst>
          </p:cNvPr>
          <p:cNvSpPr>
            <a:spLocks noGrp="1"/>
          </p:cNvSpPr>
          <p:nvPr>
            <p:ph type="title" idx="4294967295"/>
          </p:nvPr>
        </p:nvSpPr>
        <p:spPr>
          <a:xfrm>
            <a:off x="5119372" y="314129"/>
            <a:ext cx="10515600" cy="798512"/>
          </a:xfrm>
        </p:spPr>
        <p:txBody>
          <a:bodyPr>
            <a:normAutofit/>
          </a:bodyPr>
          <a:lstStyle/>
          <a:p>
            <a:r>
              <a:rPr lang="en-US" sz="1800" b="1" dirty="0">
                <a:solidFill>
                  <a:prstClr val="black"/>
                </a:solidFill>
              </a:rPr>
              <a:t>Nephrology Outpatient Cancellation rates</a:t>
            </a:r>
            <a:endParaRPr lang="en-US" sz="1800" dirty="0"/>
          </a:p>
        </p:txBody>
      </p:sp>
      <p:sp>
        <p:nvSpPr>
          <p:cNvPr id="8" name="Oval 7">
            <a:extLst>
              <a:ext uri="{FF2B5EF4-FFF2-40B4-BE49-F238E27FC236}">
                <a16:creationId xmlns:a16="http://schemas.microsoft.com/office/drawing/2014/main" id="{9C3E77A3-0F08-4F9E-AFE5-BA9981726B43}"/>
              </a:ext>
            </a:extLst>
          </p:cNvPr>
          <p:cNvSpPr/>
          <p:nvPr/>
        </p:nvSpPr>
        <p:spPr>
          <a:xfrm>
            <a:off x="10377172" y="4618462"/>
            <a:ext cx="1604026" cy="746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E373159-219E-4B39-8A56-FC60D7DB14D4}"/>
              </a:ext>
            </a:extLst>
          </p:cNvPr>
          <p:cNvSpPr txBox="1"/>
          <p:nvPr/>
        </p:nvSpPr>
        <p:spPr>
          <a:xfrm>
            <a:off x="10007926" y="4002961"/>
            <a:ext cx="2121338" cy="646331"/>
          </a:xfrm>
          <a:prstGeom prst="rect">
            <a:avLst/>
          </a:prstGeom>
          <a:noFill/>
        </p:spPr>
        <p:txBody>
          <a:bodyPr wrap="square" rtlCol="0">
            <a:spAutoFit/>
          </a:bodyPr>
          <a:lstStyle/>
          <a:p>
            <a:pPr algn="ctr"/>
            <a:r>
              <a:rPr lang="en-GB" sz="1200" dirty="0">
                <a:solidFill>
                  <a:srgbClr val="FF0000"/>
                </a:solidFill>
              </a:rPr>
              <a:t>Caution: Poor ethnicity coding means interpretation is difficult</a:t>
            </a:r>
          </a:p>
        </p:txBody>
      </p:sp>
      <p:pic>
        <p:nvPicPr>
          <p:cNvPr id="4" name="Picture 3">
            <a:extLst>
              <a:ext uri="{FF2B5EF4-FFF2-40B4-BE49-F238E27FC236}">
                <a16:creationId xmlns:a16="http://schemas.microsoft.com/office/drawing/2014/main" id="{B0BB8B13-611A-4631-AE74-8F4F1BDDFAE5}"/>
              </a:ext>
            </a:extLst>
          </p:cNvPr>
          <p:cNvPicPr>
            <a:picLocks noChangeAspect="1"/>
          </p:cNvPicPr>
          <p:nvPr/>
        </p:nvPicPr>
        <p:blipFill>
          <a:blip r:embed="rId5"/>
          <a:stretch>
            <a:fillRect/>
          </a:stretch>
        </p:blipFill>
        <p:spPr>
          <a:xfrm>
            <a:off x="314831" y="873002"/>
            <a:ext cx="5616865" cy="2984895"/>
          </a:xfrm>
          <a:prstGeom prst="rect">
            <a:avLst/>
          </a:prstGeom>
        </p:spPr>
      </p:pic>
      <p:pic>
        <p:nvPicPr>
          <p:cNvPr id="6" name="Picture 5">
            <a:extLst>
              <a:ext uri="{FF2B5EF4-FFF2-40B4-BE49-F238E27FC236}">
                <a16:creationId xmlns:a16="http://schemas.microsoft.com/office/drawing/2014/main" id="{1D01C814-87D4-468E-9C48-D4B6F54CEF1A}"/>
              </a:ext>
            </a:extLst>
          </p:cNvPr>
          <p:cNvPicPr>
            <a:picLocks noChangeAspect="1"/>
          </p:cNvPicPr>
          <p:nvPr/>
        </p:nvPicPr>
        <p:blipFill>
          <a:blip r:embed="rId6"/>
          <a:stretch>
            <a:fillRect/>
          </a:stretch>
        </p:blipFill>
        <p:spPr>
          <a:xfrm>
            <a:off x="371360" y="3945494"/>
            <a:ext cx="5367589" cy="2852425"/>
          </a:xfrm>
          <a:prstGeom prst="rect">
            <a:avLst/>
          </a:prstGeom>
        </p:spPr>
      </p:pic>
    </p:spTree>
    <p:extLst>
      <p:ext uri="{BB962C8B-B14F-4D97-AF65-F5344CB8AC3E}">
        <p14:creationId xmlns:p14="http://schemas.microsoft.com/office/powerpoint/2010/main" val="306542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B24CB9-AD92-451F-AF0D-B9991A4BC097}"/>
              </a:ext>
            </a:extLst>
          </p:cNvPr>
          <p:cNvSpPr txBox="1"/>
          <p:nvPr/>
        </p:nvSpPr>
        <p:spPr>
          <a:xfrm>
            <a:off x="111345" y="568908"/>
            <a:ext cx="6237203" cy="1446550"/>
          </a:xfrm>
          <a:prstGeom prst="rect">
            <a:avLst/>
          </a:prstGeom>
          <a:noFill/>
        </p:spPr>
        <p:txBody>
          <a:bodyPr wrap="square" rtlCol="0">
            <a:spAutoFit/>
          </a:bodyPr>
          <a:lstStyle/>
          <a:p>
            <a:r>
              <a:rPr lang="en-GB" dirty="0"/>
              <a:t>Population age-structure of London</a:t>
            </a:r>
          </a:p>
          <a:p>
            <a:r>
              <a:rPr lang="en-GB" sz="1400" dirty="0"/>
              <a:t>The map below, demonstrates how the population of London varies in terms of the proportion of people aged over 65, with some areas having in excess of 30% of the population within this older age group. The two charts demonstrate age-related risk is a factor for Surrey Heartlands whereas North West London has the biggest potential for kidney disease burden in terms of absolute numbers.</a:t>
            </a:r>
          </a:p>
        </p:txBody>
      </p:sp>
      <p:pic>
        <p:nvPicPr>
          <p:cNvPr id="10" name="Picture 9">
            <a:extLst>
              <a:ext uri="{FF2B5EF4-FFF2-40B4-BE49-F238E27FC236}">
                <a16:creationId xmlns:a16="http://schemas.microsoft.com/office/drawing/2014/main" id="{61BF83A5-7E4E-42C1-8239-EE3F073D7DBE}"/>
              </a:ext>
            </a:extLst>
          </p:cNvPr>
          <p:cNvPicPr>
            <a:picLocks noChangeAspect="1"/>
          </p:cNvPicPr>
          <p:nvPr/>
        </p:nvPicPr>
        <p:blipFill>
          <a:blip r:embed="rId3"/>
          <a:stretch>
            <a:fillRect/>
          </a:stretch>
        </p:blipFill>
        <p:spPr>
          <a:xfrm>
            <a:off x="0" y="2386118"/>
            <a:ext cx="5836248" cy="4422597"/>
          </a:xfrm>
          <a:prstGeom prst="rect">
            <a:avLst/>
          </a:prstGeom>
        </p:spPr>
      </p:pic>
      <p:pic>
        <p:nvPicPr>
          <p:cNvPr id="2" name="Picture 1">
            <a:extLst>
              <a:ext uri="{FF2B5EF4-FFF2-40B4-BE49-F238E27FC236}">
                <a16:creationId xmlns:a16="http://schemas.microsoft.com/office/drawing/2014/main" id="{E6284998-5C0A-4570-88B7-19C94B93BDAE}"/>
              </a:ext>
            </a:extLst>
          </p:cNvPr>
          <p:cNvPicPr>
            <a:picLocks noChangeAspect="1"/>
          </p:cNvPicPr>
          <p:nvPr/>
        </p:nvPicPr>
        <p:blipFill>
          <a:blip r:embed="rId4"/>
          <a:stretch>
            <a:fillRect/>
          </a:stretch>
        </p:blipFill>
        <p:spPr>
          <a:xfrm>
            <a:off x="6830171" y="664312"/>
            <a:ext cx="4473946" cy="2920330"/>
          </a:xfrm>
          <a:prstGeom prst="rect">
            <a:avLst/>
          </a:prstGeom>
        </p:spPr>
      </p:pic>
      <p:pic>
        <p:nvPicPr>
          <p:cNvPr id="3" name="Picture 2">
            <a:extLst>
              <a:ext uri="{FF2B5EF4-FFF2-40B4-BE49-F238E27FC236}">
                <a16:creationId xmlns:a16="http://schemas.microsoft.com/office/drawing/2014/main" id="{6D091D19-C506-4AC5-A528-75EFB70F5863}"/>
              </a:ext>
            </a:extLst>
          </p:cNvPr>
          <p:cNvPicPr>
            <a:picLocks noChangeAspect="1"/>
          </p:cNvPicPr>
          <p:nvPr/>
        </p:nvPicPr>
        <p:blipFill>
          <a:blip r:embed="rId5"/>
          <a:stretch>
            <a:fillRect/>
          </a:stretch>
        </p:blipFill>
        <p:spPr>
          <a:xfrm>
            <a:off x="6830171" y="3665898"/>
            <a:ext cx="4473947" cy="2920331"/>
          </a:xfrm>
          <a:prstGeom prst="rect">
            <a:avLst/>
          </a:prstGeom>
        </p:spPr>
      </p:pic>
      <p:sp>
        <p:nvSpPr>
          <p:cNvPr id="5" name="TextBox 4">
            <a:extLst>
              <a:ext uri="{FF2B5EF4-FFF2-40B4-BE49-F238E27FC236}">
                <a16:creationId xmlns:a16="http://schemas.microsoft.com/office/drawing/2014/main" id="{9DFD110D-BB15-4821-9704-4482F7F9BD46}"/>
              </a:ext>
            </a:extLst>
          </p:cNvPr>
          <p:cNvSpPr txBox="1"/>
          <p:nvPr/>
        </p:nvSpPr>
        <p:spPr>
          <a:xfrm>
            <a:off x="9150506" y="6611779"/>
            <a:ext cx="4001549" cy="246221"/>
          </a:xfrm>
          <a:prstGeom prst="rect">
            <a:avLst/>
          </a:prstGeom>
          <a:noFill/>
        </p:spPr>
        <p:txBody>
          <a:bodyPr wrap="square" rtlCol="0">
            <a:spAutoFit/>
          </a:bodyPr>
          <a:lstStyle/>
          <a:p>
            <a:r>
              <a:rPr lang="en-GB" sz="1000" dirty="0"/>
              <a:t>Source: Primary Care Registered populations April 2020</a:t>
            </a:r>
          </a:p>
        </p:txBody>
      </p:sp>
      <p:sp>
        <p:nvSpPr>
          <p:cNvPr id="6" name="Slide Number Placeholder 5">
            <a:extLst>
              <a:ext uri="{FF2B5EF4-FFF2-40B4-BE49-F238E27FC236}">
                <a16:creationId xmlns:a16="http://schemas.microsoft.com/office/drawing/2014/main" id="{D88FEBF1-1EB6-4A7A-8B8D-59DAD2AEB180}"/>
              </a:ext>
            </a:extLst>
          </p:cNvPr>
          <p:cNvSpPr>
            <a:spLocks noGrp="1"/>
          </p:cNvSpPr>
          <p:nvPr>
            <p:ph type="sldNum" sz="quarter" idx="12"/>
          </p:nvPr>
        </p:nvSpPr>
        <p:spPr/>
        <p:txBody>
          <a:bodyPr/>
          <a:lstStyle/>
          <a:p>
            <a:fld id="{4CFE3F30-78E1-4CB9-82AD-42CBF17719CB}" type="slidenum">
              <a:rPr lang="en-GB" smtClean="0"/>
              <a:t>6</a:t>
            </a:fld>
            <a:endParaRPr lang="en-GB"/>
          </a:p>
        </p:txBody>
      </p:sp>
    </p:spTree>
    <p:extLst>
      <p:ext uri="{BB962C8B-B14F-4D97-AF65-F5344CB8AC3E}">
        <p14:creationId xmlns:p14="http://schemas.microsoft.com/office/powerpoint/2010/main" val="1288738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A9AEBF-8FE2-485B-AE27-FA243EC01BA9}"/>
              </a:ext>
            </a:extLst>
          </p:cNvPr>
          <p:cNvSpPr txBox="1">
            <a:spLocks/>
          </p:cNvSpPr>
          <p:nvPr/>
        </p:nvSpPr>
        <p:spPr>
          <a:xfrm>
            <a:off x="89649" y="569693"/>
            <a:ext cx="10515600" cy="7982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black"/>
                </a:solidFill>
              </a:rPr>
              <a:t>Nephrology Outpatient Patient Cancellation rates by provider</a:t>
            </a:r>
            <a:endParaRPr lang="en-US" sz="2400" dirty="0"/>
          </a:p>
        </p:txBody>
      </p:sp>
      <p:pic>
        <p:nvPicPr>
          <p:cNvPr id="2" name="Picture 1">
            <a:extLst>
              <a:ext uri="{FF2B5EF4-FFF2-40B4-BE49-F238E27FC236}">
                <a16:creationId xmlns:a16="http://schemas.microsoft.com/office/drawing/2014/main" id="{C394F25F-4F37-4682-B007-187FAF86F054}"/>
              </a:ext>
            </a:extLst>
          </p:cNvPr>
          <p:cNvPicPr>
            <a:picLocks noChangeAspect="1"/>
          </p:cNvPicPr>
          <p:nvPr/>
        </p:nvPicPr>
        <p:blipFill>
          <a:blip r:embed="rId2"/>
          <a:stretch>
            <a:fillRect/>
          </a:stretch>
        </p:blipFill>
        <p:spPr>
          <a:xfrm>
            <a:off x="258574" y="1310456"/>
            <a:ext cx="11674852" cy="4237087"/>
          </a:xfrm>
          <a:prstGeom prst="rect">
            <a:avLst/>
          </a:prstGeom>
        </p:spPr>
      </p:pic>
    </p:spTree>
    <p:extLst>
      <p:ext uri="{BB962C8B-B14F-4D97-AF65-F5344CB8AC3E}">
        <p14:creationId xmlns:p14="http://schemas.microsoft.com/office/powerpoint/2010/main" val="3898362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B704D6-6FF5-4A00-B1C9-360B9F0D9127}"/>
              </a:ext>
            </a:extLst>
          </p:cNvPr>
          <p:cNvSpPr txBox="1"/>
          <p:nvPr/>
        </p:nvSpPr>
        <p:spPr>
          <a:xfrm>
            <a:off x="98925" y="66675"/>
            <a:ext cx="7302000" cy="646331"/>
          </a:xfrm>
          <a:prstGeom prst="rect">
            <a:avLst/>
          </a:prstGeom>
          <a:noFill/>
        </p:spPr>
        <p:txBody>
          <a:bodyPr wrap="square" rtlCol="0">
            <a:spAutoFit/>
          </a:bodyPr>
          <a:lstStyle/>
          <a:p>
            <a:r>
              <a:rPr lang="en-GB" b="1" dirty="0">
                <a:solidFill>
                  <a:prstClr val="white"/>
                </a:solidFill>
                <a:latin typeface="Frutiger"/>
              </a:rPr>
              <a:t>Renal Equity Audit: </a:t>
            </a:r>
            <a:r>
              <a:rPr lang="en-GB" b="1" dirty="0">
                <a:solidFill>
                  <a:schemeClr val="bg1"/>
                </a:solidFill>
              </a:rPr>
              <a:t>Nephrology Outpatients</a:t>
            </a:r>
          </a:p>
          <a:p>
            <a:endParaRPr lang="en-GB" dirty="0">
              <a:solidFill>
                <a:schemeClr val="bg1"/>
              </a:solidFill>
            </a:endParaRPr>
          </a:p>
        </p:txBody>
      </p:sp>
      <p:sp>
        <p:nvSpPr>
          <p:cNvPr id="4" name="Title 1">
            <a:extLst>
              <a:ext uri="{FF2B5EF4-FFF2-40B4-BE49-F238E27FC236}">
                <a16:creationId xmlns:a16="http://schemas.microsoft.com/office/drawing/2014/main" id="{4DA9AEBF-8FE2-485B-AE27-FA243EC01BA9}"/>
              </a:ext>
            </a:extLst>
          </p:cNvPr>
          <p:cNvSpPr txBox="1">
            <a:spLocks/>
          </p:cNvSpPr>
          <p:nvPr/>
        </p:nvSpPr>
        <p:spPr>
          <a:xfrm>
            <a:off x="89649" y="569693"/>
            <a:ext cx="10515600" cy="7982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black"/>
                </a:solidFill>
              </a:rPr>
              <a:t>Nephrology Outpatient Hospital Cancellation rates by provider</a:t>
            </a:r>
            <a:endParaRPr lang="en-US" sz="2400" dirty="0"/>
          </a:p>
        </p:txBody>
      </p:sp>
      <p:pic>
        <p:nvPicPr>
          <p:cNvPr id="2" name="Picture 1">
            <a:extLst>
              <a:ext uri="{FF2B5EF4-FFF2-40B4-BE49-F238E27FC236}">
                <a16:creationId xmlns:a16="http://schemas.microsoft.com/office/drawing/2014/main" id="{6F902308-5775-4788-8A3D-F46BF0E37410}"/>
              </a:ext>
            </a:extLst>
          </p:cNvPr>
          <p:cNvPicPr>
            <a:picLocks noChangeAspect="1"/>
          </p:cNvPicPr>
          <p:nvPr/>
        </p:nvPicPr>
        <p:blipFill>
          <a:blip r:embed="rId2"/>
          <a:stretch>
            <a:fillRect/>
          </a:stretch>
        </p:blipFill>
        <p:spPr>
          <a:xfrm>
            <a:off x="212850" y="1219008"/>
            <a:ext cx="11766300" cy="4419983"/>
          </a:xfrm>
          <a:prstGeom prst="rect">
            <a:avLst/>
          </a:prstGeom>
        </p:spPr>
      </p:pic>
    </p:spTree>
    <p:extLst>
      <p:ext uri="{BB962C8B-B14F-4D97-AF65-F5344CB8AC3E}">
        <p14:creationId xmlns:p14="http://schemas.microsoft.com/office/powerpoint/2010/main" val="3632176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8AE7A-2422-415F-9E51-772D5B1B012A}"/>
              </a:ext>
            </a:extLst>
          </p:cNvPr>
          <p:cNvSpPr txBox="1"/>
          <p:nvPr/>
        </p:nvSpPr>
        <p:spPr>
          <a:xfrm>
            <a:off x="5822595" y="930357"/>
            <a:ext cx="5935433" cy="2970524"/>
          </a:xfrm>
          <a:prstGeom prst="roundRect">
            <a:avLst/>
          </a:prstGeom>
          <a:solidFill>
            <a:schemeClr val="accent4">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Non-attendance (Did Not Attend) rates for Nephrology outpatient appointments are:</a:t>
            </a:r>
          </a:p>
          <a:p>
            <a:pPr marL="285750" indent="-285750">
              <a:buFont typeface="Arial" panose="020B0604020202020204" pitchFamily="34" charset="0"/>
              <a:buChar char="•"/>
            </a:pPr>
            <a:r>
              <a:rPr lang="en-GB" sz="1400" dirty="0"/>
              <a:t>10.6% of all nephrology outpatient appointments in LKN centres (compared to 8.8% for Nephrology in England and 6.2% for all specialties in England</a:t>
            </a:r>
            <a:r>
              <a:rPr lang="en-GB" sz="1400" baseline="30000" dirty="0"/>
              <a:t>1</a:t>
            </a:r>
            <a:r>
              <a:rPr lang="en-GB" sz="1400" dirty="0"/>
              <a:t>)</a:t>
            </a:r>
          </a:p>
          <a:p>
            <a:pPr marL="285750" indent="-285750">
              <a:buFont typeface="Arial" panose="020B0604020202020204" pitchFamily="34" charset="0"/>
              <a:buChar char="•"/>
            </a:pPr>
            <a:r>
              <a:rPr lang="en-GB" sz="1400" dirty="0"/>
              <a:t>Worse among </a:t>
            </a:r>
            <a:r>
              <a:rPr lang="en-GB" sz="1400" b="1" dirty="0"/>
              <a:t>younger</a:t>
            </a:r>
            <a:r>
              <a:rPr lang="en-GB" sz="1400" dirty="0"/>
              <a:t> patients (&lt;55)</a:t>
            </a:r>
          </a:p>
          <a:p>
            <a:pPr marL="285750" indent="-285750">
              <a:buFont typeface="Arial" panose="020B0604020202020204" pitchFamily="34" charset="0"/>
              <a:buChar char="•"/>
            </a:pPr>
            <a:r>
              <a:rPr lang="en-GB" sz="1400" dirty="0"/>
              <a:t>Slightly worse among </a:t>
            </a:r>
            <a:r>
              <a:rPr lang="en-GB" sz="1400" b="1" dirty="0"/>
              <a:t>men</a:t>
            </a:r>
          </a:p>
          <a:p>
            <a:pPr marL="285750" indent="-285750">
              <a:buFont typeface="Arial" panose="020B0604020202020204" pitchFamily="34" charset="0"/>
              <a:buChar char="•"/>
            </a:pPr>
            <a:r>
              <a:rPr lang="en-GB" sz="1400" dirty="0"/>
              <a:t>Worse among patients from </a:t>
            </a:r>
            <a:r>
              <a:rPr lang="en-GB" sz="1400" b="1" dirty="0"/>
              <a:t>more deprived </a:t>
            </a:r>
            <a:r>
              <a:rPr lang="en-GB" sz="1400" dirty="0"/>
              <a:t>areas</a:t>
            </a:r>
          </a:p>
          <a:p>
            <a:pPr marL="285750" indent="-285750">
              <a:buFont typeface="Arial" panose="020B0604020202020204" pitchFamily="34" charset="0"/>
              <a:buChar char="•"/>
            </a:pPr>
            <a:r>
              <a:rPr lang="en-GB" sz="1400" dirty="0"/>
              <a:t>Worse among patients from patients from </a:t>
            </a:r>
            <a:r>
              <a:rPr lang="en-GB" sz="1400" b="1" dirty="0"/>
              <a:t>Black</a:t>
            </a:r>
            <a:r>
              <a:rPr lang="en-GB" sz="1400" dirty="0"/>
              <a:t> ethnic groups. Caution is required due to poor coding. However, this pattern does mirror that found for all specialties (higher DNA rates amongst Asian and Black ethnic groups</a:t>
            </a:r>
            <a:r>
              <a:rPr lang="en-GB" sz="1400" baseline="30000" dirty="0"/>
              <a:t>1</a:t>
            </a:r>
            <a:r>
              <a:rPr lang="en-GB" sz="1400" dirty="0"/>
              <a:t>)</a:t>
            </a:r>
          </a:p>
          <a:p>
            <a:pPr algn="ctr"/>
            <a:endParaRPr lang="en-GB" sz="1400" dirty="0"/>
          </a:p>
        </p:txBody>
      </p:sp>
      <p:sp>
        <p:nvSpPr>
          <p:cNvPr id="3" name="TextBox 2">
            <a:extLst>
              <a:ext uri="{FF2B5EF4-FFF2-40B4-BE49-F238E27FC236}">
                <a16:creationId xmlns:a16="http://schemas.microsoft.com/office/drawing/2014/main" id="{0CBBF372-2D86-4D1A-9DED-CA0047B9A592}"/>
              </a:ext>
            </a:extLst>
          </p:cNvPr>
          <p:cNvSpPr txBox="1"/>
          <p:nvPr/>
        </p:nvSpPr>
        <p:spPr>
          <a:xfrm>
            <a:off x="197990" y="889314"/>
            <a:ext cx="5158307" cy="19314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Nephrology outpatient first attendance rates are:</a:t>
            </a:r>
          </a:p>
          <a:p>
            <a:pPr algn="ctr"/>
            <a:endParaRPr lang="en-GB" sz="1400" b="1" dirty="0"/>
          </a:p>
          <a:p>
            <a:pPr marL="285750" indent="-285750">
              <a:buFont typeface="Arial" panose="020B0604020202020204" pitchFamily="34" charset="0"/>
              <a:buChar char="•"/>
            </a:pPr>
            <a:r>
              <a:rPr lang="en-GB" sz="1400" dirty="0"/>
              <a:t>Approximately 2 per 1,000 population for LKN overall</a:t>
            </a:r>
          </a:p>
          <a:p>
            <a:pPr marL="285750" indent="-285750">
              <a:buFont typeface="Arial" panose="020B0604020202020204" pitchFamily="34" charset="0"/>
              <a:buChar char="•"/>
            </a:pPr>
            <a:r>
              <a:rPr lang="en-GB" sz="1400" dirty="0"/>
              <a:t>Higher amongst those of </a:t>
            </a:r>
            <a:r>
              <a:rPr lang="en-GB" sz="1400" b="1" dirty="0"/>
              <a:t>older</a:t>
            </a:r>
            <a:r>
              <a:rPr lang="en-GB" sz="1400" dirty="0"/>
              <a:t> age</a:t>
            </a:r>
          </a:p>
          <a:p>
            <a:pPr marL="285750" indent="-285750">
              <a:buFont typeface="Arial" panose="020B0604020202020204" pitchFamily="34" charset="0"/>
              <a:buChar char="•"/>
            </a:pPr>
            <a:r>
              <a:rPr lang="en-GB" sz="1400" dirty="0"/>
              <a:t>Higher amongst </a:t>
            </a:r>
            <a:r>
              <a:rPr lang="en-GB" sz="1400" b="1" dirty="0"/>
              <a:t>men</a:t>
            </a:r>
            <a:r>
              <a:rPr lang="en-GB" sz="1400" dirty="0"/>
              <a:t> compared to women</a:t>
            </a:r>
          </a:p>
          <a:p>
            <a:pPr marL="285750" indent="-285750">
              <a:buFont typeface="Arial" panose="020B0604020202020204" pitchFamily="34" charset="0"/>
              <a:buChar char="•"/>
            </a:pPr>
            <a:r>
              <a:rPr lang="en-GB" sz="1400" dirty="0"/>
              <a:t>Higher amongst those from </a:t>
            </a:r>
            <a:r>
              <a:rPr lang="en-GB" sz="1400" b="1" dirty="0"/>
              <a:t>more deprived </a:t>
            </a:r>
            <a:r>
              <a:rPr lang="en-GB" sz="1400" dirty="0"/>
              <a:t>areas</a:t>
            </a:r>
          </a:p>
          <a:p>
            <a:pPr marL="285750" indent="-285750">
              <a:buFont typeface="Arial" panose="020B0604020202020204" pitchFamily="34" charset="0"/>
              <a:buChar char="•"/>
            </a:pPr>
            <a:r>
              <a:rPr lang="en-GB" sz="1400" dirty="0"/>
              <a:t>Ethnicity coding is too poor within outpatient data to draw a conclusion about differences between ethnic groups</a:t>
            </a:r>
          </a:p>
        </p:txBody>
      </p:sp>
      <p:sp>
        <p:nvSpPr>
          <p:cNvPr id="4" name="TextBox 3">
            <a:extLst>
              <a:ext uri="{FF2B5EF4-FFF2-40B4-BE49-F238E27FC236}">
                <a16:creationId xmlns:a16="http://schemas.microsoft.com/office/drawing/2014/main" id="{DDB1EEBA-1D94-4060-9CAD-60F65F89C96C}"/>
              </a:ext>
            </a:extLst>
          </p:cNvPr>
          <p:cNvSpPr txBox="1"/>
          <p:nvPr/>
        </p:nvSpPr>
        <p:spPr>
          <a:xfrm>
            <a:off x="191824" y="2890687"/>
            <a:ext cx="5329656" cy="2566958"/>
          </a:xfrm>
          <a:prstGeom prst="roundRect">
            <a:avLst/>
          </a:prstGeom>
          <a:solidFill>
            <a:schemeClr val="accent2">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Nephrology outpatient attendance modality. </a:t>
            </a:r>
          </a:p>
          <a:p>
            <a:pPr algn="ctr"/>
            <a:endParaRPr lang="en-GB" sz="1400" b="1" dirty="0"/>
          </a:p>
          <a:p>
            <a:pPr marL="285750" indent="-285750">
              <a:buFont typeface="Arial" panose="020B0604020202020204" pitchFamily="34" charset="0"/>
              <a:buChar char="•"/>
            </a:pPr>
            <a:r>
              <a:rPr lang="en-GB" sz="1400" dirty="0"/>
              <a:t>Non face-to-face (Non-F2F) appointments constitute less than 1% of all appointments which is lower than the England average of 3%.</a:t>
            </a:r>
          </a:p>
          <a:p>
            <a:pPr marL="285750" indent="-285750">
              <a:buFont typeface="Arial" panose="020B0604020202020204" pitchFamily="34" charset="0"/>
              <a:buChar char="•"/>
            </a:pPr>
            <a:r>
              <a:rPr lang="en-GB" sz="1400" dirty="0"/>
              <a:t>The level of Non-F2F appointments are higher amongst older age-groups. There are no significant differences between deprivation or ethnic groups or between men and women.</a:t>
            </a:r>
          </a:p>
          <a:p>
            <a:pPr marL="285750" indent="-285750">
              <a:buFont typeface="Arial" panose="020B0604020202020204" pitchFamily="34" charset="0"/>
              <a:buChar char="•"/>
            </a:pPr>
            <a:r>
              <a:rPr lang="en-GB" sz="1400" dirty="0"/>
              <a:t>Non-F2F appointments appear to be lower amongst those from </a:t>
            </a:r>
            <a:r>
              <a:rPr lang="en-GB" sz="1400" b="1" dirty="0"/>
              <a:t>Black</a:t>
            </a:r>
            <a:r>
              <a:rPr lang="en-GB" sz="1400" dirty="0"/>
              <a:t> ethnic groups. However, poor coding means interpretation is difficult.</a:t>
            </a:r>
          </a:p>
        </p:txBody>
      </p:sp>
      <p:sp>
        <p:nvSpPr>
          <p:cNvPr id="5" name="TextBox 4">
            <a:extLst>
              <a:ext uri="{FF2B5EF4-FFF2-40B4-BE49-F238E27FC236}">
                <a16:creationId xmlns:a16="http://schemas.microsoft.com/office/drawing/2014/main" id="{895A4269-FBD2-4357-AFF5-2A1431451720}"/>
              </a:ext>
            </a:extLst>
          </p:cNvPr>
          <p:cNvSpPr txBox="1"/>
          <p:nvPr/>
        </p:nvSpPr>
        <p:spPr>
          <a:xfrm>
            <a:off x="6006347" y="4137988"/>
            <a:ext cx="5749113" cy="1215226"/>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Patient-initiated cancellation rates:</a:t>
            </a:r>
          </a:p>
          <a:p>
            <a:pPr marL="285750" indent="-285750">
              <a:buFont typeface="Arial" panose="020B0604020202020204" pitchFamily="34" charset="0"/>
              <a:buChar char="•"/>
            </a:pPr>
            <a:r>
              <a:rPr lang="en-GB" sz="1400" dirty="0"/>
              <a:t>Constitute 10.8% of all nephrology outpatient appointments (compared to 9.5% nationally and 7.5% for all specialties nationally</a:t>
            </a:r>
            <a:r>
              <a:rPr lang="en-GB" sz="1400" baseline="30000" dirty="0"/>
              <a:t>1</a:t>
            </a:r>
            <a:r>
              <a:rPr lang="en-GB" sz="1400" dirty="0"/>
              <a:t>)</a:t>
            </a:r>
          </a:p>
          <a:p>
            <a:pPr marL="285750" indent="-285750">
              <a:buFont typeface="Arial" panose="020B0604020202020204" pitchFamily="34" charset="0"/>
              <a:buChar char="•"/>
            </a:pPr>
            <a:r>
              <a:rPr lang="en-GB" sz="1400" dirty="0"/>
              <a:t>Do not appear to differ to a great extent between age-groups, deprivation groups or between men and women</a:t>
            </a:r>
            <a:endParaRPr lang="en-GB" sz="1400" b="1" dirty="0"/>
          </a:p>
          <a:p>
            <a:pPr algn="ctr"/>
            <a:endParaRPr lang="en-GB" sz="1400" dirty="0"/>
          </a:p>
        </p:txBody>
      </p:sp>
      <p:sp>
        <p:nvSpPr>
          <p:cNvPr id="6" name="TextBox 5">
            <a:extLst>
              <a:ext uri="{FF2B5EF4-FFF2-40B4-BE49-F238E27FC236}">
                <a16:creationId xmlns:a16="http://schemas.microsoft.com/office/drawing/2014/main" id="{531551C2-DA3F-447B-BFF9-B1E03A31706D}"/>
              </a:ext>
            </a:extLst>
          </p:cNvPr>
          <p:cNvSpPr txBox="1"/>
          <p:nvPr/>
        </p:nvSpPr>
        <p:spPr>
          <a:xfrm>
            <a:off x="6008914" y="5590321"/>
            <a:ext cx="5826035" cy="1215226"/>
          </a:xfrm>
          <a:prstGeom prst="roundRect">
            <a:avLst/>
          </a:prstGeom>
          <a:solidFill>
            <a:schemeClr val="accent3">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Hospital-initiated cancellation rates are:</a:t>
            </a:r>
          </a:p>
          <a:p>
            <a:pPr marL="285750" indent="-285750">
              <a:buFont typeface="Arial" panose="020B0604020202020204" pitchFamily="34" charset="0"/>
              <a:buChar char="•"/>
            </a:pPr>
            <a:r>
              <a:rPr lang="en-GB" sz="1400" dirty="0"/>
              <a:t>16.7% of all nephrology outpatient appointments (compared to 13.1% nationally and 8.7% for all specialties nationally</a:t>
            </a:r>
            <a:r>
              <a:rPr lang="en-GB" sz="1400" baseline="30000" dirty="0"/>
              <a:t>1</a:t>
            </a:r>
            <a:r>
              <a:rPr lang="en-GB" sz="1400" dirty="0"/>
              <a:t>)</a:t>
            </a:r>
          </a:p>
          <a:p>
            <a:pPr marL="285750" indent="-285750">
              <a:buFont typeface="Arial" panose="020B0604020202020204" pitchFamily="34" charset="0"/>
              <a:buChar char="•"/>
            </a:pPr>
            <a:r>
              <a:rPr lang="en-GB" sz="1400" dirty="0"/>
              <a:t>Do not appear to differ to a great extent between age-groups, deprivation groups or between men and women</a:t>
            </a:r>
            <a:endParaRPr lang="en-GB" sz="1400" b="1" dirty="0"/>
          </a:p>
          <a:p>
            <a:pPr algn="ctr"/>
            <a:endParaRPr lang="en-GB" sz="1400" b="1" dirty="0"/>
          </a:p>
          <a:p>
            <a:pPr algn="ctr"/>
            <a:endParaRPr lang="en-GB" sz="1400" dirty="0"/>
          </a:p>
        </p:txBody>
      </p:sp>
      <p:sp>
        <p:nvSpPr>
          <p:cNvPr id="9" name="TextBox 8">
            <a:extLst>
              <a:ext uri="{FF2B5EF4-FFF2-40B4-BE49-F238E27FC236}">
                <a16:creationId xmlns:a16="http://schemas.microsoft.com/office/drawing/2014/main" id="{BF324ADB-4550-474C-8172-897A2914AC66}"/>
              </a:ext>
            </a:extLst>
          </p:cNvPr>
          <p:cNvSpPr txBox="1"/>
          <p:nvPr/>
        </p:nvSpPr>
        <p:spPr>
          <a:xfrm>
            <a:off x="4890000" y="568208"/>
            <a:ext cx="2232695" cy="369332"/>
          </a:xfrm>
          <a:prstGeom prst="rect">
            <a:avLst/>
          </a:prstGeom>
          <a:noFill/>
        </p:spPr>
        <p:txBody>
          <a:bodyPr wrap="square" rtlCol="0">
            <a:spAutoFit/>
          </a:bodyPr>
          <a:lstStyle/>
          <a:p>
            <a:r>
              <a:rPr lang="en-GB" b="1" dirty="0"/>
              <a:t>Summary of findings</a:t>
            </a:r>
          </a:p>
        </p:txBody>
      </p:sp>
      <p:sp>
        <p:nvSpPr>
          <p:cNvPr id="11" name="TextBox 10">
            <a:extLst>
              <a:ext uri="{FF2B5EF4-FFF2-40B4-BE49-F238E27FC236}">
                <a16:creationId xmlns:a16="http://schemas.microsoft.com/office/drawing/2014/main" id="{F3EC1556-C47D-428D-9EE5-32EF0777AB0E}"/>
              </a:ext>
            </a:extLst>
          </p:cNvPr>
          <p:cNvSpPr txBox="1"/>
          <p:nvPr/>
        </p:nvSpPr>
        <p:spPr>
          <a:xfrm>
            <a:off x="261914" y="5559677"/>
            <a:ext cx="5189476" cy="1215226"/>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algn="ctr"/>
            <a:r>
              <a:rPr lang="en-GB" sz="1400" b="1" dirty="0"/>
              <a:t>Nephrology Outpatient activity by geography:</a:t>
            </a:r>
          </a:p>
          <a:p>
            <a:r>
              <a:rPr lang="en-GB" sz="1400" dirty="0"/>
              <a:t>There is variation between Renal Centres (and therefore ICS area) for all metrics examined here. There does not appear to be a relationship between the metrics e.g. high or low volume centres do not have particular DNA, modality or cancellation patterns.</a:t>
            </a:r>
            <a:endParaRPr lang="en-GB" sz="1400" b="1" dirty="0"/>
          </a:p>
          <a:p>
            <a:pPr algn="ctr"/>
            <a:endParaRPr lang="en-GB" sz="1400" dirty="0"/>
          </a:p>
        </p:txBody>
      </p:sp>
    </p:spTree>
    <p:extLst>
      <p:ext uri="{BB962C8B-B14F-4D97-AF65-F5344CB8AC3E}">
        <p14:creationId xmlns:p14="http://schemas.microsoft.com/office/powerpoint/2010/main" val="3681963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D2612-34CF-4210-B3FA-41FD429DBF62}"/>
              </a:ext>
            </a:extLst>
          </p:cNvPr>
          <p:cNvSpPr txBox="1"/>
          <p:nvPr/>
        </p:nvSpPr>
        <p:spPr>
          <a:xfrm>
            <a:off x="461555" y="659079"/>
            <a:ext cx="10859588" cy="6478697"/>
          </a:xfrm>
          <a:prstGeom prst="rect">
            <a:avLst/>
          </a:prstGeom>
          <a:noFill/>
        </p:spPr>
        <p:txBody>
          <a:bodyPr wrap="square" rtlCol="0">
            <a:spAutoFit/>
          </a:bodyPr>
          <a:lstStyle/>
          <a:p>
            <a:r>
              <a:rPr lang="en-GB" sz="1400" b="1" dirty="0"/>
              <a:t>Appendix A: Rapid literature review (Dr Sarah Kaddour, Dental Public Health Registrar)</a:t>
            </a:r>
          </a:p>
          <a:p>
            <a:endParaRPr lang="en-GB" sz="1200" dirty="0"/>
          </a:p>
          <a:p>
            <a:r>
              <a:rPr lang="en-GB" sz="1300" dirty="0"/>
              <a:t>A rapid literature review was conducted to address the question, what patient or service-related factors are associated with rates of “Did Not Attend” for secondary care outpatient services</a:t>
            </a:r>
          </a:p>
          <a:p>
            <a:endParaRPr lang="en-GB" sz="1300" dirty="0"/>
          </a:p>
          <a:p>
            <a:r>
              <a:rPr lang="en-GB" sz="1300" b="1" dirty="0"/>
              <a:t>Results</a:t>
            </a:r>
          </a:p>
          <a:p>
            <a:r>
              <a:rPr lang="en-GB" sz="1300" dirty="0"/>
              <a:t>The literature review found that non-attendance at outpatient clinics to be multifactorial. </a:t>
            </a:r>
          </a:p>
          <a:p>
            <a:r>
              <a:rPr lang="en-GB" sz="1300" dirty="0"/>
              <a:t>These can be themed into patient, clinical and social factors as presented below. </a:t>
            </a:r>
          </a:p>
          <a:p>
            <a:r>
              <a:rPr lang="en-GB" sz="1300" dirty="0"/>
              <a:t> </a:t>
            </a:r>
          </a:p>
          <a:p>
            <a:r>
              <a:rPr lang="en-GB" sz="1300" b="1" dirty="0"/>
              <a:t>Patient factors</a:t>
            </a:r>
            <a:endParaRPr lang="en-GB" sz="1300" dirty="0"/>
          </a:p>
          <a:p>
            <a:pPr marL="171450" lvl="0" indent="-171450">
              <a:buFont typeface="Arial" panose="020B0604020202020204" pitchFamily="34" charset="0"/>
              <a:buChar char="•"/>
            </a:pPr>
            <a:r>
              <a:rPr lang="en-GB" sz="1300" b="1" dirty="0"/>
              <a:t>Male gender </a:t>
            </a:r>
            <a:r>
              <a:rPr lang="en-GB" sz="1300" dirty="0"/>
              <a:t>was found in some studies to have a greater association to non-attendance</a:t>
            </a:r>
          </a:p>
          <a:p>
            <a:pPr marL="171450" lvl="0" indent="-171450">
              <a:buFont typeface="Arial" panose="020B0604020202020204" pitchFamily="34" charset="0"/>
              <a:buChar char="•"/>
            </a:pPr>
            <a:r>
              <a:rPr lang="en-GB" sz="1300" dirty="0"/>
              <a:t>Patients of a </a:t>
            </a:r>
            <a:r>
              <a:rPr lang="en-GB" sz="1300" b="1" dirty="0"/>
              <a:t>younger age </a:t>
            </a:r>
            <a:r>
              <a:rPr lang="en-GB" sz="1300" dirty="0"/>
              <a:t>were more likely to fail to attend outpatient appointments according to some studies.  </a:t>
            </a:r>
          </a:p>
          <a:p>
            <a:pPr marL="171450" lvl="0" indent="-171450">
              <a:buFont typeface="Arial" panose="020B0604020202020204" pitchFamily="34" charset="0"/>
              <a:buChar char="•"/>
            </a:pPr>
            <a:r>
              <a:rPr lang="en-GB" sz="1300" dirty="0"/>
              <a:t>Deprivation: some studies found non-attendance to be greater in those from </a:t>
            </a:r>
            <a:r>
              <a:rPr lang="en-GB" sz="1300" b="1" dirty="0"/>
              <a:t>more deprived </a:t>
            </a:r>
            <a:r>
              <a:rPr lang="en-GB" sz="1300" dirty="0"/>
              <a:t>communities. </a:t>
            </a:r>
          </a:p>
          <a:p>
            <a:pPr marL="171450" lvl="0" indent="-171450">
              <a:buFont typeface="Arial" panose="020B0604020202020204" pitchFamily="34" charset="0"/>
              <a:buChar char="•"/>
            </a:pPr>
            <a:r>
              <a:rPr lang="en-GB" sz="1300" dirty="0"/>
              <a:t>Ethnicity: One study found it to be higher from those of </a:t>
            </a:r>
            <a:r>
              <a:rPr lang="en-GB" sz="1300" b="1" dirty="0"/>
              <a:t>Black ethnicity</a:t>
            </a:r>
          </a:p>
          <a:p>
            <a:pPr marL="171450" indent="-171450">
              <a:buFont typeface="Arial" panose="020B0604020202020204" pitchFamily="34" charset="0"/>
              <a:buChar char="•"/>
            </a:pPr>
            <a:r>
              <a:rPr lang="en-GB" sz="1300" dirty="0"/>
              <a:t>Behavioural e.g. forgetfulness/apathy. Fear of being cared for by junior medical staff</a:t>
            </a:r>
          </a:p>
          <a:p>
            <a:r>
              <a:rPr lang="en-GB" sz="1300" dirty="0"/>
              <a:t> </a:t>
            </a:r>
          </a:p>
          <a:p>
            <a:r>
              <a:rPr lang="en-GB" sz="1300" b="1" dirty="0"/>
              <a:t>Clinical factors</a:t>
            </a:r>
            <a:endParaRPr lang="en-GB" sz="1300" dirty="0"/>
          </a:p>
          <a:p>
            <a:pPr lvl="0"/>
            <a:r>
              <a:rPr lang="en-GB" sz="1300" dirty="0"/>
              <a:t>Effectiveness of clerical staff and hospital booking/cancellation systems to be a factor associated to non-attendance</a:t>
            </a:r>
          </a:p>
          <a:p>
            <a:r>
              <a:rPr lang="en-GB" sz="1300" dirty="0"/>
              <a:t> </a:t>
            </a:r>
          </a:p>
          <a:p>
            <a:r>
              <a:rPr lang="en-GB" sz="1300" b="1" dirty="0"/>
              <a:t>Social factors</a:t>
            </a:r>
            <a:endParaRPr lang="en-GB" sz="1300" dirty="0"/>
          </a:p>
          <a:p>
            <a:pPr lvl="0"/>
            <a:r>
              <a:rPr lang="en-GB" sz="1300" dirty="0"/>
              <a:t>Travel to appointments (one study found that those who lived closer to transplant centre were more likely to DNA post-transplant appointments)</a:t>
            </a:r>
          </a:p>
          <a:p>
            <a:r>
              <a:rPr lang="en-GB" sz="1300" dirty="0"/>
              <a:t> </a:t>
            </a:r>
          </a:p>
          <a:p>
            <a:r>
              <a:rPr lang="en-GB" sz="1300" b="1" dirty="0"/>
              <a:t>Limitations</a:t>
            </a:r>
          </a:p>
          <a:p>
            <a:pPr marL="171450" lvl="0" indent="-171450">
              <a:buFont typeface="Arial" panose="020B0604020202020204" pitchFamily="34" charset="0"/>
              <a:buChar char="•"/>
            </a:pPr>
            <a:r>
              <a:rPr lang="en-GB" sz="1300" dirty="0"/>
              <a:t>This was a rapid literature review that did not follow a formal scoping or systematic review format. Only UK and European studies were sourced and those written in the English language. Grey literature was not assessed. </a:t>
            </a:r>
          </a:p>
          <a:p>
            <a:pPr marL="171450" indent="-171450">
              <a:buFont typeface="Arial" panose="020B0604020202020204" pitchFamily="34" charset="0"/>
              <a:buChar char="•"/>
            </a:pPr>
            <a:r>
              <a:rPr lang="en-GB" sz="1300" dirty="0"/>
              <a:t> All studies sourced were observational in nature therefore, have a higher risk of bias and reduced external validity. </a:t>
            </a:r>
          </a:p>
          <a:p>
            <a:pPr marL="171450" indent="-171450">
              <a:buFont typeface="Arial" panose="020B0604020202020204" pitchFamily="34" charset="0"/>
              <a:buChar char="•"/>
            </a:pPr>
            <a:r>
              <a:rPr lang="en-GB" sz="1300" dirty="0"/>
              <a:t> Only two studies specifically related to nephrology. There is a lack of literature relating to this subject area. </a:t>
            </a:r>
          </a:p>
          <a:p>
            <a:pPr marL="171450" indent="-171450">
              <a:buFont typeface="Arial" panose="020B0604020202020204" pitchFamily="34" charset="0"/>
              <a:buChar char="•"/>
            </a:pPr>
            <a:r>
              <a:rPr lang="en-GB" sz="1300" dirty="0"/>
              <a:t> The definition of ‘non-compliance’ or absenteeism varied across studies found. Non-compliance may be defined by lack of attendance at the first appointment or could be related to several over a period of time.</a:t>
            </a:r>
          </a:p>
          <a:p>
            <a:endParaRPr lang="en-GB" sz="1200" dirty="0"/>
          </a:p>
          <a:p>
            <a:r>
              <a:rPr lang="en-GB" sz="1200" b="1" dirty="0"/>
              <a:t>NHS Digital produce statistics relating to outpatient activity which can be found </a:t>
            </a:r>
            <a:r>
              <a:rPr lang="en-GB" sz="1200" b="1" dirty="0">
                <a:hlinkClick r:id="rId2"/>
              </a:rPr>
              <a:t>here</a:t>
            </a:r>
            <a:endParaRPr lang="en-GB" sz="1200" b="1" dirty="0"/>
          </a:p>
          <a:p>
            <a:endParaRPr lang="en-GB" sz="1200" dirty="0"/>
          </a:p>
        </p:txBody>
      </p:sp>
    </p:spTree>
    <p:extLst>
      <p:ext uri="{BB962C8B-B14F-4D97-AF65-F5344CB8AC3E}">
        <p14:creationId xmlns:p14="http://schemas.microsoft.com/office/powerpoint/2010/main" val="1955772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0" y="907606"/>
            <a:ext cx="11182350" cy="1655762"/>
          </a:xfrm>
        </p:spPr>
        <p:txBody>
          <a:bodyPr>
            <a:normAutofit fontScale="90000"/>
          </a:bodyPr>
          <a:lstStyle/>
          <a:p>
            <a:pPr algn="ctr"/>
            <a:r>
              <a:rPr lang="en-GB" sz="4800" dirty="0"/>
              <a:t>London Kidney Network</a:t>
            </a:r>
            <a:br>
              <a:rPr lang="en-GB" sz="4800" dirty="0"/>
            </a:br>
            <a:r>
              <a:rPr lang="en-GB" sz="4800" dirty="0"/>
              <a:t>Health Equity Baseline Assessment</a:t>
            </a:r>
            <a:br>
              <a:rPr lang="en-GB" sz="4800" dirty="0"/>
            </a:br>
            <a:endParaRPr lang="en-GB" sz="4800" dirty="0"/>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658812" y="2162620"/>
            <a:ext cx="10874375" cy="1655762"/>
          </a:xfrm>
        </p:spPr>
        <p:txBody>
          <a:bodyPr>
            <a:normAutofit fontScale="70000" lnSpcReduction="20000"/>
          </a:bodyPr>
          <a:lstStyle/>
          <a:p>
            <a:pPr algn="ctr"/>
            <a:endParaRPr lang="en-GB" sz="4400" dirty="0">
              <a:latin typeface="+mj-lt"/>
            </a:endParaRPr>
          </a:p>
          <a:p>
            <a:pPr marL="0" indent="0" algn="ctr">
              <a:buNone/>
            </a:pPr>
            <a:r>
              <a:rPr lang="en-GB" sz="4400" dirty="0">
                <a:latin typeface="+mj-lt"/>
              </a:rPr>
              <a:t>Section 5: Timeliness of presentation to specialised renal services</a:t>
            </a:r>
          </a:p>
          <a:p>
            <a:pPr marL="0" indent="0" algn="ctr">
              <a:buNone/>
            </a:pPr>
            <a:r>
              <a:rPr lang="en-GB" sz="4400" dirty="0">
                <a:latin typeface="+mj-lt"/>
              </a:rPr>
              <a:t>DRAFT as @11/11/22</a:t>
            </a:r>
          </a:p>
        </p:txBody>
      </p:sp>
      <p:sp>
        <p:nvSpPr>
          <p:cNvPr id="4" name="Content Placeholder 5">
            <a:extLst>
              <a:ext uri="{FF2B5EF4-FFF2-40B4-BE49-F238E27FC236}">
                <a16:creationId xmlns:a16="http://schemas.microsoft.com/office/drawing/2014/main" id="{6D734BCA-E8E2-4E3A-92D9-771CC83B0AC5}"/>
              </a:ext>
            </a:extLst>
          </p:cNvPr>
          <p:cNvSpPr txBox="1">
            <a:spLocks/>
          </p:cNvSpPr>
          <p:nvPr/>
        </p:nvSpPr>
        <p:spPr>
          <a:xfrm>
            <a:off x="471937" y="4221481"/>
            <a:ext cx="11248124" cy="1447799"/>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“Are people with kidney disease in London referred in a timely manner to specialised renal services, irrespective of age, ethnicity, socioeconomic status or geography?”</a:t>
            </a:r>
          </a:p>
        </p:txBody>
      </p:sp>
    </p:spTree>
    <p:extLst>
      <p:ext uri="{BB962C8B-B14F-4D97-AF65-F5344CB8AC3E}">
        <p14:creationId xmlns:p14="http://schemas.microsoft.com/office/powerpoint/2010/main" val="2510954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262CC0-0F38-482D-9817-46F045D20DEF}"/>
              </a:ext>
            </a:extLst>
          </p:cNvPr>
          <p:cNvSpPr txBox="1"/>
          <p:nvPr/>
        </p:nvSpPr>
        <p:spPr>
          <a:xfrm>
            <a:off x="280261" y="1069412"/>
            <a:ext cx="5085805" cy="4247317"/>
          </a:xfrm>
          <a:prstGeom prst="rect">
            <a:avLst/>
          </a:prstGeom>
          <a:noFill/>
        </p:spPr>
        <p:txBody>
          <a:bodyPr wrap="square" rtlCol="0">
            <a:spAutoFit/>
          </a:bodyPr>
          <a:lstStyle/>
          <a:p>
            <a:r>
              <a:rPr lang="en-GB" b="1" dirty="0"/>
              <a:t>What do we mean by “late presentation” in this analysis?</a:t>
            </a:r>
          </a:p>
          <a:p>
            <a:endParaRPr lang="en-GB" b="1" dirty="0"/>
          </a:p>
          <a:p>
            <a:r>
              <a:rPr lang="en-GB" dirty="0"/>
              <a:t>Within this analysis we have adopted the UKKR definition of late presentation: a patient is deemed to have presented late to renal services where there is less than 90 days between the date first seen by the specialised renal service (typically in an Advanced Kidney Care Clinic) and the date of Renal Replacement Therapy start.</a:t>
            </a:r>
          </a:p>
          <a:p>
            <a:endParaRPr lang="en-GB" dirty="0"/>
          </a:p>
          <a:p>
            <a:r>
              <a:rPr lang="en-GB" dirty="0"/>
              <a:t>A further metric is that of 12 months between presentation and RRT start (in line with the recommendation within </a:t>
            </a:r>
            <a:r>
              <a:rPr lang="en-GB" dirty="0">
                <a:hlinkClick r:id="rId3"/>
              </a:rPr>
              <a:t>NICE Guideline NG107</a:t>
            </a:r>
            <a:r>
              <a:rPr lang="en-GB" dirty="0"/>
              <a:t>), however, this metric is not analysed here.</a:t>
            </a:r>
          </a:p>
        </p:txBody>
      </p:sp>
      <p:sp>
        <p:nvSpPr>
          <p:cNvPr id="6" name="TextBox 5">
            <a:extLst>
              <a:ext uri="{FF2B5EF4-FFF2-40B4-BE49-F238E27FC236}">
                <a16:creationId xmlns:a16="http://schemas.microsoft.com/office/drawing/2014/main" id="{24FDF4AB-3A99-49F1-B340-D937FFE82D18}"/>
              </a:ext>
            </a:extLst>
          </p:cNvPr>
          <p:cNvSpPr txBox="1"/>
          <p:nvPr/>
        </p:nvSpPr>
        <p:spPr>
          <a:xfrm>
            <a:off x="5747658" y="1069412"/>
            <a:ext cx="6444342" cy="3970318"/>
          </a:xfrm>
          <a:prstGeom prst="rect">
            <a:avLst/>
          </a:prstGeom>
          <a:noFill/>
        </p:spPr>
        <p:txBody>
          <a:bodyPr wrap="square" rtlCol="0">
            <a:spAutoFit/>
          </a:bodyPr>
          <a:lstStyle/>
          <a:p>
            <a:r>
              <a:rPr lang="en-GB" b="1" dirty="0"/>
              <a:t>Why is the timeliness of presentation important?</a:t>
            </a:r>
          </a:p>
          <a:p>
            <a:endParaRPr lang="en-GB" dirty="0"/>
          </a:p>
          <a:p>
            <a:r>
              <a:rPr lang="en-GB" dirty="0"/>
              <a:t>Advanced planning for the need for RRT in patients with advanced CKD is only achievable with sufficient time to allow patients to digest the information about treatment options for ESKD, including conservative care. Late presentation to nephrology services limits the time to make these important decisions (</a:t>
            </a:r>
            <a:r>
              <a:rPr lang="en-GB" dirty="0">
                <a:hlinkClick r:id="rId4"/>
              </a:rPr>
              <a:t>KRUK Health Inequalities report</a:t>
            </a:r>
            <a:r>
              <a:rPr lang="en-GB" dirty="0"/>
              <a:t>).</a:t>
            </a:r>
          </a:p>
          <a:p>
            <a:endParaRPr lang="en-GB" dirty="0"/>
          </a:p>
          <a:p>
            <a:r>
              <a:rPr lang="en-GB" dirty="0"/>
              <a:t>Timeliness i.e. ensuring that RRT preparation is started sufficiently early; is included as one of the key principles that underpin preparation for RRT and conservative management within the </a:t>
            </a:r>
            <a:r>
              <a:rPr lang="en-GB" dirty="0">
                <a:hlinkClick r:id="rId3"/>
              </a:rPr>
              <a:t>NICE Guideline NG107</a:t>
            </a:r>
            <a:r>
              <a:rPr lang="en-GB" dirty="0"/>
              <a:t>. The guidelines recommend that patients have at least a year to allow adequate preparation.</a:t>
            </a:r>
          </a:p>
        </p:txBody>
      </p:sp>
    </p:spTree>
    <p:extLst>
      <p:ext uri="{BB962C8B-B14F-4D97-AF65-F5344CB8AC3E}">
        <p14:creationId xmlns:p14="http://schemas.microsoft.com/office/powerpoint/2010/main" val="3032085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D994A-390A-495F-8B46-AC7D89B2872B}"/>
              </a:ext>
            </a:extLst>
          </p:cNvPr>
          <p:cNvSpPr txBox="1"/>
          <p:nvPr/>
        </p:nvSpPr>
        <p:spPr>
          <a:xfrm>
            <a:off x="49462" y="690275"/>
            <a:ext cx="6421007" cy="2308324"/>
          </a:xfrm>
          <a:prstGeom prst="rect">
            <a:avLst/>
          </a:prstGeom>
          <a:noFill/>
          <a:ln>
            <a:solidFill>
              <a:schemeClr val="tx1"/>
            </a:solidFill>
          </a:ln>
        </p:spPr>
        <p:txBody>
          <a:bodyPr wrap="square" rtlCol="0">
            <a:spAutoFit/>
          </a:bodyPr>
          <a:lstStyle/>
          <a:p>
            <a:r>
              <a:rPr lang="en-GB" sz="1200" b="1" dirty="0"/>
              <a:t>Key findings from the KRUK Health Inequalities report (and other published literature)</a:t>
            </a:r>
          </a:p>
          <a:p>
            <a:endParaRPr lang="en-GB" sz="1200" dirty="0"/>
          </a:p>
          <a:p>
            <a:r>
              <a:rPr lang="en-GB" sz="1200" dirty="0"/>
              <a:t>In a systematic review, late referral was found to be an independent risk factor for unplanned dialysis initiation (1)</a:t>
            </a:r>
          </a:p>
          <a:p>
            <a:endParaRPr lang="en-GB" sz="1200" dirty="0"/>
          </a:p>
          <a:p>
            <a:r>
              <a:rPr lang="en-GB" sz="1200" dirty="0"/>
              <a:t>In a UK study, late presentation was associated with increased mortality after adjusting for comorbidity, transplantation and permanent vascular access (2)</a:t>
            </a:r>
          </a:p>
          <a:p>
            <a:endParaRPr lang="en-GB" sz="1200" dirty="0"/>
          </a:p>
          <a:p>
            <a:r>
              <a:rPr lang="en-GB" sz="1200" dirty="0"/>
              <a:t>An observational cohort study in East London showed that the most important modifiable risk factors for unplanned dialysis were the absence of a chronic kidney disease (CKD) code in the general practice (GP) record and the absence of prescribed lipid lowering medication. Other contributing factors included male gender and a greater number of long-term conditions (3)</a:t>
            </a:r>
          </a:p>
        </p:txBody>
      </p:sp>
      <p:pic>
        <p:nvPicPr>
          <p:cNvPr id="3" name="Picture 2">
            <a:extLst>
              <a:ext uri="{FF2B5EF4-FFF2-40B4-BE49-F238E27FC236}">
                <a16:creationId xmlns:a16="http://schemas.microsoft.com/office/drawing/2014/main" id="{12E7D81C-D91E-4E06-9CED-E605B742610B}"/>
              </a:ext>
            </a:extLst>
          </p:cNvPr>
          <p:cNvPicPr>
            <a:picLocks noChangeAspect="1"/>
          </p:cNvPicPr>
          <p:nvPr/>
        </p:nvPicPr>
        <p:blipFill rotWithShape="1">
          <a:blip r:embed="rId3"/>
          <a:srcRect r="9905"/>
          <a:stretch/>
        </p:blipFill>
        <p:spPr>
          <a:xfrm>
            <a:off x="24731" y="4644232"/>
            <a:ext cx="6071270" cy="2180713"/>
          </a:xfrm>
          <a:prstGeom prst="rect">
            <a:avLst/>
          </a:prstGeom>
        </p:spPr>
      </p:pic>
      <p:sp>
        <p:nvSpPr>
          <p:cNvPr id="4" name="TextBox 3">
            <a:extLst>
              <a:ext uri="{FF2B5EF4-FFF2-40B4-BE49-F238E27FC236}">
                <a16:creationId xmlns:a16="http://schemas.microsoft.com/office/drawing/2014/main" id="{C0619480-EAEF-4083-8643-480531CDD87D}"/>
              </a:ext>
            </a:extLst>
          </p:cNvPr>
          <p:cNvSpPr txBox="1"/>
          <p:nvPr/>
        </p:nvSpPr>
        <p:spPr>
          <a:xfrm>
            <a:off x="98925" y="3074572"/>
            <a:ext cx="6421007" cy="1569660"/>
          </a:xfrm>
          <a:prstGeom prst="rect">
            <a:avLst/>
          </a:prstGeom>
          <a:noFill/>
          <a:ln>
            <a:solidFill>
              <a:schemeClr val="tx1"/>
            </a:solidFill>
          </a:ln>
        </p:spPr>
        <p:txBody>
          <a:bodyPr wrap="square" rtlCol="0">
            <a:spAutoFit/>
          </a:bodyPr>
          <a:lstStyle/>
          <a:p>
            <a:r>
              <a:rPr lang="en-GB" sz="1200" b="1" dirty="0"/>
              <a:t>Key points from the UKRR 23</a:t>
            </a:r>
            <a:r>
              <a:rPr lang="en-GB" sz="1200" b="1" baseline="30000" dirty="0"/>
              <a:t>rd</a:t>
            </a:r>
            <a:r>
              <a:rPr lang="en-GB" sz="1200" b="1" dirty="0"/>
              <a:t> Annual Report</a:t>
            </a:r>
          </a:p>
          <a:p>
            <a:endParaRPr lang="en-GB" sz="1200" b="1" dirty="0"/>
          </a:p>
          <a:p>
            <a:r>
              <a:rPr lang="en-GB" sz="1200" dirty="0"/>
              <a:t>In 2019, the late presentation rate of England was 16.5% with a range of 10% to 36% between renal centres. The table shown below demonstrates some of the key characteristics of incident RRT patients by referral time. In addition, the report demonstrated that of those with a specified underlying disease (i.e. excluding “Other”, “Uncertain” and Missing), late presenters are less likely to have diabetes, PKD or renal vascular disease and more likely to have glomerulonephritis, hypertension and pyelonephritis recorded as their primary renal disease.</a:t>
            </a:r>
          </a:p>
        </p:txBody>
      </p:sp>
      <p:sp>
        <p:nvSpPr>
          <p:cNvPr id="6" name="TextBox 5">
            <a:extLst>
              <a:ext uri="{FF2B5EF4-FFF2-40B4-BE49-F238E27FC236}">
                <a16:creationId xmlns:a16="http://schemas.microsoft.com/office/drawing/2014/main" id="{A4651EF5-0D05-47C3-8750-DBB65816C23B}"/>
              </a:ext>
            </a:extLst>
          </p:cNvPr>
          <p:cNvSpPr txBox="1"/>
          <p:nvPr/>
        </p:nvSpPr>
        <p:spPr>
          <a:xfrm>
            <a:off x="6662124" y="713006"/>
            <a:ext cx="5241251" cy="2492990"/>
          </a:xfrm>
          <a:prstGeom prst="rect">
            <a:avLst/>
          </a:prstGeom>
          <a:noFill/>
          <a:ln>
            <a:solidFill>
              <a:schemeClr val="tx1"/>
            </a:solidFill>
          </a:ln>
        </p:spPr>
        <p:txBody>
          <a:bodyPr wrap="square" rtlCol="0">
            <a:spAutoFit/>
          </a:bodyPr>
          <a:lstStyle/>
          <a:p>
            <a:r>
              <a:rPr lang="en-GB" sz="1200" b="1" dirty="0"/>
              <a:t>Getting it Right First Time Specialty Report for Renal Medicine</a:t>
            </a:r>
          </a:p>
          <a:p>
            <a:endParaRPr lang="en-GB" sz="1200" dirty="0"/>
          </a:p>
          <a:p>
            <a:r>
              <a:rPr lang="en-GB" sz="1200" dirty="0"/>
              <a:t>The </a:t>
            </a:r>
            <a:r>
              <a:rPr lang="en-GB" sz="1200" dirty="0">
                <a:hlinkClick r:id="rId4"/>
              </a:rPr>
              <a:t>GIRFT report</a:t>
            </a:r>
            <a:r>
              <a:rPr lang="en-GB" sz="1200" dirty="0"/>
              <a:t> discusses timeliness of presentation within the overall context of preparation for RRT and conservative management, in particular the Advanced Kidney Care clinic (AKCC), exploring issues of multi-disciplinary workforce, tariff mechanisms and clinical decision making in terms of timing of referral.</a:t>
            </a:r>
          </a:p>
          <a:p>
            <a:endParaRPr lang="en-GB" sz="1200" dirty="0"/>
          </a:p>
          <a:p>
            <a:r>
              <a:rPr lang="en-GB" sz="1200" dirty="0"/>
              <a:t>GIRFT presents the analysis below as a demonstration of the importance of timely referral into the AKCC. Patients with a timely presentation are more likely to either receive a transplant, start on Peritoneal Dialysis or undergo AVF HD access.</a:t>
            </a:r>
          </a:p>
          <a:p>
            <a:endParaRPr lang="en-GB" sz="1200" dirty="0"/>
          </a:p>
          <a:p>
            <a:endParaRPr lang="en-GB" sz="1200" dirty="0"/>
          </a:p>
        </p:txBody>
      </p:sp>
      <p:pic>
        <p:nvPicPr>
          <p:cNvPr id="7" name="Picture 6">
            <a:extLst>
              <a:ext uri="{FF2B5EF4-FFF2-40B4-BE49-F238E27FC236}">
                <a16:creationId xmlns:a16="http://schemas.microsoft.com/office/drawing/2014/main" id="{76D67D9B-66BC-49B4-88C4-FD44F0ED22D2}"/>
              </a:ext>
            </a:extLst>
          </p:cNvPr>
          <p:cNvPicPr>
            <a:picLocks noChangeAspect="1"/>
          </p:cNvPicPr>
          <p:nvPr/>
        </p:nvPicPr>
        <p:blipFill>
          <a:blip r:embed="rId5"/>
          <a:stretch>
            <a:fillRect/>
          </a:stretch>
        </p:blipFill>
        <p:spPr>
          <a:xfrm>
            <a:off x="6662124" y="3232649"/>
            <a:ext cx="5241251" cy="2602502"/>
          </a:xfrm>
          <a:prstGeom prst="rect">
            <a:avLst/>
          </a:prstGeom>
          <a:ln>
            <a:solidFill>
              <a:schemeClr val="tx1"/>
            </a:solidFill>
          </a:ln>
        </p:spPr>
      </p:pic>
      <p:sp>
        <p:nvSpPr>
          <p:cNvPr id="8" name="TextBox 7">
            <a:extLst>
              <a:ext uri="{FF2B5EF4-FFF2-40B4-BE49-F238E27FC236}">
                <a16:creationId xmlns:a16="http://schemas.microsoft.com/office/drawing/2014/main" id="{98556010-CFE9-44A3-A873-086622A81ACE}"/>
              </a:ext>
            </a:extLst>
          </p:cNvPr>
          <p:cNvSpPr txBox="1"/>
          <p:nvPr/>
        </p:nvSpPr>
        <p:spPr>
          <a:xfrm>
            <a:off x="9750641" y="6578724"/>
            <a:ext cx="2416628" cy="246221"/>
          </a:xfrm>
          <a:prstGeom prst="rect">
            <a:avLst/>
          </a:prstGeom>
          <a:noFill/>
        </p:spPr>
        <p:txBody>
          <a:bodyPr wrap="square" rtlCol="0">
            <a:spAutoFit/>
          </a:bodyPr>
          <a:lstStyle/>
          <a:p>
            <a:r>
              <a:rPr lang="en-GB" sz="1000" dirty="0"/>
              <a:t>Please see speakers notes for references</a:t>
            </a:r>
          </a:p>
        </p:txBody>
      </p:sp>
      <p:sp>
        <p:nvSpPr>
          <p:cNvPr id="9" name="TextBox 8">
            <a:extLst>
              <a:ext uri="{FF2B5EF4-FFF2-40B4-BE49-F238E27FC236}">
                <a16:creationId xmlns:a16="http://schemas.microsoft.com/office/drawing/2014/main" id="{83CF90D4-4DDD-4A63-B5E6-3E52C97117DA}"/>
              </a:ext>
            </a:extLst>
          </p:cNvPr>
          <p:cNvSpPr txBox="1"/>
          <p:nvPr/>
        </p:nvSpPr>
        <p:spPr>
          <a:xfrm>
            <a:off x="5150498" y="130629"/>
            <a:ext cx="4777273" cy="369332"/>
          </a:xfrm>
          <a:prstGeom prst="rect">
            <a:avLst/>
          </a:prstGeom>
          <a:noFill/>
        </p:spPr>
        <p:txBody>
          <a:bodyPr wrap="square" rtlCol="0">
            <a:spAutoFit/>
          </a:bodyPr>
          <a:lstStyle/>
          <a:p>
            <a:r>
              <a:rPr lang="en-GB" dirty="0"/>
              <a:t>Late Presentation: what do we already know</a:t>
            </a:r>
          </a:p>
        </p:txBody>
      </p:sp>
    </p:spTree>
    <p:extLst>
      <p:ext uri="{BB962C8B-B14F-4D97-AF65-F5344CB8AC3E}">
        <p14:creationId xmlns:p14="http://schemas.microsoft.com/office/powerpoint/2010/main" val="2969379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BFC7B-C4C3-42FD-90B2-38C32A62E57A}"/>
              </a:ext>
            </a:extLst>
          </p:cNvPr>
          <p:cNvSpPr txBox="1"/>
          <p:nvPr/>
        </p:nvSpPr>
        <p:spPr>
          <a:xfrm>
            <a:off x="505098" y="853440"/>
            <a:ext cx="11138262" cy="3970318"/>
          </a:xfrm>
          <a:prstGeom prst="rect">
            <a:avLst/>
          </a:prstGeom>
          <a:noFill/>
        </p:spPr>
        <p:txBody>
          <a:bodyPr wrap="square" rtlCol="0">
            <a:spAutoFit/>
          </a:bodyPr>
          <a:lstStyle/>
          <a:p>
            <a:r>
              <a:rPr lang="en-GB" b="1" dirty="0"/>
              <a:t>RSTP Equity Audit: Late Presentation analysis</a:t>
            </a:r>
          </a:p>
          <a:p>
            <a:endParaRPr lang="en-GB" dirty="0"/>
          </a:p>
          <a:p>
            <a:r>
              <a:rPr lang="en-GB" dirty="0"/>
              <a:t>Data: a cohort of 2017-2019 incident patients provided by UKRR</a:t>
            </a:r>
          </a:p>
          <a:p>
            <a:pPr marL="285750" indent="-285750">
              <a:buFont typeface="Arial" panose="020B0604020202020204" pitchFamily="34" charset="0"/>
              <a:buChar char="•"/>
            </a:pPr>
            <a:r>
              <a:rPr lang="en-GB" dirty="0"/>
              <a:t>all adult patients starting RRT between 2017-19 and living in England </a:t>
            </a:r>
          </a:p>
          <a:p>
            <a:endParaRPr lang="en-GB" dirty="0"/>
          </a:p>
          <a:p>
            <a:r>
              <a:rPr lang="en-GB" dirty="0"/>
              <a:t>Overall, the LKN has a data completeness or Late Presentation flags of 96%. Please see slide 13 for details of data completeness by </a:t>
            </a:r>
            <a:r>
              <a:rPr lang="en-GB"/>
              <a:t>renal centre.</a:t>
            </a:r>
            <a:endParaRPr lang="en-GB" dirty="0"/>
          </a:p>
          <a:p>
            <a:endParaRPr lang="en-GB" dirty="0"/>
          </a:p>
          <a:p>
            <a:r>
              <a:rPr lang="en-GB" b="1" dirty="0"/>
              <a:t>Data analysis methods:</a:t>
            </a:r>
          </a:p>
          <a:p>
            <a:pPr marL="285750" indent="-285750">
              <a:buFont typeface="Arial" panose="020B0604020202020204" pitchFamily="34" charset="0"/>
              <a:buChar char="•"/>
            </a:pPr>
            <a:r>
              <a:rPr lang="en-GB" dirty="0"/>
              <a:t>Crude rates with 95% Confidence Intervals</a:t>
            </a:r>
          </a:p>
          <a:p>
            <a:r>
              <a:rPr lang="en-GB" dirty="0"/>
              <a:t>Calculated using PHE’s </a:t>
            </a:r>
            <a:r>
              <a:rPr lang="en-GB" dirty="0">
                <a:hlinkClick r:id="rId2"/>
              </a:rPr>
              <a:t>Tools for calculating common public health statistics and their confidence intervals</a:t>
            </a:r>
            <a:r>
              <a:rPr lang="en-GB" dirty="0"/>
              <a:t>)</a:t>
            </a:r>
          </a:p>
          <a:p>
            <a:endParaRPr lang="en-GB" dirty="0"/>
          </a:p>
          <a:p>
            <a:r>
              <a:rPr lang="en-GB" sz="1200" dirty="0"/>
              <a:t>* Due to small numbers, it has been necessary to aggregate ethnic groups to broad categories of White, Asian, Black and Other. In discussion with clinicians, it was decided to distribute patients categorised as of mixed ethnicity to the relevant main category i.e. White and Asian group would be assigned to the Asian group and so on. Therefore, the Other category is Any other Mixed Background, Chinese or Any other ethnic group.</a:t>
            </a:r>
          </a:p>
        </p:txBody>
      </p:sp>
    </p:spTree>
    <p:extLst>
      <p:ext uri="{BB962C8B-B14F-4D97-AF65-F5344CB8AC3E}">
        <p14:creationId xmlns:p14="http://schemas.microsoft.com/office/powerpoint/2010/main" val="168592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4C06B-BB31-4CE0-9956-89C089EF6030}"/>
              </a:ext>
            </a:extLst>
          </p:cNvPr>
          <p:cNvSpPr txBox="1"/>
          <p:nvPr/>
        </p:nvSpPr>
        <p:spPr>
          <a:xfrm>
            <a:off x="96217" y="553594"/>
            <a:ext cx="7441875" cy="2508379"/>
          </a:xfrm>
          <a:prstGeom prst="rect">
            <a:avLst/>
          </a:prstGeom>
          <a:noFill/>
          <a:ln>
            <a:solidFill>
              <a:schemeClr val="tx1"/>
            </a:solidFill>
          </a:ln>
        </p:spPr>
        <p:txBody>
          <a:bodyPr wrap="square" rtlCol="0">
            <a:spAutoFit/>
          </a:bodyPr>
          <a:lstStyle/>
          <a:p>
            <a:pPr algn="ctr"/>
            <a:r>
              <a:rPr lang="en-GB" sz="1400" b="1" dirty="0"/>
              <a:t>Summary of high level analysis</a:t>
            </a:r>
          </a:p>
          <a:p>
            <a:r>
              <a:rPr lang="en-GB" sz="1300" dirty="0"/>
              <a:t>There is a higher likelihood of late presentation if you are under 45 years of age. Late presentation rates for both the 18-34 and 35-44 year age groups are significantly higher than for those aged 45+ (Figure 1)</a:t>
            </a:r>
          </a:p>
          <a:p>
            <a:endParaRPr lang="en-GB" sz="1300" dirty="0"/>
          </a:p>
          <a:p>
            <a:r>
              <a:rPr lang="en-GB" sz="1300" dirty="0"/>
              <a:t>There is a lower likelihood of late presentation if you are from an Asian ethnic  group (figure 2) compared to the general population. This difference does not quite reach significance due to low numbers but national level analysis reveals there to be significantly lower late presentation rates for Asian patients.</a:t>
            </a:r>
          </a:p>
          <a:p>
            <a:endParaRPr lang="en-GB" sz="1300" dirty="0"/>
          </a:p>
          <a:p>
            <a:r>
              <a:rPr lang="en-GB" sz="1300" dirty="0"/>
              <a:t>Socio-economic status (as imputed by the IMD 2019 quintile assigned to a patient’s area of residence) does not appear to have an impact on timeliness of presentation in this high level analysis (figure 3).</a:t>
            </a:r>
          </a:p>
          <a:p>
            <a:endParaRPr lang="en-GB" sz="1300" dirty="0"/>
          </a:p>
          <a:p>
            <a:r>
              <a:rPr lang="en-GB" sz="1300" dirty="0"/>
              <a:t>Men have higher late presentation rates but not significantly so (figure 4).</a:t>
            </a:r>
          </a:p>
        </p:txBody>
      </p:sp>
      <p:sp>
        <p:nvSpPr>
          <p:cNvPr id="5" name="TextBox 4">
            <a:extLst>
              <a:ext uri="{FF2B5EF4-FFF2-40B4-BE49-F238E27FC236}">
                <a16:creationId xmlns:a16="http://schemas.microsoft.com/office/drawing/2014/main" id="{F7CACD8E-770C-4DFA-BED3-E682CB6093C8}"/>
              </a:ext>
            </a:extLst>
          </p:cNvPr>
          <p:cNvSpPr txBox="1"/>
          <p:nvPr/>
        </p:nvSpPr>
        <p:spPr>
          <a:xfrm>
            <a:off x="158733" y="3475655"/>
            <a:ext cx="625038" cy="246221"/>
          </a:xfrm>
          <a:prstGeom prst="rect">
            <a:avLst/>
          </a:prstGeom>
          <a:noFill/>
        </p:spPr>
        <p:txBody>
          <a:bodyPr wrap="square" rtlCol="0">
            <a:spAutoFit/>
          </a:bodyPr>
          <a:lstStyle/>
          <a:p>
            <a:r>
              <a:rPr lang="en-GB" sz="1000" dirty="0"/>
              <a:t>Figure 1</a:t>
            </a:r>
          </a:p>
        </p:txBody>
      </p:sp>
      <p:sp>
        <p:nvSpPr>
          <p:cNvPr id="9" name="TextBox 8">
            <a:extLst>
              <a:ext uri="{FF2B5EF4-FFF2-40B4-BE49-F238E27FC236}">
                <a16:creationId xmlns:a16="http://schemas.microsoft.com/office/drawing/2014/main" id="{F40AC250-46E9-4D82-B519-FE543BBF1554}"/>
              </a:ext>
            </a:extLst>
          </p:cNvPr>
          <p:cNvSpPr txBox="1"/>
          <p:nvPr/>
        </p:nvSpPr>
        <p:spPr>
          <a:xfrm>
            <a:off x="4611478" y="3495757"/>
            <a:ext cx="625038" cy="246221"/>
          </a:xfrm>
          <a:prstGeom prst="rect">
            <a:avLst/>
          </a:prstGeom>
          <a:noFill/>
        </p:spPr>
        <p:txBody>
          <a:bodyPr wrap="square" rtlCol="0">
            <a:spAutoFit/>
          </a:bodyPr>
          <a:lstStyle/>
          <a:p>
            <a:r>
              <a:rPr lang="en-GB" sz="1000" dirty="0"/>
              <a:t>Figure 2</a:t>
            </a:r>
          </a:p>
        </p:txBody>
      </p:sp>
      <p:sp>
        <p:nvSpPr>
          <p:cNvPr id="13" name="TextBox 12">
            <a:extLst>
              <a:ext uri="{FF2B5EF4-FFF2-40B4-BE49-F238E27FC236}">
                <a16:creationId xmlns:a16="http://schemas.microsoft.com/office/drawing/2014/main" id="{FA2D1F3A-2EE0-4937-A221-66CD843F4C8B}"/>
              </a:ext>
            </a:extLst>
          </p:cNvPr>
          <p:cNvSpPr txBox="1"/>
          <p:nvPr/>
        </p:nvSpPr>
        <p:spPr>
          <a:xfrm>
            <a:off x="9092692" y="3658229"/>
            <a:ext cx="625038" cy="246221"/>
          </a:xfrm>
          <a:prstGeom prst="rect">
            <a:avLst/>
          </a:prstGeom>
          <a:noFill/>
        </p:spPr>
        <p:txBody>
          <a:bodyPr wrap="square" rtlCol="0">
            <a:spAutoFit/>
          </a:bodyPr>
          <a:lstStyle/>
          <a:p>
            <a:r>
              <a:rPr lang="en-GB" sz="1000" dirty="0"/>
              <a:t>Figure 4</a:t>
            </a:r>
          </a:p>
        </p:txBody>
      </p:sp>
      <p:sp>
        <p:nvSpPr>
          <p:cNvPr id="14" name="TextBox 13">
            <a:extLst>
              <a:ext uri="{FF2B5EF4-FFF2-40B4-BE49-F238E27FC236}">
                <a16:creationId xmlns:a16="http://schemas.microsoft.com/office/drawing/2014/main" id="{9E8C3A42-4ADD-4759-9651-FB875326EBC0}"/>
              </a:ext>
            </a:extLst>
          </p:cNvPr>
          <p:cNvSpPr txBox="1"/>
          <p:nvPr/>
        </p:nvSpPr>
        <p:spPr>
          <a:xfrm>
            <a:off x="7761538" y="533400"/>
            <a:ext cx="625038" cy="246221"/>
          </a:xfrm>
          <a:prstGeom prst="rect">
            <a:avLst/>
          </a:prstGeom>
          <a:noFill/>
        </p:spPr>
        <p:txBody>
          <a:bodyPr wrap="square" rtlCol="0">
            <a:spAutoFit/>
          </a:bodyPr>
          <a:lstStyle/>
          <a:p>
            <a:r>
              <a:rPr lang="en-GB" sz="1000" dirty="0"/>
              <a:t>Figure 3</a:t>
            </a:r>
          </a:p>
        </p:txBody>
      </p:sp>
      <p:pic>
        <p:nvPicPr>
          <p:cNvPr id="7" name="Picture 6">
            <a:extLst>
              <a:ext uri="{FF2B5EF4-FFF2-40B4-BE49-F238E27FC236}">
                <a16:creationId xmlns:a16="http://schemas.microsoft.com/office/drawing/2014/main" id="{86F2EB68-4DD1-429A-BC03-5C1B7832FBC4}"/>
              </a:ext>
            </a:extLst>
          </p:cNvPr>
          <p:cNvPicPr>
            <a:picLocks noChangeAspect="1"/>
          </p:cNvPicPr>
          <p:nvPr/>
        </p:nvPicPr>
        <p:blipFill>
          <a:blip r:embed="rId3"/>
          <a:stretch>
            <a:fillRect/>
          </a:stretch>
        </p:blipFill>
        <p:spPr>
          <a:xfrm>
            <a:off x="96217" y="3665605"/>
            <a:ext cx="4182658" cy="3074047"/>
          </a:xfrm>
          <a:prstGeom prst="rect">
            <a:avLst/>
          </a:prstGeom>
        </p:spPr>
      </p:pic>
      <p:pic>
        <p:nvPicPr>
          <p:cNvPr id="15" name="Picture 14">
            <a:extLst>
              <a:ext uri="{FF2B5EF4-FFF2-40B4-BE49-F238E27FC236}">
                <a16:creationId xmlns:a16="http://schemas.microsoft.com/office/drawing/2014/main" id="{D5515F2C-AF10-4E3E-A65F-CEF2643F3AA2}"/>
              </a:ext>
            </a:extLst>
          </p:cNvPr>
          <p:cNvPicPr>
            <a:picLocks noChangeAspect="1"/>
          </p:cNvPicPr>
          <p:nvPr/>
        </p:nvPicPr>
        <p:blipFill>
          <a:blip r:embed="rId4"/>
          <a:stretch>
            <a:fillRect/>
          </a:stretch>
        </p:blipFill>
        <p:spPr>
          <a:xfrm>
            <a:off x="7761538" y="765129"/>
            <a:ext cx="3941273" cy="2893100"/>
          </a:xfrm>
          <a:prstGeom prst="rect">
            <a:avLst/>
          </a:prstGeom>
        </p:spPr>
      </p:pic>
      <p:pic>
        <p:nvPicPr>
          <p:cNvPr id="16" name="Picture 15">
            <a:extLst>
              <a:ext uri="{FF2B5EF4-FFF2-40B4-BE49-F238E27FC236}">
                <a16:creationId xmlns:a16="http://schemas.microsoft.com/office/drawing/2014/main" id="{279BDC45-76FC-479D-9CFF-3648FF5E2CF1}"/>
              </a:ext>
            </a:extLst>
          </p:cNvPr>
          <p:cNvPicPr>
            <a:picLocks noChangeAspect="1"/>
          </p:cNvPicPr>
          <p:nvPr/>
        </p:nvPicPr>
        <p:blipFill>
          <a:blip r:embed="rId5"/>
          <a:stretch>
            <a:fillRect/>
          </a:stretch>
        </p:blipFill>
        <p:spPr>
          <a:xfrm>
            <a:off x="4731078" y="3762430"/>
            <a:ext cx="4055872" cy="2977222"/>
          </a:xfrm>
          <a:prstGeom prst="rect">
            <a:avLst/>
          </a:prstGeom>
        </p:spPr>
      </p:pic>
      <p:pic>
        <p:nvPicPr>
          <p:cNvPr id="17" name="Picture 16">
            <a:extLst>
              <a:ext uri="{FF2B5EF4-FFF2-40B4-BE49-F238E27FC236}">
                <a16:creationId xmlns:a16="http://schemas.microsoft.com/office/drawing/2014/main" id="{ECAD2F77-CC2A-4B44-8E66-5EF658870E6A}"/>
              </a:ext>
            </a:extLst>
          </p:cNvPr>
          <p:cNvPicPr>
            <a:picLocks noChangeAspect="1"/>
          </p:cNvPicPr>
          <p:nvPr/>
        </p:nvPicPr>
        <p:blipFill>
          <a:blip r:embed="rId6"/>
          <a:stretch>
            <a:fillRect/>
          </a:stretch>
        </p:blipFill>
        <p:spPr>
          <a:xfrm>
            <a:off x="9239153" y="3947551"/>
            <a:ext cx="2354532" cy="2835202"/>
          </a:xfrm>
          <a:prstGeom prst="rect">
            <a:avLst/>
          </a:prstGeom>
        </p:spPr>
      </p:pic>
    </p:spTree>
    <p:extLst>
      <p:ext uri="{BB962C8B-B14F-4D97-AF65-F5344CB8AC3E}">
        <p14:creationId xmlns:p14="http://schemas.microsoft.com/office/powerpoint/2010/main" val="2219926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8FA054-B22F-407C-BC1C-6446914738F3}"/>
              </a:ext>
            </a:extLst>
          </p:cNvPr>
          <p:cNvSpPr txBox="1"/>
          <p:nvPr/>
        </p:nvSpPr>
        <p:spPr>
          <a:xfrm>
            <a:off x="2274930" y="549220"/>
            <a:ext cx="6913830" cy="369332"/>
          </a:xfrm>
          <a:prstGeom prst="rect">
            <a:avLst/>
          </a:prstGeom>
          <a:noFill/>
        </p:spPr>
        <p:txBody>
          <a:bodyPr wrap="square" rtlCol="0">
            <a:spAutoFit/>
          </a:bodyPr>
          <a:lstStyle/>
          <a:p>
            <a:r>
              <a:rPr lang="en-GB" dirty="0"/>
              <a:t>Late presentation by age: further analysis by age-group, SES and Sex</a:t>
            </a:r>
          </a:p>
        </p:txBody>
      </p:sp>
      <p:sp>
        <p:nvSpPr>
          <p:cNvPr id="7" name="TextBox 6">
            <a:extLst>
              <a:ext uri="{FF2B5EF4-FFF2-40B4-BE49-F238E27FC236}">
                <a16:creationId xmlns:a16="http://schemas.microsoft.com/office/drawing/2014/main" id="{9BD44FE4-941D-4749-BD11-4DF39E05481D}"/>
              </a:ext>
            </a:extLst>
          </p:cNvPr>
          <p:cNvSpPr txBox="1"/>
          <p:nvPr/>
        </p:nvSpPr>
        <p:spPr>
          <a:xfrm>
            <a:off x="73292" y="5214458"/>
            <a:ext cx="7294159" cy="1569660"/>
          </a:xfrm>
          <a:prstGeom prst="rect">
            <a:avLst/>
          </a:prstGeom>
          <a:noFill/>
        </p:spPr>
        <p:txBody>
          <a:bodyPr wrap="square" rtlCol="0">
            <a:spAutoFit/>
          </a:bodyPr>
          <a:lstStyle/>
          <a:p>
            <a:r>
              <a:rPr lang="en-GB" sz="1600" dirty="0"/>
              <a:t>Figure 5: For those aged under 45 years there appears to be an effect of deprivation that is not present for older groups i.e. late presentation rates are higher amongst more deprived groups than the least deprived. Low numbers at the London level means that this difference is not significant but national level data reveals there to be a significant difference between the most and least deprived patients under 45 years (please see RSTP Equity baseline).</a:t>
            </a:r>
          </a:p>
        </p:txBody>
      </p:sp>
      <p:sp>
        <p:nvSpPr>
          <p:cNvPr id="10" name="TextBox 9">
            <a:extLst>
              <a:ext uri="{FF2B5EF4-FFF2-40B4-BE49-F238E27FC236}">
                <a16:creationId xmlns:a16="http://schemas.microsoft.com/office/drawing/2014/main" id="{6A6DB02B-4B1E-4F25-B313-639823A48FDA}"/>
              </a:ext>
            </a:extLst>
          </p:cNvPr>
          <p:cNvSpPr txBox="1"/>
          <p:nvPr/>
        </p:nvSpPr>
        <p:spPr>
          <a:xfrm>
            <a:off x="7591424" y="4772107"/>
            <a:ext cx="4321902" cy="1200329"/>
          </a:xfrm>
          <a:prstGeom prst="rect">
            <a:avLst/>
          </a:prstGeom>
          <a:noFill/>
        </p:spPr>
        <p:txBody>
          <a:bodyPr wrap="square" rtlCol="0">
            <a:spAutoFit/>
          </a:bodyPr>
          <a:lstStyle/>
          <a:p>
            <a:r>
              <a:rPr lang="en-GB" dirty="0"/>
              <a:t>Figure 6: For those aged under 45 years, the higher rate amongst men seen in all ages has now become a significant difference with the rate for women.</a:t>
            </a:r>
          </a:p>
        </p:txBody>
      </p:sp>
      <p:sp>
        <p:nvSpPr>
          <p:cNvPr id="9" name="TextBox 8">
            <a:extLst>
              <a:ext uri="{FF2B5EF4-FFF2-40B4-BE49-F238E27FC236}">
                <a16:creationId xmlns:a16="http://schemas.microsoft.com/office/drawing/2014/main" id="{154D373B-36FA-4772-BFD3-26D66BF21DB0}"/>
              </a:ext>
            </a:extLst>
          </p:cNvPr>
          <p:cNvSpPr txBox="1"/>
          <p:nvPr/>
        </p:nvSpPr>
        <p:spPr>
          <a:xfrm>
            <a:off x="66170" y="879943"/>
            <a:ext cx="625038" cy="246221"/>
          </a:xfrm>
          <a:prstGeom prst="rect">
            <a:avLst/>
          </a:prstGeom>
          <a:noFill/>
        </p:spPr>
        <p:txBody>
          <a:bodyPr wrap="square" rtlCol="0">
            <a:spAutoFit/>
          </a:bodyPr>
          <a:lstStyle/>
          <a:p>
            <a:r>
              <a:rPr lang="en-GB" sz="1000" dirty="0"/>
              <a:t>Figure 5</a:t>
            </a:r>
          </a:p>
        </p:txBody>
      </p:sp>
      <p:sp>
        <p:nvSpPr>
          <p:cNvPr id="11" name="TextBox 10">
            <a:extLst>
              <a:ext uri="{FF2B5EF4-FFF2-40B4-BE49-F238E27FC236}">
                <a16:creationId xmlns:a16="http://schemas.microsoft.com/office/drawing/2014/main" id="{24829E69-57E7-400F-8CF0-4225446F6112}"/>
              </a:ext>
            </a:extLst>
          </p:cNvPr>
          <p:cNvSpPr txBox="1"/>
          <p:nvPr/>
        </p:nvSpPr>
        <p:spPr>
          <a:xfrm>
            <a:off x="7591424" y="964444"/>
            <a:ext cx="625038" cy="246221"/>
          </a:xfrm>
          <a:prstGeom prst="rect">
            <a:avLst/>
          </a:prstGeom>
          <a:noFill/>
        </p:spPr>
        <p:txBody>
          <a:bodyPr wrap="square" rtlCol="0">
            <a:spAutoFit/>
          </a:bodyPr>
          <a:lstStyle/>
          <a:p>
            <a:r>
              <a:rPr lang="en-GB" sz="1000" dirty="0"/>
              <a:t>Figure 6</a:t>
            </a:r>
          </a:p>
        </p:txBody>
      </p:sp>
      <p:pic>
        <p:nvPicPr>
          <p:cNvPr id="6" name="Picture 5">
            <a:extLst>
              <a:ext uri="{FF2B5EF4-FFF2-40B4-BE49-F238E27FC236}">
                <a16:creationId xmlns:a16="http://schemas.microsoft.com/office/drawing/2014/main" id="{B3FE1B01-55C6-454E-BCCC-6F493A8BE798}"/>
              </a:ext>
            </a:extLst>
          </p:cNvPr>
          <p:cNvPicPr>
            <a:picLocks noChangeAspect="1"/>
          </p:cNvPicPr>
          <p:nvPr/>
        </p:nvPicPr>
        <p:blipFill>
          <a:blip r:embed="rId3"/>
          <a:stretch>
            <a:fillRect/>
          </a:stretch>
        </p:blipFill>
        <p:spPr>
          <a:xfrm>
            <a:off x="7659458" y="1210665"/>
            <a:ext cx="2871019" cy="3457129"/>
          </a:xfrm>
          <a:prstGeom prst="rect">
            <a:avLst/>
          </a:prstGeom>
        </p:spPr>
      </p:pic>
      <p:cxnSp>
        <p:nvCxnSpPr>
          <p:cNvPr id="15" name="Straight Arrow Connector 14">
            <a:extLst>
              <a:ext uri="{FF2B5EF4-FFF2-40B4-BE49-F238E27FC236}">
                <a16:creationId xmlns:a16="http://schemas.microsoft.com/office/drawing/2014/main" id="{9B5ECEEB-FA51-4CEE-8541-DFFDBEEB078C}"/>
              </a:ext>
            </a:extLst>
          </p:cNvPr>
          <p:cNvCxnSpPr>
            <a:cxnSpLocks/>
          </p:cNvCxnSpPr>
          <p:nvPr/>
        </p:nvCxnSpPr>
        <p:spPr>
          <a:xfrm flipH="1">
            <a:off x="8621486" y="2673531"/>
            <a:ext cx="1001485" cy="113212"/>
          </a:xfrm>
          <a:prstGeom prst="straightConnector1">
            <a:avLst/>
          </a:prstGeom>
          <a:ln>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93CFE1E9-6BAE-4AA2-A918-313CF0C6D93E}"/>
              </a:ext>
            </a:extLst>
          </p:cNvPr>
          <p:cNvPicPr>
            <a:picLocks noChangeAspect="1"/>
          </p:cNvPicPr>
          <p:nvPr/>
        </p:nvPicPr>
        <p:blipFill>
          <a:blip r:embed="rId4"/>
          <a:stretch>
            <a:fillRect/>
          </a:stretch>
        </p:blipFill>
        <p:spPr>
          <a:xfrm>
            <a:off x="172278" y="1087554"/>
            <a:ext cx="5559567" cy="4081012"/>
          </a:xfrm>
          <a:prstGeom prst="rect">
            <a:avLst/>
          </a:prstGeom>
        </p:spPr>
      </p:pic>
    </p:spTree>
    <p:extLst>
      <p:ext uri="{BB962C8B-B14F-4D97-AF65-F5344CB8AC3E}">
        <p14:creationId xmlns:p14="http://schemas.microsoft.com/office/powerpoint/2010/main" val="286671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B24CB9-AD92-451F-AF0D-B9991A4BC097}"/>
              </a:ext>
            </a:extLst>
          </p:cNvPr>
          <p:cNvSpPr txBox="1"/>
          <p:nvPr/>
        </p:nvSpPr>
        <p:spPr>
          <a:xfrm>
            <a:off x="161249" y="662413"/>
            <a:ext cx="5409041" cy="1015663"/>
          </a:xfrm>
          <a:prstGeom prst="rect">
            <a:avLst/>
          </a:prstGeom>
          <a:noFill/>
        </p:spPr>
        <p:txBody>
          <a:bodyPr wrap="square" rtlCol="0">
            <a:spAutoFit/>
          </a:bodyPr>
          <a:lstStyle/>
          <a:p>
            <a:r>
              <a:rPr lang="en-GB" dirty="0"/>
              <a:t>Population from an ethnic group other than white</a:t>
            </a:r>
          </a:p>
          <a:p>
            <a:r>
              <a:rPr lang="en-GB" sz="1400" dirty="0"/>
              <a:t>The map below demonstrates the distribution of people of different ethnicity across London (the darker colours indicate a higher % from ethnic groups other than white).</a:t>
            </a:r>
          </a:p>
        </p:txBody>
      </p:sp>
      <p:pic>
        <p:nvPicPr>
          <p:cNvPr id="2" name="Picture 1">
            <a:extLst>
              <a:ext uri="{FF2B5EF4-FFF2-40B4-BE49-F238E27FC236}">
                <a16:creationId xmlns:a16="http://schemas.microsoft.com/office/drawing/2014/main" id="{4ECBF937-30F2-4C1C-A74D-BD64306F5D78}"/>
              </a:ext>
            </a:extLst>
          </p:cNvPr>
          <p:cNvPicPr>
            <a:picLocks noChangeAspect="1"/>
          </p:cNvPicPr>
          <p:nvPr/>
        </p:nvPicPr>
        <p:blipFill>
          <a:blip r:embed="rId3"/>
          <a:stretch>
            <a:fillRect/>
          </a:stretch>
        </p:blipFill>
        <p:spPr>
          <a:xfrm>
            <a:off x="280260" y="1895792"/>
            <a:ext cx="5494085" cy="4393248"/>
          </a:xfrm>
          <a:prstGeom prst="rect">
            <a:avLst/>
          </a:prstGeom>
        </p:spPr>
      </p:pic>
      <p:sp>
        <p:nvSpPr>
          <p:cNvPr id="3" name="TextBox 2">
            <a:extLst>
              <a:ext uri="{FF2B5EF4-FFF2-40B4-BE49-F238E27FC236}">
                <a16:creationId xmlns:a16="http://schemas.microsoft.com/office/drawing/2014/main" id="{CB4173F9-65E1-47F5-BD4A-5F0CE17F00F4}"/>
              </a:ext>
            </a:extLst>
          </p:cNvPr>
          <p:cNvSpPr txBox="1"/>
          <p:nvPr/>
        </p:nvSpPr>
        <p:spPr>
          <a:xfrm>
            <a:off x="10464800" y="6420457"/>
            <a:ext cx="1727200" cy="400110"/>
          </a:xfrm>
          <a:prstGeom prst="rect">
            <a:avLst/>
          </a:prstGeom>
          <a:noFill/>
        </p:spPr>
        <p:txBody>
          <a:bodyPr wrap="square" rtlCol="0">
            <a:spAutoFit/>
          </a:bodyPr>
          <a:lstStyle/>
          <a:p>
            <a:r>
              <a:rPr lang="en-GB" sz="1000" dirty="0"/>
              <a:t>Source: GLA ethnic group population projections 2018</a:t>
            </a:r>
          </a:p>
        </p:txBody>
      </p:sp>
      <p:pic>
        <p:nvPicPr>
          <p:cNvPr id="5" name="Picture 4">
            <a:extLst>
              <a:ext uri="{FF2B5EF4-FFF2-40B4-BE49-F238E27FC236}">
                <a16:creationId xmlns:a16="http://schemas.microsoft.com/office/drawing/2014/main" id="{E9576BE7-0245-4AD3-BA96-FF96B0D76FB9}"/>
              </a:ext>
            </a:extLst>
          </p:cNvPr>
          <p:cNvPicPr>
            <a:picLocks noChangeAspect="1"/>
          </p:cNvPicPr>
          <p:nvPr/>
        </p:nvPicPr>
        <p:blipFill>
          <a:blip r:embed="rId4"/>
          <a:stretch>
            <a:fillRect/>
          </a:stretch>
        </p:blipFill>
        <p:spPr>
          <a:xfrm>
            <a:off x="5833243" y="1668806"/>
            <a:ext cx="6150879" cy="4018949"/>
          </a:xfrm>
          <a:prstGeom prst="rect">
            <a:avLst/>
          </a:prstGeom>
        </p:spPr>
      </p:pic>
      <p:sp>
        <p:nvSpPr>
          <p:cNvPr id="6" name="Slide Number Placeholder 5">
            <a:extLst>
              <a:ext uri="{FF2B5EF4-FFF2-40B4-BE49-F238E27FC236}">
                <a16:creationId xmlns:a16="http://schemas.microsoft.com/office/drawing/2014/main" id="{905F704B-F577-49B7-8CDF-D2A5E2BECBC1}"/>
              </a:ext>
            </a:extLst>
          </p:cNvPr>
          <p:cNvSpPr>
            <a:spLocks noGrp="1"/>
          </p:cNvSpPr>
          <p:nvPr>
            <p:ph type="sldNum" sz="quarter" idx="12"/>
          </p:nvPr>
        </p:nvSpPr>
        <p:spPr/>
        <p:txBody>
          <a:bodyPr/>
          <a:lstStyle/>
          <a:p>
            <a:fld id="{4CFE3F30-78E1-4CB9-82AD-42CBF17719CB}" type="slidenum">
              <a:rPr lang="en-GB" smtClean="0"/>
              <a:t>7</a:t>
            </a:fld>
            <a:endParaRPr lang="en-GB"/>
          </a:p>
        </p:txBody>
      </p:sp>
    </p:spTree>
    <p:extLst>
      <p:ext uri="{BB962C8B-B14F-4D97-AF65-F5344CB8AC3E}">
        <p14:creationId xmlns:p14="http://schemas.microsoft.com/office/powerpoint/2010/main" val="568599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8FA054-B22F-407C-BC1C-6446914738F3}"/>
              </a:ext>
            </a:extLst>
          </p:cNvPr>
          <p:cNvSpPr txBox="1"/>
          <p:nvPr/>
        </p:nvSpPr>
        <p:spPr>
          <a:xfrm>
            <a:off x="2038622" y="769421"/>
            <a:ext cx="6922498" cy="369332"/>
          </a:xfrm>
          <a:prstGeom prst="rect">
            <a:avLst/>
          </a:prstGeom>
          <a:noFill/>
          <a:ln>
            <a:solidFill>
              <a:schemeClr val="tx1"/>
            </a:solidFill>
          </a:ln>
        </p:spPr>
        <p:txBody>
          <a:bodyPr wrap="square" rtlCol="0">
            <a:spAutoFit/>
          </a:bodyPr>
          <a:lstStyle/>
          <a:p>
            <a:r>
              <a:rPr lang="en-GB" dirty="0"/>
              <a:t>Late presentation by age: further analysis by ethnic group and age</a:t>
            </a:r>
          </a:p>
        </p:txBody>
      </p:sp>
      <p:sp>
        <p:nvSpPr>
          <p:cNvPr id="3" name="TextBox 2">
            <a:extLst>
              <a:ext uri="{FF2B5EF4-FFF2-40B4-BE49-F238E27FC236}">
                <a16:creationId xmlns:a16="http://schemas.microsoft.com/office/drawing/2014/main" id="{450BE539-6087-4CDB-9506-2E39EE7854B6}"/>
              </a:ext>
            </a:extLst>
          </p:cNvPr>
          <p:cNvSpPr txBox="1"/>
          <p:nvPr/>
        </p:nvSpPr>
        <p:spPr>
          <a:xfrm>
            <a:off x="7071360" y="1492340"/>
            <a:ext cx="5010675" cy="3416320"/>
          </a:xfrm>
          <a:prstGeom prst="rect">
            <a:avLst/>
          </a:prstGeom>
          <a:noFill/>
        </p:spPr>
        <p:txBody>
          <a:bodyPr wrap="square" rtlCol="0">
            <a:spAutoFit/>
          </a:bodyPr>
          <a:lstStyle/>
          <a:p>
            <a:r>
              <a:rPr lang="en-GB" dirty="0"/>
              <a:t>When looking at late presentation rates by age and ethnic groups we can see that for those aged less than 45 years, the rate for those from an Asian ethnic group is similar to the other groups (i.e. the improved timeliness of presentation experienced by older Asian groups disappears in the younger group).</a:t>
            </a:r>
          </a:p>
          <a:p>
            <a:endParaRPr lang="en-GB" dirty="0"/>
          </a:p>
          <a:p>
            <a:r>
              <a:rPr lang="en-GB" dirty="0"/>
              <a:t>We can also see that the high late presentation rate seen for those from an ethnic group within the “Other” category is being driven by the younger age-group.</a:t>
            </a:r>
          </a:p>
        </p:txBody>
      </p:sp>
      <p:sp>
        <p:nvSpPr>
          <p:cNvPr id="6" name="TextBox 5">
            <a:extLst>
              <a:ext uri="{FF2B5EF4-FFF2-40B4-BE49-F238E27FC236}">
                <a16:creationId xmlns:a16="http://schemas.microsoft.com/office/drawing/2014/main" id="{66A793C1-79D3-47DA-BEF5-C3811E83B644}"/>
              </a:ext>
            </a:extLst>
          </p:cNvPr>
          <p:cNvSpPr txBox="1"/>
          <p:nvPr/>
        </p:nvSpPr>
        <p:spPr>
          <a:xfrm>
            <a:off x="97773" y="1138753"/>
            <a:ext cx="625038" cy="246221"/>
          </a:xfrm>
          <a:prstGeom prst="rect">
            <a:avLst/>
          </a:prstGeom>
          <a:noFill/>
        </p:spPr>
        <p:txBody>
          <a:bodyPr wrap="square" rtlCol="0">
            <a:spAutoFit/>
          </a:bodyPr>
          <a:lstStyle/>
          <a:p>
            <a:r>
              <a:rPr lang="en-GB" sz="1000" dirty="0"/>
              <a:t>Figure 7</a:t>
            </a:r>
          </a:p>
        </p:txBody>
      </p:sp>
      <p:pic>
        <p:nvPicPr>
          <p:cNvPr id="5" name="Picture 4">
            <a:extLst>
              <a:ext uri="{FF2B5EF4-FFF2-40B4-BE49-F238E27FC236}">
                <a16:creationId xmlns:a16="http://schemas.microsoft.com/office/drawing/2014/main" id="{D4FAD45C-8E1E-4F78-81B8-48CC661F5A3C}"/>
              </a:ext>
            </a:extLst>
          </p:cNvPr>
          <p:cNvPicPr>
            <a:picLocks noChangeAspect="1"/>
          </p:cNvPicPr>
          <p:nvPr/>
        </p:nvPicPr>
        <p:blipFill>
          <a:blip r:embed="rId3"/>
          <a:stretch>
            <a:fillRect/>
          </a:stretch>
        </p:blipFill>
        <p:spPr>
          <a:xfrm>
            <a:off x="109965" y="1438677"/>
            <a:ext cx="6785436" cy="4986960"/>
          </a:xfrm>
          <a:prstGeom prst="rect">
            <a:avLst/>
          </a:prstGeom>
        </p:spPr>
      </p:pic>
      <p:cxnSp>
        <p:nvCxnSpPr>
          <p:cNvPr id="8" name="Straight Arrow Connector 7">
            <a:extLst>
              <a:ext uri="{FF2B5EF4-FFF2-40B4-BE49-F238E27FC236}">
                <a16:creationId xmlns:a16="http://schemas.microsoft.com/office/drawing/2014/main" id="{8BF48206-2735-421A-AC11-EFB49F578005}"/>
              </a:ext>
            </a:extLst>
          </p:cNvPr>
          <p:cNvCxnSpPr>
            <a:cxnSpLocks/>
          </p:cNvCxnSpPr>
          <p:nvPr/>
        </p:nvCxnSpPr>
        <p:spPr>
          <a:xfrm flipV="1">
            <a:off x="2673531" y="4101737"/>
            <a:ext cx="0" cy="696686"/>
          </a:xfrm>
          <a:prstGeom prst="straightConnector1">
            <a:avLst/>
          </a:prstGeom>
          <a:ln>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4116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B7EE0-B299-4432-90DE-15AFE38FDF87}"/>
              </a:ext>
            </a:extLst>
          </p:cNvPr>
          <p:cNvSpPr/>
          <p:nvPr/>
        </p:nvSpPr>
        <p:spPr>
          <a:xfrm>
            <a:off x="5050682" y="2967335"/>
            <a:ext cx="209063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DRAFT</a:t>
            </a:r>
          </a:p>
        </p:txBody>
      </p:sp>
      <p:sp>
        <p:nvSpPr>
          <p:cNvPr id="9" name="TextBox 8">
            <a:extLst>
              <a:ext uri="{FF2B5EF4-FFF2-40B4-BE49-F238E27FC236}">
                <a16:creationId xmlns:a16="http://schemas.microsoft.com/office/drawing/2014/main" id="{781943D2-2F72-4C8F-AEDF-A2411001FC3C}"/>
              </a:ext>
            </a:extLst>
          </p:cNvPr>
          <p:cNvSpPr txBox="1"/>
          <p:nvPr/>
        </p:nvSpPr>
        <p:spPr>
          <a:xfrm>
            <a:off x="2142308" y="679268"/>
            <a:ext cx="4528168" cy="369332"/>
          </a:xfrm>
          <a:prstGeom prst="rect">
            <a:avLst/>
          </a:prstGeom>
          <a:noFill/>
          <a:ln>
            <a:solidFill>
              <a:schemeClr val="tx1"/>
            </a:solidFill>
          </a:ln>
        </p:spPr>
        <p:txBody>
          <a:bodyPr wrap="square" rtlCol="0">
            <a:spAutoFit/>
          </a:bodyPr>
          <a:lstStyle/>
          <a:p>
            <a:r>
              <a:rPr lang="en-GB" dirty="0"/>
              <a:t>Late Presentation by Renal Network</a:t>
            </a:r>
          </a:p>
        </p:txBody>
      </p:sp>
      <p:sp>
        <p:nvSpPr>
          <p:cNvPr id="3" name="TextBox 2">
            <a:extLst>
              <a:ext uri="{FF2B5EF4-FFF2-40B4-BE49-F238E27FC236}">
                <a16:creationId xmlns:a16="http://schemas.microsoft.com/office/drawing/2014/main" id="{DC919F16-FA94-4975-BC10-A0AAF4D02032}"/>
              </a:ext>
            </a:extLst>
          </p:cNvPr>
          <p:cNvSpPr txBox="1"/>
          <p:nvPr/>
        </p:nvSpPr>
        <p:spPr>
          <a:xfrm>
            <a:off x="8132064" y="1566488"/>
            <a:ext cx="4059936" cy="2031325"/>
          </a:xfrm>
          <a:prstGeom prst="rect">
            <a:avLst/>
          </a:prstGeom>
          <a:noFill/>
        </p:spPr>
        <p:txBody>
          <a:bodyPr wrap="square" rtlCol="0">
            <a:spAutoFit/>
          </a:bodyPr>
          <a:lstStyle/>
          <a:p>
            <a:r>
              <a:rPr lang="en-GB" dirty="0"/>
              <a:t>The late presentation rate for the London Kidney Network is not significantly different from the England average.</a:t>
            </a:r>
          </a:p>
          <a:p>
            <a:endParaRPr lang="en-GB" dirty="0"/>
          </a:p>
          <a:p>
            <a:r>
              <a:rPr lang="en-GB" dirty="0"/>
              <a:t>London does have a rate that is significantly higher than the Midlands and South East networks.</a:t>
            </a:r>
          </a:p>
        </p:txBody>
      </p:sp>
      <p:sp>
        <p:nvSpPr>
          <p:cNvPr id="6" name="TextBox 5">
            <a:extLst>
              <a:ext uri="{FF2B5EF4-FFF2-40B4-BE49-F238E27FC236}">
                <a16:creationId xmlns:a16="http://schemas.microsoft.com/office/drawing/2014/main" id="{5F56F7A7-9F18-4310-97CC-A3C43612AE83}"/>
              </a:ext>
            </a:extLst>
          </p:cNvPr>
          <p:cNvSpPr txBox="1"/>
          <p:nvPr/>
        </p:nvSpPr>
        <p:spPr>
          <a:xfrm>
            <a:off x="357051" y="1415158"/>
            <a:ext cx="775063" cy="246221"/>
          </a:xfrm>
          <a:prstGeom prst="rect">
            <a:avLst/>
          </a:prstGeom>
          <a:noFill/>
        </p:spPr>
        <p:txBody>
          <a:bodyPr wrap="square" rtlCol="0">
            <a:spAutoFit/>
          </a:bodyPr>
          <a:lstStyle/>
          <a:p>
            <a:r>
              <a:rPr lang="en-GB" sz="1000" dirty="0"/>
              <a:t>Figure 8</a:t>
            </a:r>
          </a:p>
        </p:txBody>
      </p:sp>
      <p:pic>
        <p:nvPicPr>
          <p:cNvPr id="4" name="Picture 3">
            <a:extLst>
              <a:ext uri="{FF2B5EF4-FFF2-40B4-BE49-F238E27FC236}">
                <a16:creationId xmlns:a16="http://schemas.microsoft.com/office/drawing/2014/main" id="{8E5F7764-B55E-4FB1-92F7-97140FF35801}"/>
              </a:ext>
            </a:extLst>
          </p:cNvPr>
          <p:cNvPicPr>
            <a:picLocks noChangeAspect="1"/>
          </p:cNvPicPr>
          <p:nvPr/>
        </p:nvPicPr>
        <p:blipFill>
          <a:blip r:embed="rId2"/>
          <a:stretch>
            <a:fillRect/>
          </a:stretch>
        </p:blipFill>
        <p:spPr>
          <a:xfrm>
            <a:off x="357051" y="1661379"/>
            <a:ext cx="7565792" cy="4980864"/>
          </a:xfrm>
          <a:prstGeom prst="rect">
            <a:avLst/>
          </a:prstGeom>
        </p:spPr>
      </p:pic>
    </p:spTree>
    <p:extLst>
      <p:ext uri="{BB962C8B-B14F-4D97-AF65-F5344CB8AC3E}">
        <p14:creationId xmlns:p14="http://schemas.microsoft.com/office/powerpoint/2010/main" val="3825294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1943D2-2F72-4C8F-AEDF-A2411001FC3C}"/>
              </a:ext>
            </a:extLst>
          </p:cNvPr>
          <p:cNvSpPr txBox="1"/>
          <p:nvPr/>
        </p:nvSpPr>
        <p:spPr>
          <a:xfrm>
            <a:off x="2629988" y="600891"/>
            <a:ext cx="3553097" cy="369332"/>
          </a:xfrm>
          <a:prstGeom prst="rect">
            <a:avLst/>
          </a:prstGeom>
          <a:noFill/>
          <a:ln>
            <a:solidFill>
              <a:schemeClr val="tx1"/>
            </a:solidFill>
          </a:ln>
        </p:spPr>
        <p:txBody>
          <a:bodyPr wrap="square" rtlCol="0">
            <a:spAutoFit/>
          </a:bodyPr>
          <a:lstStyle/>
          <a:p>
            <a:r>
              <a:rPr lang="en-GB" dirty="0"/>
              <a:t>Late Presentation by Renal Centre</a:t>
            </a:r>
          </a:p>
        </p:txBody>
      </p:sp>
      <p:sp>
        <p:nvSpPr>
          <p:cNvPr id="6" name="TextBox 5">
            <a:extLst>
              <a:ext uri="{FF2B5EF4-FFF2-40B4-BE49-F238E27FC236}">
                <a16:creationId xmlns:a16="http://schemas.microsoft.com/office/drawing/2014/main" id="{69DFBB33-4512-4694-85FD-026E12DAC33E}"/>
              </a:ext>
            </a:extLst>
          </p:cNvPr>
          <p:cNvSpPr txBox="1"/>
          <p:nvPr/>
        </p:nvSpPr>
        <p:spPr>
          <a:xfrm>
            <a:off x="8978538" y="1037714"/>
            <a:ext cx="3074126" cy="3693319"/>
          </a:xfrm>
          <a:prstGeom prst="rect">
            <a:avLst/>
          </a:prstGeom>
          <a:noFill/>
        </p:spPr>
        <p:txBody>
          <a:bodyPr wrap="square" rtlCol="0">
            <a:spAutoFit/>
          </a:bodyPr>
          <a:lstStyle/>
          <a:p>
            <a:r>
              <a:rPr lang="en-GB" dirty="0"/>
              <a:t>There is large variation in rates between renal centres. The worst performing quartile have a late presentation rate of 21% compared to 12% for the best performing quartile.</a:t>
            </a:r>
          </a:p>
          <a:p>
            <a:endParaRPr lang="en-GB" dirty="0"/>
          </a:p>
          <a:p>
            <a:r>
              <a:rPr lang="en-GB" dirty="0"/>
              <a:t>However, small numbers make these rates at centre level unstable (see next slide).</a:t>
            </a:r>
          </a:p>
          <a:p>
            <a:endParaRPr lang="en-GB" dirty="0"/>
          </a:p>
          <a:p>
            <a:r>
              <a:rPr lang="en-GB" dirty="0"/>
              <a:t>London renal centres are highlighted in this chart in red.</a:t>
            </a:r>
          </a:p>
        </p:txBody>
      </p:sp>
      <p:pic>
        <p:nvPicPr>
          <p:cNvPr id="3" name="Picture 2">
            <a:extLst>
              <a:ext uri="{FF2B5EF4-FFF2-40B4-BE49-F238E27FC236}">
                <a16:creationId xmlns:a16="http://schemas.microsoft.com/office/drawing/2014/main" id="{2AEC03E6-2C5D-4621-80D0-D63066017C1C}"/>
              </a:ext>
            </a:extLst>
          </p:cNvPr>
          <p:cNvPicPr>
            <a:picLocks noChangeAspect="1"/>
          </p:cNvPicPr>
          <p:nvPr/>
        </p:nvPicPr>
        <p:blipFill>
          <a:blip r:embed="rId2"/>
          <a:stretch>
            <a:fillRect/>
          </a:stretch>
        </p:blipFill>
        <p:spPr>
          <a:xfrm>
            <a:off x="139336" y="1146572"/>
            <a:ext cx="8741166" cy="5711428"/>
          </a:xfrm>
          <a:prstGeom prst="rect">
            <a:avLst/>
          </a:prstGeom>
        </p:spPr>
      </p:pic>
      <p:sp>
        <p:nvSpPr>
          <p:cNvPr id="5" name="TextBox 4">
            <a:extLst>
              <a:ext uri="{FF2B5EF4-FFF2-40B4-BE49-F238E27FC236}">
                <a16:creationId xmlns:a16="http://schemas.microsoft.com/office/drawing/2014/main" id="{621091E5-B6A0-4B46-B0FC-57382AFF8514}"/>
              </a:ext>
            </a:extLst>
          </p:cNvPr>
          <p:cNvSpPr txBox="1"/>
          <p:nvPr/>
        </p:nvSpPr>
        <p:spPr>
          <a:xfrm>
            <a:off x="280261" y="1147966"/>
            <a:ext cx="775063" cy="246221"/>
          </a:xfrm>
          <a:prstGeom prst="rect">
            <a:avLst/>
          </a:prstGeom>
          <a:noFill/>
        </p:spPr>
        <p:txBody>
          <a:bodyPr wrap="square" rtlCol="0">
            <a:spAutoFit/>
          </a:bodyPr>
          <a:lstStyle/>
          <a:p>
            <a:r>
              <a:rPr lang="en-GB" sz="1000" dirty="0"/>
              <a:t>Figure 9</a:t>
            </a:r>
          </a:p>
        </p:txBody>
      </p:sp>
    </p:spTree>
    <p:extLst>
      <p:ext uri="{BB962C8B-B14F-4D97-AF65-F5344CB8AC3E}">
        <p14:creationId xmlns:p14="http://schemas.microsoft.com/office/powerpoint/2010/main" val="1560615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300DA-ECDE-4E1E-AA78-CD89A1786EEB}"/>
              </a:ext>
            </a:extLst>
          </p:cNvPr>
          <p:cNvSpPr txBox="1"/>
          <p:nvPr/>
        </p:nvSpPr>
        <p:spPr>
          <a:xfrm>
            <a:off x="7628709" y="1529932"/>
            <a:ext cx="4371702" cy="2862322"/>
          </a:xfrm>
          <a:prstGeom prst="rect">
            <a:avLst/>
          </a:prstGeom>
          <a:noFill/>
        </p:spPr>
        <p:txBody>
          <a:bodyPr wrap="square" rtlCol="0">
            <a:spAutoFit/>
          </a:bodyPr>
          <a:lstStyle/>
          <a:p>
            <a:r>
              <a:rPr lang="en-GB" dirty="0"/>
              <a:t>There is quite a lot of uncertainty around the late presentation rates by centre due to small numbers. Most are within the expected range.</a:t>
            </a:r>
          </a:p>
          <a:p>
            <a:endParaRPr lang="en-GB" dirty="0"/>
          </a:p>
          <a:p>
            <a:r>
              <a:rPr lang="en-GB" dirty="0"/>
              <a:t>There are seven centres with rates higher than expected.</a:t>
            </a:r>
          </a:p>
          <a:p>
            <a:endParaRPr lang="en-GB" dirty="0"/>
          </a:p>
          <a:p>
            <a:r>
              <a:rPr lang="en-GB" dirty="0"/>
              <a:t>There are six centres with rates lower than expected.</a:t>
            </a:r>
          </a:p>
        </p:txBody>
      </p:sp>
      <p:sp>
        <p:nvSpPr>
          <p:cNvPr id="6" name="TextBox 5">
            <a:extLst>
              <a:ext uri="{FF2B5EF4-FFF2-40B4-BE49-F238E27FC236}">
                <a16:creationId xmlns:a16="http://schemas.microsoft.com/office/drawing/2014/main" id="{899E2848-71A6-4685-B0CE-F2C667514599}"/>
              </a:ext>
            </a:extLst>
          </p:cNvPr>
          <p:cNvSpPr txBox="1"/>
          <p:nvPr/>
        </p:nvSpPr>
        <p:spPr>
          <a:xfrm>
            <a:off x="670559" y="820874"/>
            <a:ext cx="4528168" cy="369332"/>
          </a:xfrm>
          <a:prstGeom prst="rect">
            <a:avLst/>
          </a:prstGeom>
          <a:noFill/>
          <a:ln>
            <a:solidFill>
              <a:schemeClr val="tx1"/>
            </a:solidFill>
          </a:ln>
        </p:spPr>
        <p:txBody>
          <a:bodyPr wrap="square" rtlCol="0">
            <a:spAutoFit/>
          </a:bodyPr>
          <a:lstStyle/>
          <a:p>
            <a:r>
              <a:rPr lang="en-GB" dirty="0"/>
              <a:t>Late Presentation by Renal Centre</a:t>
            </a:r>
          </a:p>
        </p:txBody>
      </p:sp>
      <p:pic>
        <p:nvPicPr>
          <p:cNvPr id="5" name="Picture 4">
            <a:extLst>
              <a:ext uri="{FF2B5EF4-FFF2-40B4-BE49-F238E27FC236}">
                <a16:creationId xmlns:a16="http://schemas.microsoft.com/office/drawing/2014/main" id="{E15DC5EE-1E62-49D5-8BC2-78DD0F43A130}"/>
              </a:ext>
            </a:extLst>
          </p:cNvPr>
          <p:cNvPicPr>
            <a:picLocks noChangeAspect="1"/>
          </p:cNvPicPr>
          <p:nvPr/>
        </p:nvPicPr>
        <p:blipFill>
          <a:blip r:embed="rId3"/>
          <a:stretch>
            <a:fillRect/>
          </a:stretch>
        </p:blipFill>
        <p:spPr>
          <a:xfrm>
            <a:off x="772768" y="1619805"/>
            <a:ext cx="6474513" cy="4761389"/>
          </a:xfrm>
          <a:prstGeom prst="rect">
            <a:avLst/>
          </a:prstGeom>
        </p:spPr>
      </p:pic>
      <p:sp>
        <p:nvSpPr>
          <p:cNvPr id="7" name="TextBox 6">
            <a:extLst>
              <a:ext uri="{FF2B5EF4-FFF2-40B4-BE49-F238E27FC236}">
                <a16:creationId xmlns:a16="http://schemas.microsoft.com/office/drawing/2014/main" id="{24C1F91A-CCCF-49FC-81B6-2DA095CEDD5B}"/>
              </a:ext>
            </a:extLst>
          </p:cNvPr>
          <p:cNvSpPr txBox="1"/>
          <p:nvPr/>
        </p:nvSpPr>
        <p:spPr>
          <a:xfrm>
            <a:off x="670559" y="1354569"/>
            <a:ext cx="775063" cy="246221"/>
          </a:xfrm>
          <a:prstGeom prst="rect">
            <a:avLst/>
          </a:prstGeom>
          <a:noFill/>
        </p:spPr>
        <p:txBody>
          <a:bodyPr wrap="square" rtlCol="0">
            <a:spAutoFit/>
          </a:bodyPr>
          <a:lstStyle/>
          <a:p>
            <a:r>
              <a:rPr lang="en-GB" sz="1000" dirty="0"/>
              <a:t>Figure 10</a:t>
            </a:r>
          </a:p>
        </p:txBody>
      </p:sp>
    </p:spTree>
    <p:extLst>
      <p:ext uri="{BB962C8B-B14F-4D97-AF65-F5344CB8AC3E}">
        <p14:creationId xmlns:p14="http://schemas.microsoft.com/office/powerpoint/2010/main" val="1412268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6410D4-D4CA-4A66-BE82-E2425320769F}"/>
              </a:ext>
            </a:extLst>
          </p:cNvPr>
          <p:cNvSpPr txBox="1"/>
          <p:nvPr/>
        </p:nvSpPr>
        <p:spPr>
          <a:xfrm>
            <a:off x="1580060" y="670560"/>
            <a:ext cx="8617677" cy="369332"/>
          </a:xfrm>
          <a:prstGeom prst="rect">
            <a:avLst/>
          </a:prstGeom>
          <a:noFill/>
          <a:ln>
            <a:solidFill>
              <a:schemeClr val="tx1"/>
            </a:solidFill>
          </a:ln>
        </p:spPr>
        <p:txBody>
          <a:bodyPr wrap="square" rtlCol="0">
            <a:spAutoFit/>
          </a:bodyPr>
          <a:lstStyle/>
          <a:p>
            <a:r>
              <a:rPr lang="en-GB" dirty="0"/>
              <a:t>Renal Replacement Therapy start modality by Renal Network and presentation time</a:t>
            </a:r>
          </a:p>
        </p:txBody>
      </p:sp>
      <p:graphicFrame>
        <p:nvGraphicFramePr>
          <p:cNvPr id="6" name="Chart 5">
            <a:extLst>
              <a:ext uri="{FF2B5EF4-FFF2-40B4-BE49-F238E27FC236}">
                <a16:creationId xmlns:a16="http://schemas.microsoft.com/office/drawing/2014/main" id="{19FC59ED-52A8-4A64-8D41-5F957B5032EE}"/>
              </a:ext>
            </a:extLst>
          </p:cNvPr>
          <p:cNvGraphicFramePr>
            <a:graphicFrameLocks/>
          </p:cNvGraphicFramePr>
          <p:nvPr/>
        </p:nvGraphicFramePr>
        <p:xfrm>
          <a:off x="138112" y="1165554"/>
          <a:ext cx="5957888" cy="4129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A9750DE-3849-4A24-99A0-069A614DD297}"/>
              </a:ext>
            </a:extLst>
          </p:cNvPr>
          <p:cNvGraphicFramePr>
            <a:graphicFrameLocks/>
          </p:cNvGraphicFramePr>
          <p:nvPr/>
        </p:nvGraphicFramePr>
        <p:xfrm>
          <a:off x="6240372" y="1165554"/>
          <a:ext cx="5876926" cy="41290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FD02BE-4F08-45AB-976C-FD4207FE62A9}"/>
              </a:ext>
            </a:extLst>
          </p:cNvPr>
          <p:cNvSpPr txBox="1"/>
          <p:nvPr/>
        </p:nvSpPr>
        <p:spPr>
          <a:xfrm>
            <a:off x="6043748" y="5294642"/>
            <a:ext cx="6227854" cy="1477328"/>
          </a:xfrm>
          <a:prstGeom prst="rect">
            <a:avLst/>
          </a:prstGeom>
          <a:noFill/>
        </p:spPr>
        <p:txBody>
          <a:bodyPr wrap="square" rtlCol="0">
            <a:spAutoFit/>
          </a:bodyPr>
          <a:lstStyle/>
          <a:p>
            <a:r>
              <a:rPr lang="en-GB" dirty="0"/>
              <a:t>Figure 12: Treatment modality for late presenters varies slightly more between networks, with some networks managing to start more of their late presenters on PD or transplant pathways. However, this maybe related to other factors such as the demographic structure of the patient population.</a:t>
            </a:r>
          </a:p>
        </p:txBody>
      </p:sp>
      <p:sp>
        <p:nvSpPr>
          <p:cNvPr id="9" name="TextBox 8">
            <a:extLst>
              <a:ext uri="{FF2B5EF4-FFF2-40B4-BE49-F238E27FC236}">
                <a16:creationId xmlns:a16="http://schemas.microsoft.com/office/drawing/2014/main" id="{C505C0CA-9DC8-41FD-898B-D48023690EF2}"/>
              </a:ext>
            </a:extLst>
          </p:cNvPr>
          <p:cNvSpPr txBox="1"/>
          <p:nvPr/>
        </p:nvSpPr>
        <p:spPr>
          <a:xfrm>
            <a:off x="210298" y="5420304"/>
            <a:ext cx="5813516" cy="1477328"/>
          </a:xfrm>
          <a:prstGeom prst="rect">
            <a:avLst/>
          </a:prstGeom>
          <a:noFill/>
        </p:spPr>
        <p:txBody>
          <a:bodyPr wrap="square" rtlCol="0">
            <a:spAutoFit/>
          </a:bodyPr>
          <a:lstStyle/>
          <a:p>
            <a:r>
              <a:rPr lang="en-GB" dirty="0"/>
              <a:t>Figure 11: Treatment modality for those with timely presentation does not appear to vary considerably between networks, with an approximate 70/20/10 split between HD, PD and transplant for all the networks.</a:t>
            </a:r>
          </a:p>
          <a:p>
            <a:endParaRPr lang="en-GB" dirty="0"/>
          </a:p>
        </p:txBody>
      </p:sp>
      <p:sp>
        <p:nvSpPr>
          <p:cNvPr id="2" name="Oval 1">
            <a:extLst>
              <a:ext uri="{FF2B5EF4-FFF2-40B4-BE49-F238E27FC236}">
                <a16:creationId xmlns:a16="http://schemas.microsoft.com/office/drawing/2014/main" id="{EE183055-DF7A-48B6-AD11-DE83835F5119}"/>
              </a:ext>
            </a:extLst>
          </p:cNvPr>
          <p:cNvSpPr/>
          <p:nvPr/>
        </p:nvSpPr>
        <p:spPr>
          <a:xfrm>
            <a:off x="3840480" y="4598126"/>
            <a:ext cx="470263" cy="26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95F4165-68A7-42A2-A17B-C24AB4A37406}"/>
              </a:ext>
            </a:extLst>
          </p:cNvPr>
          <p:cNvSpPr txBox="1"/>
          <p:nvPr/>
        </p:nvSpPr>
        <p:spPr>
          <a:xfrm>
            <a:off x="74702" y="926647"/>
            <a:ext cx="775063" cy="246221"/>
          </a:xfrm>
          <a:prstGeom prst="rect">
            <a:avLst/>
          </a:prstGeom>
          <a:noFill/>
        </p:spPr>
        <p:txBody>
          <a:bodyPr wrap="square" rtlCol="0">
            <a:spAutoFit/>
          </a:bodyPr>
          <a:lstStyle/>
          <a:p>
            <a:r>
              <a:rPr lang="en-GB" sz="1000" dirty="0"/>
              <a:t>Figure 11</a:t>
            </a:r>
          </a:p>
        </p:txBody>
      </p:sp>
      <p:sp>
        <p:nvSpPr>
          <p:cNvPr id="12" name="TextBox 11">
            <a:extLst>
              <a:ext uri="{FF2B5EF4-FFF2-40B4-BE49-F238E27FC236}">
                <a16:creationId xmlns:a16="http://schemas.microsoft.com/office/drawing/2014/main" id="{1B6C803D-DBAB-41A7-A7E2-A40A66542BCD}"/>
              </a:ext>
            </a:extLst>
          </p:cNvPr>
          <p:cNvSpPr txBox="1"/>
          <p:nvPr/>
        </p:nvSpPr>
        <p:spPr>
          <a:xfrm>
            <a:off x="6240372" y="1160587"/>
            <a:ext cx="775063" cy="246221"/>
          </a:xfrm>
          <a:prstGeom prst="rect">
            <a:avLst/>
          </a:prstGeom>
          <a:noFill/>
        </p:spPr>
        <p:txBody>
          <a:bodyPr wrap="square" rtlCol="0">
            <a:spAutoFit/>
          </a:bodyPr>
          <a:lstStyle/>
          <a:p>
            <a:r>
              <a:rPr lang="en-GB" sz="1000" dirty="0"/>
              <a:t>Figure 12</a:t>
            </a:r>
          </a:p>
        </p:txBody>
      </p:sp>
    </p:spTree>
    <p:extLst>
      <p:ext uri="{BB962C8B-B14F-4D97-AF65-F5344CB8AC3E}">
        <p14:creationId xmlns:p14="http://schemas.microsoft.com/office/powerpoint/2010/main" val="3777314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A0FB8B-3B5B-458F-B380-8402C426A89D}"/>
              </a:ext>
            </a:extLst>
          </p:cNvPr>
          <p:cNvSpPr txBox="1"/>
          <p:nvPr/>
        </p:nvSpPr>
        <p:spPr>
          <a:xfrm>
            <a:off x="280260" y="1133564"/>
            <a:ext cx="5282339" cy="5632311"/>
          </a:xfrm>
          <a:prstGeom prst="rect">
            <a:avLst/>
          </a:prstGeom>
          <a:noFill/>
        </p:spPr>
        <p:txBody>
          <a:bodyPr wrap="square" rtlCol="0">
            <a:spAutoFit/>
          </a:bodyPr>
          <a:lstStyle/>
          <a:p>
            <a:r>
              <a:rPr lang="en-GB" dirty="0"/>
              <a:t>In London, </a:t>
            </a:r>
            <a:r>
              <a:rPr lang="en-GB" u="sng" dirty="0"/>
              <a:t>increased</a:t>
            </a:r>
            <a:r>
              <a:rPr lang="en-GB" dirty="0"/>
              <a:t> rates of late presentation are associated with:</a:t>
            </a:r>
          </a:p>
          <a:p>
            <a:endParaRPr lang="en-GB" dirty="0"/>
          </a:p>
          <a:p>
            <a:pPr marL="285750" indent="-285750">
              <a:buFont typeface="Arial" panose="020B0604020202020204" pitchFamily="34" charset="0"/>
              <a:buChar char="•"/>
            </a:pPr>
            <a:r>
              <a:rPr lang="en-GB" dirty="0"/>
              <a:t>Younger age (18-44 years) and male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Younger age and being from a more deprived SES groups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know from national level analysis that the higher rate of late presentation in more deprived groups holds true across men and women (aged &lt;45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D4FC27F4-20CA-4B9A-ADEC-245E5A20C8E5}"/>
              </a:ext>
            </a:extLst>
          </p:cNvPr>
          <p:cNvSpPr txBox="1"/>
          <p:nvPr/>
        </p:nvSpPr>
        <p:spPr>
          <a:xfrm>
            <a:off x="6200549" y="1171089"/>
            <a:ext cx="5282339" cy="3416320"/>
          </a:xfrm>
          <a:prstGeom prst="rect">
            <a:avLst/>
          </a:prstGeom>
          <a:noFill/>
        </p:spPr>
        <p:txBody>
          <a:bodyPr wrap="square" rtlCol="0">
            <a:spAutoFit/>
          </a:bodyPr>
          <a:lstStyle/>
          <a:p>
            <a:r>
              <a:rPr lang="en-GB" dirty="0"/>
              <a:t>In London, d</a:t>
            </a:r>
            <a:r>
              <a:rPr lang="en-GB" u="sng" dirty="0"/>
              <a:t>ecreased</a:t>
            </a:r>
            <a:r>
              <a:rPr lang="en-GB" dirty="0"/>
              <a:t> rates of late presentation are associated with:</a:t>
            </a:r>
          </a:p>
          <a:p>
            <a:endParaRPr lang="en-GB" dirty="0"/>
          </a:p>
          <a:p>
            <a:pPr marL="285750" indent="-285750">
              <a:buFont typeface="Arial" panose="020B0604020202020204" pitchFamily="34" charset="0"/>
              <a:buChar char="•"/>
            </a:pPr>
            <a:r>
              <a:rPr lang="en-GB" dirty="0"/>
              <a:t>Being from an Asian ethnic background and over 45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know from national level analysis that this improved rate of late presentation for older Asians holds true between women and men and between the most and least deprived SES groups.</a:t>
            </a:r>
          </a:p>
          <a:p>
            <a:pPr marL="285750" indent="-285750">
              <a:buFont typeface="Arial" panose="020B0604020202020204" pitchFamily="34" charset="0"/>
              <a:buChar char="•"/>
            </a:pPr>
            <a:endParaRPr lang="en-GB" dirty="0"/>
          </a:p>
          <a:p>
            <a:endParaRPr lang="en-GB" dirty="0"/>
          </a:p>
        </p:txBody>
      </p:sp>
      <p:sp>
        <p:nvSpPr>
          <p:cNvPr id="3" name="TextBox 2">
            <a:extLst>
              <a:ext uri="{FF2B5EF4-FFF2-40B4-BE49-F238E27FC236}">
                <a16:creationId xmlns:a16="http://schemas.microsoft.com/office/drawing/2014/main" id="{CC4F64C8-E06E-4201-A189-2B95014597A7}"/>
              </a:ext>
            </a:extLst>
          </p:cNvPr>
          <p:cNvSpPr txBox="1"/>
          <p:nvPr/>
        </p:nvSpPr>
        <p:spPr>
          <a:xfrm>
            <a:off x="3393304" y="649170"/>
            <a:ext cx="5053739" cy="369332"/>
          </a:xfrm>
          <a:prstGeom prst="rect">
            <a:avLst/>
          </a:prstGeom>
          <a:noFill/>
          <a:ln>
            <a:solidFill>
              <a:schemeClr val="tx1"/>
            </a:solidFill>
          </a:ln>
        </p:spPr>
        <p:txBody>
          <a:bodyPr wrap="square" rtlCol="0">
            <a:spAutoFit/>
          </a:bodyPr>
          <a:lstStyle/>
          <a:p>
            <a:r>
              <a:rPr lang="en-GB" b="1" dirty="0"/>
              <a:t>Late presentation by demographics: summary</a:t>
            </a:r>
          </a:p>
        </p:txBody>
      </p:sp>
      <p:sp>
        <p:nvSpPr>
          <p:cNvPr id="7" name="TextBox 6">
            <a:extLst>
              <a:ext uri="{FF2B5EF4-FFF2-40B4-BE49-F238E27FC236}">
                <a16:creationId xmlns:a16="http://schemas.microsoft.com/office/drawing/2014/main" id="{D75C0A75-D743-4A59-BD31-D8DD9ABB2592}"/>
              </a:ext>
            </a:extLst>
          </p:cNvPr>
          <p:cNvSpPr txBox="1"/>
          <p:nvPr/>
        </p:nvSpPr>
        <p:spPr>
          <a:xfrm>
            <a:off x="398938" y="4587409"/>
            <a:ext cx="11042469" cy="2031325"/>
          </a:xfrm>
          <a:prstGeom prst="rect">
            <a:avLst/>
          </a:prstGeom>
          <a:noFill/>
          <a:ln>
            <a:solidFill>
              <a:schemeClr val="tx1"/>
            </a:solidFill>
          </a:ln>
        </p:spPr>
        <p:txBody>
          <a:bodyPr wrap="square" rtlCol="0">
            <a:spAutoFit/>
          </a:bodyPr>
          <a:lstStyle/>
          <a:p>
            <a:r>
              <a:rPr lang="en-GB" b="1" dirty="0"/>
              <a:t>Late presentation by centre/treatment modality</a:t>
            </a:r>
          </a:p>
          <a:p>
            <a:r>
              <a:rPr lang="en-GB" dirty="0"/>
              <a:t>There is variation between renal centres (with a gap of 9% between the best and worse performing centres in London).</a:t>
            </a:r>
          </a:p>
          <a:p>
            <a:endParaRPr lang="en-GB" dirty="0"/>
          </a:p>
          <a:p>
            <a:r>
              <a:rPr lang="en-GB" dirty="0"/>
              <a:t>Treatment modality for late presenters varies between networks, with London appearing to managing to start more of their late presenters on peritoneal dialysis. However, this maybe related to other factors such as the demographic structure of the patient population.</a:t>
            </a:r>
          </a:p>
        </p:txBody>
      </p:sp>
    </p:spTree>
    <p:extLst>
      <p:ext uri="{BB962C8B-B14F-4D97-AF65-F5344CB8AC3E}">
        <p14:creationId xmlns:p14="http://schemas.microsoft.com/office/powerpoint/2010/main" val="1506161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3CBC0-6C63-4DAA-9F72-771CAC076AF9}"/>
              </a:ext>
            </a:extLst>
          </p:cNvPr>
          <p:cNvPicPr>
            <a:picLocks noChangeAspect="1"/>
          </p:cNvPicPr>
          <p:nvPr/>
        </p:nvPicPr>
        <p:blipFill>
          <a:blip r:embed="rId2"/>
          <a:stretch>
            <a:fillRect/>
          </a:stretch>
        </p:blipFill>
        <p:spPr>
          <a:xfrm>
            <a:off x="2313104" y="938568"/>
            <a:ext cx="7565792" cy="4980864"/>
          </a:xfrm>
          <a:prstGeom prst="rect">
            <a:avLst/>
          </a:prstGeom>
        </p:spPr>
      </p:pic>
    </p:spTree>
    <p:extLst>
      <p:ext uri="{BB962C8B-B14F-4D97-AF65-F5344CB8AC3E}">
        <p14:creationId xmlns:p14="http://schemas.microsoft.com/office/powerpoint/2010/main" val="2497204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77B5A-DFF8-49C6-81D6-74DE50402264}"/>
              </a:ext>
            </a:extLst>
          </p:cNvPr>
          <p:cNvSpPr txBox="1"/>
          <p:nvPr/>
        </p:nvSpPr>
        <p:spPr>
          <a:xfrm>
            <a:off x="374469" y="801189"/>
            <a:ext cx="11460480" cy="2123658"/>
          </a:xfrm>
          <a:prstGeom prst="rect">
            <a:avLst/>
          </a:prstGeom>
          <a:noFill/>
        </p:spPr>
        <p:txBody>
          <a:bodyPr wrap="square" rtlCol="0">
            <a:spAutoFit/>
          </a:bodyPr>
          <a:lstStyle/>
          <a:p>
            <a:r>
              <a:rPr lang="en-GB" sz="1200" dirty="0"/>
              <a:t>REFERENCES</a:t>
            </a:r>
          </a:p>
          <a:p>
            <a:endParaRPr lang="en-GB" sz="1200" dirty="0"/>
          </a:p>
          <a:p>
            <a:pPr marL="228600" indent="-228600">
              <a:buFont typeface="+mj-lt"/>
              <a:buAutoNum type="arabicPeriod"/>
            </a:pPr>
            <a:r>
              <a:rPr lang="en-GB" sz="1200" dirty="0"/>
              <a:t>Hassan R, Akbari A, Brown PA, Hiremath S, Brimble KS, Molnar AO. Risk Factors for Unplanned Dialysis Initiation: A Systematic Review of the Literature. Can J Kidney Health Dis. 2019;6:2054358119831684. Published 2019 Mar 13. doi:10.1177/2054358119831684</a:t>
            </a:r>
          </a:p>
          <a:p>
            <a:pPr marL="228600" indent="-228600">
              <a:buFont typeface="+mj-lt"/>
              <a:buAutoNum type="arabicPeriod"/>
            </a:pPr>
            <a:endParaRPr lang="en-GB" sz="1200" dirty="0"/>
          </a:p>
          <a:p>
            <a:pPr marL="228600" indent="-228600">
              <a:buFont typeface="+mj-lt"/>
              <a:buAutoNum type="arabicPeriod"/>
            </a:pPr>
            <a:r>
              <a:rPr lang="en-GB" sz="1200" dirty="0" err="1"/>
              <a:t>Udayaraj</a:t>
            </a:r>
            <a:r>
              <a:rPr lang="en-GB" sz="1200" dirty="0"/>
              <a:t> UP, Haynes R, </a:t>
            </a:r>
            <a:r>
              <a:rPr lang="en-GB" sz="1200" dirty="0" err="1"/>
              <a:t>Winearls</a:t>
            </a:r>
            <a:r>
              <a:rPr lang="en-GB" sz="1200" dirty="0"/>
              <a:t> CG. Late presentation of patients with end-stage renal disease for renal replacement therapy--is it always avoidable? Nephrol Dial Transplant. 2011;26(11):3646-51</a:t>
            </a:r>
          </a:p>
          <a:p>
            <a:pPr marL="228600" indent="-228600">
              <a:buFont typeface="+mj-lt"/>
              <a:buAutoNum type="arabicPeriod"/>
            </a:pPr>
            <a:endParaRPr lang="en-GB" sz="1200" dirty="0"/>
          </a:p>
          <a:p>
            <a:pPr marL="228600" indent="-228600">
              <a:buFont typeface="+mj-lt"/>
              <a:buAutoNum type="arabicPeriod"/>
            </a:pPr>
            <a:r>
              <a:rPr lang="en-GB" sz="1200" dirty="0"/>
              <a:t>Olaitan A, Ashman N, Homer K, Hull S. Predictors of late presentation to renal dialysis: a cohort study of linked primary and secondary care records in East London. BMJ Open. 2019;9(6):e028431. Published 2019 Jun 22. doi:10.1136/bmjopen-2018-028431</a:t>
            </a:r>
          </a:p>
          <a:p>
            <a:endParaRPr lang="en-GB" sz="1200" dirty="0"/>
          </a:p>
        </p:txBody>
      </p:sp>
    </p:spTree>
    <p:extLst>
      <p:ext uri="{BB962C8B-B14F-4D97-AF65-F5344CB8AC3E}">
        <p14:creationId xmlns:p14="http://schemas.microsoft.com/office/powerpoint/2010/main" val="564522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504825" y="1262063"/>
            <a:ext cx="11182350" cy="1655762"/>
          </a:xfrm>
        </p:spPr>
        <p:txBody>
          <a:bodyPr>
            <a:normAutofit fontScale="90000"/>
          </a:bodyPr>
          <a:lstStyle/>
          <a:p>
            <a:pPr algn="ctr"/>
            <a:r>
              <a:rPr lang="en-GB" sz="4800" b="1" dirty="0">
                <a:solidFill>
                  <a:schemeClr val="accent1"/>
                </a:solidFill>
              </a:rPr>
              <a:t>London Kidney Network</a:t>
            </a:r>
            <a:br>
              <a:rPr lang="en-GB" sz="4800" b="1" dirty="0">
                <a:solidFill>
                  <a:schemeClr val="accent1"/>
                </a:solidFill>
              </a:rPr>
            </a:br>
            <a:r>
              <a:rPr lang="en-GB" sz="4800" b="1" dirty="0">
                <a:solidFill>
                  <a:schemeClr val="accent1"/>
                </a:solidFill>
              </a:rPr>
              <a:t>Health Equity Baseline Assessment</a:t>
            </a:r>
            <a:br>
              <a:rPr lang="en-GB" sz="4800" b="1" dirty="0">
                <a:solidFill>
                  <a:schemeClr val="accent1"/>
                </a:solidFill>
              </a:rPr>
            </a:br>
            <a:endParaRPr lang="en-GB" sz="4800" b="1" dirty="0">
              <a:solidFill>
                <a:schemeClr val="accent1"/>
              </a:solidFill>
            </a:endParaRPr>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1060704" y="2601118"/>
            <a:ext cx="10874375" cy="1655763"/>
          </a:xfrm>
        </p:spPr>
        <p:txBody>
          <a:bodyPr>
            <a:normAutofit fontScale="85000" lnSpcReduction="20000"/>
          </a:bodyPr>
          <a:lstStyle/>
          <a:p>
            <a:pPr algn="ctr"/>
            <a:endParaRPr lang="en-GB" sz="4400" dirty="0">
              <a:latin typeface="+mj-lt"/>
            </a:endParaRPr>
          </a:p>
          <a:p>
            <a:pPr marL="0" indent="0" algn="ctr">
              <a:buNone/>
            </a:pPr>
            <a:r>
              <a:rPr lang="en-GB" sz="4400" dirty="0">
                <a:latin typeface="+mj-lt"/>
              </a:rPr>
              <a:t>Section 6: Transplant</a:t>
            </a:r>
          </a:p>
          <a:p>
            <a:pPr marL="0" indent="0" algn="ctr">
              <a:buNone/>
            </a:pPr>
            <a:r>
              <a:rPr lang="en-GB" sz="4400" dirty="0">
                <a:latin typeface="+mj-lt"/>
              </a:rPr>
              <a:t>DRAFT as @06/12/22</a:t>
            </a:r>
          </a:p>
        </p:txBody>
      </p:sp>
      <p:sp>
        <p:nvSpPr>
          <p:cNvPr id="4" name="Content Placeholder 5">
            <a:extLst>
              <a:ext uri="{FF2B5EF4-FFF2-40B4-BE49-F238E27FC236}">
                <a16:creationId xmlns:a16="http://schemas.microsoft.com/office/drawing/2014/main" id="{8EEABFC8-5476-4017-94E1-60F14372AE43}"/>
              </a:ext>
            </a:extLst>
          </p:cNvPr>
          <p:cNvSpPr txBox="1">
            <a:spLocks/>
          </p:cNvSpPr>
          <p:nvPr/>
        </p:nvSpPr>
        <p:spPr>
          <a:xfrm>
            <a:off x="504940" y="4815839"/>
            <a:ext cx="11248124" cy="1306287"/>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"Do people with end stage renal failure in the London Kidney Network have equitable access to kidney transplant, irrespective of age, ethnicity, socioeconomic status or renal network?”</a:t>
            </a:r>
          </a:p>
        </p:txBody>
      </p:sp>
    </p:spTree>
    <p:extLst>
      <p:ext uri="{BB962C8B-B14F-4D97-AF65-F5344CB8AC3E}">
        <p14:creationId xmlns:p14="http://schemas.microsoft.com/office/powerpoint/2010/main" val="1655852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2CA79-51AE-47B8-8ED9-BEF8BA835257}"/>
              </a:ext>
            </a:extLst>
          </p:cNvPr>
          <p:cNvSpPr txBox="1"/>
          <p:nvPr/>
        </p:nvSpPr>
        <p:spPr>
          <a:xfrm>
            <a:off x="166978" y="874454"/>
            <a:ext cx="5119824" cy="4893647"/>
          </a:xfrm>
          <a:prstGeom prst="rect">
            <a:avLst/>
          </a:prstGeom>
          <a:noFill/>
        </p:spPr>
        <p:txBody>
          <a:bodyPr wrap="square" rtlCol="0">
            <a:spAutoFit/>
          </a:bodyPr>
          <a:lstStyle/>
          <a:p>
            <a:r>
              <a:rPr lang="en-GB" b="1" dirty="0"/>
              <a:t>Kidney Transplant Equity Metrics: rationale</a:t>
            </a:r>
          </a:p>
          <a:p>
            <a:endParaRPr lang="en-GB" sz="1400" dirty="0"/>
          </a:p>
          <a:p>
            <a:r>
              <a:rPr lang="en-GB" sz="1400" dirty="0"/>
              <a:t>The kidney transplant care pathway is complex and there are many elements where healthcare equity (of access and outcomes) should be scrutinised, from issues of donor supply, patient assessment for transplant suitability, waiting list management through to graft function and patient survival. Many of these aspects are regularly reported through the NHS BT annual reports and it is not the intention to repeat these extensive analyses here. </a:t>
            </a:r>
          </a:p>
          <a:p>
            <a:endParaRPr lang="en-GB" sz="1400" dirty="0"/>
          </a:p>
          <a:p>
            <a:r>
              <a:rPr lang="en-GB" sz="1400" dirty="0"/>
              <a:t>For many people with end stage renal failure, a transplant is the best treatment option and if the best outcomes are to be achieved, transplants should take place before the patient is required to start dialysis i.e. pre-emptively. It is key therefore that equity of access to pre-emptive transplant (via pre-emptive wait-listing) is fully understood. </a:t>
            </a:r>
          </a:p>
          <a:p>
            <a:endParaRPr lang="en-GB" sz="1400" dirty="0"/>
          </a:p>
          <a:p>
            <a:r>
              <a:rPr lang="en-GB" sz="1400" dirty="0"/>
              <a:t>However, the ability of renal services to offer transplant even after dialysis has had to start is still important, and so in this equity analysis we report on listing and transplant status at two (separately). They are represented in the chart here and described in more detail on the next slide</a:t>
            </a:r>
          </a:p>
        </p:txBody>
      </p:sp>
      <p:pic>
        <p:nvPicPr>
          <p:cNvPr id="3" name="Picture 2">
            <a:extLst>
              <a:ext uri="{FF2B5EF4-FFF2-40B4-BE49-F238E27FC236}">
                <a16:creationId xmlns:a16="http://schemas.microsoft.com/office/drawing/2014/main" id="{E14FACD1-26ED-4536-A9A5-B89CA0C4C48A}"/>
              </a:ext>
            </a:extLst>
          </p:cNvPr>
          <p:cNvPicPr>
            <a:picLocks noChangeAspect="1"/>
          </p:cNvPicPr>
          <p:nvPr/>
        </p:nvPicPr>
        <p:blipFill>
          <a:blip r:embed="rId2"/>
          <a:stretch>
            <a:fillRect/>
          </a:stretch>
        </p:blipFill>
        <p:spPr>
          <a:xfrm>
            <a:off x="5408908" y="63436"/>
            <a:ext cx="4450709" cy="3275951"/>
          </a:xfrm>
          <a:prstGeom prst="rect">
            <a:avLst/>
          </a:prstGeom>
        </p:spPr>
      </p:pic>
      <p:pic>
        <p:nvPicPr>
          <p:cNvPr id="4" name="Picture 3">
            <a:extLst>
              <a:ext uri="{FF2B5EF4-FFF2-40B4-BE49-F238E27FC236}">
                <a16:creationId xmlns:a16="http://schemas.microsoft.com/office/drawing/2014/main" id="{F8414258-9903-4AFF-9C1D-06BC72F91190}"/>
              </a:ext>
            </a:extLst>
          </p:cNvPr>
          <p:cNvPicPr>
            <a:picLocks noChangeAspect="1"/>
          </p:cNvPicPr>
          <p:nvPr/>
        </p:nvPicPr>
        <p:blipFill>
          <a:blip r:embed="rId3"/>
          <a:stretch>
            <a:fillRect/>
          </a:stretch>
        </p:blipFill>
        <p:spPr>
          <a:xfrm>
            <a:off x="5408907" y="3429000"/>
            <a:ext cx="4724638" cy="3275951"/>
          </a:xfrm>
          <a:prstGeom prst="rect">
            <a:avLst/>
          </a:prstGeom>
        </p:spPr>
      </p:pic>
    </p:spTree>
    <p:extLst>
      <p:ext uri="{BB962C8B-B14F-4D97-AF65-F5344CB8AC3E}">
        <p14:creationId xmlns:p14="http://schemas.microsoft.com/office/powerpoint/2010/main" val="32485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77907-F1FF-EC42-A30D-BF5DF2D72287}"/>
              </a:ext>
            </a:extLst>
          </p:cNvPr>
          <p:cNvSpPr/>
          <p:nvPr/>
        </p:nvSpPr>
        <p:spPr>
          <a:xfrm>
            <a:off x="0" y="0"/>
            <a:ext cx="4944882" cy="592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bg1"/>
                </a:solidFill>
                <a:latin typeface="Frutiger"/>
              </a:rPr>
              <a:t>LKN Equity Audit: Population Risk factors</a:t>
            </a:r>
          </a:p>
        </p:txBody>
      </p:sp>
      <p:sp>
        <p:nvSpPr>
          <p:cNvPr id="7" name="TextBox 6">
            <a:extLst>
              <a:ext uri="{FF2B5EF4-FFF2-40B4-BE49-F238E27FC236}">
                <a16:creationId xmlns:a16="http://schemas.microsoft.com/office/drawing/2014/main" id="{B3B24CB9-AD92-451F-AF0D-B9991A4BC097}"/>
              </a:ext>
            </a:extLst>
          </p:cNvPr>
          <p:cNvSpPr txBox="1"/>
          <p:nvPr/>
        </p:nvSpPr>
        <p:spPr>
          <a:xfrm>
            <a:off x="101914" y="592835"/>
            <a:ext cx="10733383" cy="2954655"/>
          </a:xfrm>
          <a:prstGeom prst="rect">
            <a:avLst/>
          </a:prstGeom>
          <a:noFill/>
        </p:spPr>
        <p:txBody>
          <a:bodyPr wrap="square" rtlCol="0">
            <a:spAutoFit/>
          </a:bodyPr>
          <a:lstStyle/>
          <a:p>
            <a:r>
              <a:rPr lang="en-GB" dirty="0"/>
              <a:t>Socio-economic status (deprivation: based on the Index of Multiple Deprivation)</a:t>
            </a:r>
          </a:p>
          <a:p>
            <a:r>
              <a:rPr lang="en-GB" sz="1400" dirty="0"/>
              <a:t>Overall, London has a similar level of deprivation to that of England as a whole. The number of neighbourhoods (LSOAs) in London among the most deprived 5% in England is eight out of a total of 4,835 LSOAs in London, or 0.2 per cent of London’s LSOAs. There are a further two per cent more (99 LSOAs) in England’s most deprived 10%.</a:t>
            </a:r>
          </a:p>
          <a:p>
            <a:endParaRPr lang="en-GB" sz="1400" dirty="0"/>
          </a:p>
          <a:p>
            <a:r>
              <a:rPr lang="en-GB" sz="1400" dirty="0"/>
              <a:t>However, in terms of relative deprivation within London, East London has a higher proportion of it’s population that live in areas categories as amongst the most deprived in the country. Surrey Heartlands and South West London are comparatively less deprived than the rest of London (and England as a whole).</a:t>
            </a:r>
          </a:p>
          <a:p>
            <a:endParaRPr lang="en-GB" sz="1400" dirty="0"/>
          </a:p>
          <a:p>
            <a:r>
              <a:rPr lang="en-GB" sz="1400" dirty="0"/>
              <a:t>The University of Sheffield, in collaboration with the Ministry of Housing, Communities and Local Government have produced IMD maps by Local Authority which can be downloaded </a:t>
            </a:r>
            <a:r>
              <a:rPr lang="en-GB" sz="1400" dirty="0">
                <a:hlinkClick r:id="rId3"/>
              </a:rPr>
              <a:t>here</a:t>
            </a:r>
            <a:endParaRPr lang="en-GB" sz="1400" dirty="0"/>
          </a:p>
          <a:p>
            <a:endParaRPr lang="en-GB" sz="1400" dirty="0"/>
          </a:p>
          <a:p>
            <a:endParaRPr lang="en-GB" sz="1400" dirty="0"/>
          </a:p>
        </p:txBody>
      </p:sp>
      <p:grpSp>
        <p:nvGrpSpPr>
          <p:cNvPr id="3" name="Group 2">
            <a:extLst>
              <a:ext uri="{FF2B5EF4-FFF2-40B4-BE49-F238E27FC236}">
                <a16:creationId xmlns:a16="http://schemas.microsoft.com/office/drawing/2014/main" id="{C6C81839-90D2-4401-ADE4-CA74C666FB40}"/>
              </a:ext>
            </a:extLst>
          </p:cNvPr>
          <p:cNvGrpSpPr/>
          <p:nvPr/>
        </p:nvGrpSpPr>
        <p:grpSpPr>
          <a:xfrm>
            <a:off x="457810" y="3128435"/>
            <a:ext cx="5125881" cy="3627274"/>
            <a:chOff x="457810" y="3128435"/>
            <a:chExt cx="5125881" cy="3627274"/>
          </a:xfrm>
        </p:grpSpPr>
        <p:pic>
          <p:nvPicPr>
            <p:cNvPr id="6" name="Picture 5">
              <a:extLst>
                <a:ext uri="{FF2B5EF4-FFF2-40B4-BE49-F238E27FC236}">
                  <a16:creationId xmlns:a16="http://schemas.microsoft.com/office/drawing/2014/main" id="{029600BB-80DE-45FA-9636-B34937F360C5}"/>
                </a:ext>
              </a:extLst>
            </p:cNvPr>
            <p:cNvPicPr>
              <a:picLocks noChangeAspect="1"/>
            </p:cNvPicPr>
            <p:nvPr/>
          </p:nvPicPr>
          <p:blipFill rotWithShape="1">
            <a:blip r:embed="rId4"/>
            <a:srcRect l="13560" t="12191" r="-2817" b="3418"/>
            <a:stretch/>
          </p:blipFill>
          <p:spPr>
            <a:xfrm>
              <a:off x="457810" y="3128435"/>
              <a:ext cx="5125881" cy="3627274"/>
            </a:xfrm>
            <a:prstGeom prst="rect">
              <a:avLst/>
            </a:prstGeom>
            <a:ln>
              <a:solidFill>
                <a:schemeClr val="tx1"/>
              </a:solidFill>
            </a:ln>
          </p:spPr>
        </p:pic>
        <p:sp>
          <p:nvSpPr>
            <p:cNvPr id="14" name="TextBox 13">
              <a:extLst>
                <a:ext uri="{FF2B5EF4-FFF2-40B4-BE49-F238E27FC236}">
                  <a16:creationId xmlns:a16="http://schemas.microsoft.com/office/drawing/2014/main" id="{F32C2E74-1D06-4B11-81A2-85CFF67D8670}"/>
                </a:ext>
              </a:extLst>
            </p:cNvPr>
            <p:cNvSpPr txBox="1"/>
            <p:nvPr/>
          </p:nvSpPr>
          <p:spPr>
            <a:xfrm>
              <a:off x="457810" y="3128435"/>
              <a:ext cx="4944882" cy="246221"/>
            </a:xfrm>
            <a:prstGeom prst="rect">
              <a:avLst/>
            </a:prstGeom>
            <a:noFill/>
          </p:spPr>
          <p:txBody>
            <a:bodyPr wrap="square" rtlCol="0">
              <a:spAutoFit/>
            </a:bodyPr>
            <a:lstStyle/>
            <a:p>
              <a:r>
                <a:rPr lang="en-GB" sz="1000" dirty="0"/>
                <a:t>LSOAs in London according to IMD 2019 deciles</a:t>
              </a:r>
            </a:p>
          </p:txBody>
        </p:sp>
      </p:grpSp>
      <p:pic>
        <p:nvPicPr>
          <p:cNvPr id="2" name="Picture 1">
            <a:extLst>
              <a:ext uri="{FF2B5EF4-FFF2-40B4-BE49-F238E27FC236}">
                <a16:creationId xmlns:a16="http://schemas.microsoft.com/office/drawing/2014/main" id="{17622F9C-42E2-416B-B072-73EF268A2918}"/>
              </a:ext>
            </a:extLst>
          </p:cNvPr>
          <p:cNvPicPr>
            <a:picLocks noChangeAspect="1"/>
          </p:cNvPicPr>
          <p:nvPr/>
        </p:nvPicPr>
        <p:blipFill>
          <a:blip r:embed="rId5"/>
          <a:stretch>
            <a:fillRect/>
          </a:stretch>
        </p:blipFill>
        <p:spPr>
          <a:xfrm>
            <a:off x="6005500" y="2866181"/>
            <a:ext cx="5923382" cy="3870304"/>
          </a:xfrm>
          <a:prstGeom prst="rect">
            <a:avLst/>
          </a:prstGeom>
        </p:spPr>
      </p:pic>
      <p:sp>
        <p:nvSpPr>
          <p:cNvPr id="5" name="Slide Number Placeholder 4">
            <a:extLst>
              <a:ext uri="{FF2B5EF4-FFF2-40B4-BE49-F238E27FC236}">
                <a16:creationId xmlns:a16="http://schemas.microsoft.com/office/drawing/2014/main" id="{33579ED4-02E2-4ED9-91A1-62668670846C}"/>
              </a:ext>
            </a:extLst>
          </p:cNvPr>
          <p:cNvSpPr>
            <a:spLocks noGrp="1"/>
          </p:cNvSpPr>
          <p:nvPr>
            <p:ph type="sldNum" sz="quarter" idx="12"/>
          </p:nvPr>
        </p:nvSpPr>
        <p:spPr/>
        <p:txBody>
          <a:bodyPr/>
          <a:lstStyle/>
          <a:p>
            <a:fld id="{4CFE3F30-78E1-4CB9-82AD-42CBF17719CB}" type="slidenum">
              <a:rPr lang="en-GB" smtClean="0"/>
              <a:t>8</a:t>
            </a:fld>
            <a:endParaRPr lang="en-GB"/>
          </a:p>
        </p:txBody>
      </p:sp>
    </p:spTree>
    <p:extLst>
      <p:ext uri="{BB962C8B-B14F-4D97-AF65-F5344CB8AC3E}">
        <p14:creationId xmlns:p14="http://schemas.microsoft.com/office/powerpoint/2010/main" val="4251583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2E934-18CB-4A91-85D7-1EEAE34BB272}"/>
              </a:ext>
            </a:extLst>
          </p:cNvPr>
          <p:cNvSpPr txBox="1"/>
          <p:nvPr/>
        </p:nvSpPr>
        <p:spPr>
          <a:xfrm>
            <a:off x="184422" y="612844"/>
            <a:ext cx="10971258" cy="5909310"/>
          </a:xfrm>
          <a:prstGeom prst="rect">
            <a:avLst/>
          </a:prstGeom>
          <a:noFill/>
        </p:spPr>
        <p:txBody>
          <a:bodyPr wrap="square" rtlCol="0">
            <a:spAutoFit/>
          </a:bodyPr>
          <a:lstStyle/>
          <a:p>
            <a:r>
              <a:rPr lang="en-GB" sz="1400" b="1" dirty="0"/>
              <a:t>LKN Equity Audit: Data</a:t>
            </a:r>
          </a:p>
          <a:p>
            <a:r>
              <a:rPr lang="en-GB" sz="1400" dirty="0"/>
              <a:t>Data extract provided by UKRR containing: </a:t>
            </a:r>
          </a:p>
          <a:p>
            <a:pPr marL="285750" indent="-285750">
              <a:buFont typeface="Arial" panose="020B0604020202020204" pitchFamily="34" charset="0"/>
              <a:buChar char="•"/>
            </a:pPr>
            <a:r>
              <a:rPr lang="en-GB" sz="1400" dirty="0"/>
              <a:t>all adult patients starting Renal Replacement Therapy (RRT) between 2017-19 and living in England i.e. the “incident cohort”</a:t>
            </a:r>
          </a:p>
          <a:p>
            <a:endParaRPr lang="en-GB" sz="1400" dirty="0"/>
          </a:p>
          <a:p>
            <a:r>
              <a:rPr lang="en-GB" sz="1400" b="1" dirty="0"/>
              <a:t>Metrics reported by age, sex, ethnic group, socio-economic status and renal network</a:t>
            </a:r>
          </a:p>
          <a:p>
            <a:endParaRPr lang="en-GB" sz="1400" dirty="0">
              <a:solidFill>
                <a:srgbClr val="FF0000"/>
              </a:solidFill>
            </a:endParaRPr>
          </a:p>
          <a:p>
            <a:pPr marL="342900" indent="-342900">
              <a:buFont typeface="+mj-lt"/>
              <a:buAutoNum type="arabicPeriod"/>
            </a:pPr>
            <a:r>
              <a:rPr lang="en-GB" sz="1400" dirty="0"/>
              <a:t>“Pre-emptive listing or transplant”: the percentage of new RRT patients listed for transplantation before start of dialysis or pre-emptively transplanted, &lt;75 years only. This metric represents the “ideal” treatment pathway</a:t>
            </a:r>
          </a:p>
          <a:p>
            <a:pPr marL="342900" indent="-342900">
              <a:buFont typeface="+mj-lt"/>
              <a:buAutoNum type="arabicPeriod"/>
            </a:pPr>
            <a:endParaRPr lang="en-GB" sz="1400" dirty="0"/>
          </a:p>
          <a:p>
            <a:pPr marL="342900" indent="-342900">
              <a:buFont typeface="+mj-lt"/>
              <a:buAutoNum type="arabicPeriod"/>
            </a:pPr>
            <a:r>
              <a:rPr lang="en-GB" sz="1400" dirty="0"/>
              <a:t>“Listing by 2 years”: The percentage of new RRT patients (excluding unlisted patients who had died) who are listed by two years post RRT start , &lt;75 years only. It includes those who were listed pre-emptively and who remain listed at 2 years. This metric is to assess the equity of identification and preparation of patients for transplant. It will be affected by the rate of pre-emptive transplant and transplant by 2 years as these patients remain in the denominator.</a:t>
            </a:r>
          </a:p>
          <a:p>
            <a:pPr marL="342900" indent="-342900">
              <a:buFont typeface="+mj-lt"/>
              <a:buAutoNum type="arabicPeriod"/>
            </a:pPr>
            <a:endParaRPr lang="en-GB" sz="1400" dirty="0"/>
          </a:p>
          <a:p>
            <a:pPr marL="342900" indent="-342900">
              <a:buFont typeface="+mj-lt"/>
              <a:buAutoNum type="arabicPeriod"/>
            </a:pPr>
            <a:r>
              <a:rPr lang="en-GB" sz="1400" dirty="0"/>
              <a:t>“Transplant by 2 years”: The percentage of new RRT patients (excluding unlisted patients who had died) who receive a kidney by two years post RRT start , &lt;75 years only. This metric is to check whether the proportion of patients who are listed (metric 2), actually do go on to have a transplant in a timely way. </a:t>
            </a:r>
          </a:p>
          <a:p>
            <a:pPr marL="342900" indent="-342900">
              <a:buFont typeface="+mj-lt"/>
              <a:buAutoNum type="arabicPeriod"/>
            </a:pPr>
            <a:endParaRPr lang="en-GB" sz="1400" dirty="0"/>
          </a:p>
          <a:p>
            <a:r>
              <a:rPr lang="en-GB" sz="1400" dirty="0"/>
              <a:t>The age restriction within these metrics is to attempt to account for the likelihood that older patients are not suitable for transplant (and the fact that the proportion of the population in this older age-group will vary across the country). It also help to remove the effect of different levels of Supportive Care provided between areas.</a:t>
            </a:r>
          </a:p>
          <a:p>
            <a:endParaRPr lang="en-GB" sz="1400" dirty="0"/>
          </a:p>
          <a:p>
            <a:r>
              <a:rPr lang="en-GB" sz="1400" b="1" dirty="0"/>
              <a:t>Data analysis methods:</a:t>
            </a:r>
          </a:p>
          <a:p>
            <a:pPr marL="285750" indent="-285750">
              <a:buFont typeface="Arial" panose="020B0604020202020204" pitchFamily="34" charset="0"/>
              <a:buChar char="•"/>
            </a:pPr>
            <a:r>
              <a:rPr lang="en-GB" sz="1400" dirty="0"/>
              <a:t>Crude rates with 95% Confidence Intervals</a:t>
            </a:r>
          </a:p>
          <a:p>
            <a:pPr marL="285750" indent="-285750">
              <a:buFont typeface="Arial" panose="020B0604020202020204" pitchFamily="34" charset="0"/>
              <a:buChar char="•"/>
            </a:pPr>
            <a:endParaRPr lang="en-GB" sz="1400" dirty="0"/>
          </a:p>
          <a:p>
            <a:r>
              <a:rPr lang="en-GB" sz="1400" dirty="0"/>
              <a:t>Please note that another important metric for assessing equity is that of median waiting time between dialysis and transplant. This metric is not included here but will be part of the forthcoming RSTP dashboard.</a:t>
            </a:r>
          </a:p>
        </p:txBody>
      </p:sp>
    </p:spTree>
    <p:extLst>
      <p:ext uri="{BB962C8B-B14F-4D97-AF65-F5344CB8AC3E}">
        <p14:creationId xmlns:p14="http://schemas.microsoft.com/office/powerpoint/2010/main" val="2139195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EF56F-6AB6-482E-9DD5-C796CF08D5B7}"/>
              </a:ext>
            </a:extLst>
          </p:cNvPr>
          <p:cNvPicPr>
            <a:picLocks noChangeAspect="1"/>
          </p:cNvPicPr>
          <p:nvPr/>
        </p:nvPicPr>
        <p:blipFill>
          <a:blip r:embed="rId3"/>
          <a:stretch>
            <a:fillRect/>
          </a:stretch>
        </p:blipFill>
        <p:spPr>
          <a:xfrm>
            <a:off x="7673740" y="734823"/>
            <a:ext cx="4444360" cy="3089463"/>
          </a:xfrm>
          <a:prstGeom prst="rect">
            <a:avLst/>
          </a:prstGeom>
        </p:spPr>
      </p:pic>
      <p:pic>
        <p:nvPicPr>
          <p:cNvPr id="5" name="Picture 4">
            <a:extLst>
              <a:ext uri="{FF2B5EF4-FFF2-40B4-BE49-F238E27FC236}">
                <a16:creationId xmlns:a16="http://schemas.microsoft.com/office/drawing/2014/main" id="{512259E9-D13F-4D9B-AEEB-217D9C5322F8}"/>
              </a:ext>
            </a:extLst>
          </p:cNvPr>
          <p:cNvPicPr>
            <a:picLocks noChangeAspect="1"/>
          </p:cNvPicPr>
          <p:nvPr/>
        </p:nvPicPr>
        <p:blipFill>
          <a:blip r:embed="rId4"/>
          <a:stretch>
            <a:fillRect/>
          </a:stretch>
        </p:blipFill>
        <p:spPr>
          <a:xfrm>
            <a:off x="5340123" y="3864134"/>
            <a:ext cx="4231716" cy="2941645"/>
          </a:xfrm>
          <a:prstGeom prst="rect">
            <a:avLst/>
          </a:prstGeom>
        </p:spPr>
      </p:pic>
      <p:pic>
        <p:nvPicPr>
          <p:cNvPr id="2" name="Picture 1">
            <a:extLst>
              <a:ext uri="{FF2B5EF4-FFF2-40B4-BE49-F238E27FC236}">
                <a16:creationId xmlns:a16="http://schemas.microsoft.com/office/drawing/2014/main" id="{11EFAEBD-49FA-4747-82D0-D7369020EEB5}"/>
              </a:ext>
            </a:extLst>
          </p:cNvPr>
          <p:cNvPicPr>
            <a:picLocks noChangeAspect="1"/>
          </p:cNvPicPr>
          <p:nvPr/>
        </p:nvPicPr>
        <p:blipFill>
          <a:blip r:embed="rId5"/>
          <a:stretch>
            <a:fillRect/>
          </a:stretch>
        </p:blipFill>
        <p:spPr>
          <a:xfrm>
            <a:off x="3196046" y="727770"/>
            <a:ext cx="4454506" cy="3096516"/>
          </a:xfrm>
          <a:prstGeom prst="rect">
            <a:avLst/>
          </a:prstGeom>
        </p:spPr>
      </p:pic>
      <p:sp>
        <p:nvSpPr>
          <p:cNvPr id="17" name="TextBox 16">
            <a:extLst>
              <a:ext uri="{FF2B5EF4-FFF2-40B4-BE49-F238E27FC236}">
                <a16:creationId xmlns:a16="http://schemas.microsoft.com/office/drawing/2014/main" id="{07D10A20-E66A-4613-9349-07FF34A151F2}"/>
              </a:ext>
            </a:extLst>
          </p:cNvPr>
          <p:cNvSpPr txBox="1"/>
          <p:nvPr/>
        </p:nvSpPr>
        <p:spPr>
          <a:xfrm>
            <a:off x="174171" y="2011395"/>
            <a:ext cx="3021875" cy="4832092"/>
          </a:xfrm>
          <a:prstGeom prst="rect">
            <a:avLst/>
          </a:prstGeom>
          <a:noFill/>
        </p:spPr>
        <p:txBody>
          <a:bodyPr wrap="square" rtlCol="0">
            <a:spAutoFit/>
          </a:bodyPr>
          <a:lstStyle/>
          <a:p>
            <a:r>
              <a:rPr lang="en-GB" sz="1400" dirty="0"/>
              <a:t>All the transplant metrics have a strong relationship with age, with very low numbers within the 75+ years age-group for:</a:t>
            </a:r>
          </a:p>
          <a:p>
            <a:endParaRPr lang="en-GB" sz="1400" dirty="0"/>
          </a:p>
          <a:p>
            <a:pPr marL="228600" indent="-228600">
              <a:buFont typeface="+mj-lt"/>
              <a:buAutoNum type="arabicPeriod"/>
            </a:pPr>
            <a:r>
              <a:rPr lang="en-GB" sz="1400" dirty="0"/>
              <a:t>Pre-emptive listing or transplant</a:t>
            </a:r>
          </a:p>
          <a:p>
            <a:pPr marL="228600" indent="-228600">
              <a:buFont typeface="+mj-lt"/>
              <a:buAutoNum type="arabicPeriod"/>
            </a:pPr>
            <a:r>
              <a:rPr lang="en-GB" sz="1400" dirty="0"/>
              <a:t>All patients who are listed within two years</a:t>
            </a:r>
          </a:p>
          <a:p>
            <a:pPr marL="228600" indent="-228600">
              <a:buFont typeface="+mj-lt"/>
              <a:buAutoNum type="arabicPeriod"/>
            </a:pPr>
            <a:r>
              <a:rPr lang="en-GB" sz="1400" dirty="0"/>
              <a:t>All patients who receive a transplant within two years</a:t>
            </a:r>
          </a:p>
          <a:p>
            <a:pPr marL="228600" indent="-228600">
              <a:buFont typeface="+mj-lt"/>
              <a:buAutoNum type="arabicPeriod"/>
            </a:pPr>
            <a:endParaRPr lang="en-GB" sz="1400" dirty="0"/>
          </a:p>
          <a:p>
            <a:r>
              <a:rPr lang="en-GB" sz="1400" dirty="0"/>
              <a:t>As a result, all subsequent analysis by sex, socio-economic status, ethnic group and geography will be restricted to those aged less than 75 years. This will help take account of the different age-structures within these population groupings. It also helps to take account of different levels of Supportive Care provision.</a:t>
            </a:r>
          </a:p>
          <a:p>
            <a:endParaRPr lang="en-GB" sz="1400" dirty="0"/>
          </a:p>
          <a:p>
            <a:endParaRPr lang="en-GB" sz="1400" dirty="0"/>
          </a:p>
        </p:txBody>
      </p:sp>
      <p:sp>
        <p:nvSpPr>
          <p:cNvPr id="19" name="TextBox 18">
            <a:extLst>
              <a:ext uri="{FF2B5EF4-FFF2-40B4-BE49-F238E27FC236}">
                <a16:creationId xmlns:a16="http://schemas.microsoft.com/office/drawing/2014/main" id="{B337FB90-4C3B-4ACA-8573-C824C65A2F59}"/>
              </a:ext>
            </a:extLst>
          </p:cNvPr>
          <p:cNvSpPr txBox="1"/>
          <p:nvPr/>
        </p:nvSpPr>
        <p:spPr>
          <a:xfrm>
            <a:off x="3318425" y="734823"/>
            <a:ext cx="454271" cy="276999"/>
          </a:xfrm>
          <a:prstGeom prst="rect">
            <a:avLst/>
          </a:prstGeom>
          <a:noFill/>
        </p:spPr>
        <p:txBody>
          <a:bodyPr wrap="square" rtlCol="0">
            <a:spAutoFit/>
          </a:bodyPr>
          <a:lstStyle/>
          <a:p>
            <a:r>
              <a:rPr lang="en-GB" sz="1200" dirty="0"/>
              <a:t>1.</a:t>
            </a:r>
          </a:p>
        </p:txBody>
      </p:sp>
      <p:sp>
        <p:nvSpPr>
          <p:cNvPr id="21" name="TextBox 20">
            <a:extLst>
              <a:ext uri="{FF2B5EF4-FFF2-40B4-BE49-F238E27FC236}">
                <a16:creationId xmlns:a16="http://schemas.microsoft.com/office/drawing/2014/main" id="{EE6B8319-19E2-4CE4-8582-D5B2604A38DA}"/>
              </a:ext>
            </a:extLst>
          </p:cNvPr>
          <p:cNvSpPr txBox="1"/>
          <p:nvPr/>
        </p:nvSpPr>
        <p:spPr>
          <a:xfrm>
            <a:off x="7772931" y="814379"/>
            <a:ext cx="454271" cy="276999"/>
          </a:xfrm>
          <a:prstGeom prst="rect">
            <a:avLst/>
          </a:prstGeom>
          <a:noFill/>
        </p:spPr>
        <p:txBody>
          <a:bodyPr wrap="square" rtlCol="0">
            <a:spAutoFit/>
          </a:bodyPr>
          <a:lstStyle/>
          <a:p>
            <a:r>
              <a:rPr lang="en-GB" sz="1200" dirty="0"/>
              <a:t>2.</a:t>
            </a:r>
          </a:p>
        </p:txBody>
      </p:sp>
      <p:sp>
        <p:nvSpPr>
          <p:cNvPr id="22" name="TextBox 21">
            <a:extLst>
              <a:ext uri="{FF2B5EF4-FFF2-40B4-BE49-F238E27FC236}">
                <a16:creationId xmlns:a16="http://schemas.microsoft.com/office/drawing/2014/main" id="{86C95D13-D2DC-4E80-98C7-FC2946818386}"/>
              </a:ext>
            </a:extLst>
          </p:cNvPr>
          <p:cNvSpPr txBox="1"/>
          <p:nvPr/>
        </p:nvSpPr>
        <p:spPr>
          <a:xfrm>
            <a:off x="5579686" y="3934999"/>
            <a:ext cx="454271" cy="276999"/>
          </a:xfrm>
          <a:prstGeom prst="rect">
            <a:avLst/>
          </a:prstGeom>
          <a:noFill/>
        </p:spPr>
        <p:txBody>
          <a:bodyPr wrap="square" rtlCol="0">
            <a:spAutoFit/>
          </a:bodyPr>
          <a:lstStyle/>
          <a:p>
            <a:r>
              <a:rPr lang="en-GB" sz="1200" dirty="0"/>
              <a:t>3.</a:t>
            </a:r>
          </a:p>
        </p:txBody>
      </p:sp>
      <p:sp>
        <p:nvSpPr>
          <p:cNvPr id="14" name="Content Placeholder 2">
            <a:extLst>
              <a:ext uri="{FF2B5EF4-FFF2-40B4-BE49-F238E27FC236}">
                <a16:creationId xmlns:a16="http://schemas.microsoft.com/office/drawing/2014/main" id="{4C93A4F3-C8AC-43C8-B3DB-4751130363C2}"/>
              </a:ext>
            </a:extLst>
          </p:cNvPr>
          <p:cNvSpPr txBox="1">
            <a:spLocks/>
          </p:cNvSpPr>
          <p:nvPr/>
        </p:nvSpPr>
        <p:spPr>
          <a:xfrm>
            <a:off x="174171" y="734823"/>
            <a:ext cx="2899496" cy="1637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800" b="1" dirty="0"/>
              <a:t>Transplant metrics: an equity analysis by age (London Kidney Network patients only)</a:t>
            </a:r>
          </a:p>
        </p:txBody>
      </p:sp>
    </p:spTree>
    <p:extLst>
      <p:ext uri="{BB962C8B-B14F-4D97-AF65-F5344CB8AC3E}">
        <p14:creationId xmlns:p14="http://schemas.microsoft.com/office/powerpoint/2010/main" val="40391298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792DF3-3FF8-447F-921D-0945B225EE51}"/>
              </a:ext>
            </a:extLst>
          </p:cNvPr>
          <p:cNvPicPr>
            <a:picLocks noChangeAspect="1"/>
          </p:cNvPicPr>
          <p:nvPr/>
        </p:nvPicPr>
        <p:blipFill>
          <a:blip r:embed="rId3"/>
          <a:stretch>
            <a:fillRect/>
          </a:stretch>
        </p:blipFill>
        <p:spPr>
          <a:xfrm>
            <a:off x="4090211" y="3007042"/>
            <a:ext cx="3958920" cy="3640709"/>
          </a:xfrm>
          <a:prstGeom prst="rect">
            <a:avLst/>
          </a:prstGeom>
        </p:spPr>
      </p:pic>
      <p:pic>
        <p:nvPicPr>
          <p:cNvPr id="4" name="Picture 3">
            <a:extLst>
              <a:ext uri="{FF2B5EF4-FFF2-40B4-BE49-F238E27FC236}">
                <a16:creationId xmlns:a16="http://schemas.microsoft.com/office/drawing/2014/main" id="{F8D22EC9-A10C-4DA2-A0BE-7BE1046C2D45}"/>
              </a:ext>
            </a:extLst>
          </p:cNvPr>
          <p:cNvPicPr>
            <a:picLocks noChangeAspect="1"/>
          </p:cNvPicPr>
          <p:nvPr/>
        </p:nvPicPr>
        <p:blipFill>
          <a:blip r:embed="rId4"/>
          <a:stretch>
            <a:fillRect/>
          </a:stretch>
        </p:blipFill>
        <p:spPr>
          <a:xfrm>
            <a:off x="101623" y="1186688"/>
            <a:ext cx="3893438" cy="3779595"/>
          </a:xfrm>
          <a:prstGeom prst="rect">
            <a:avLst/>
          </a:prstGeom>
        </p:spPr>
      </p:pic>
      <p:pic>
        <p:nvPicPr>
          <p:cNvPr id="5" name="Picture 4">
            <a:extLst>
              <a:ext uri="{FF2B5EF4-FFF2-40B4-BE49-F238E27FC236}">
                <a16:creationId xmlns:a16="http://schemas.microsoft.com/office/drawing/2014/main" id="{12C406C1-BD4A-4ADC-825B-FAEC6AEE8903}"/>
              </a:ext>
            </a:extLst>
          </p:cNvPr>
          <p:cNvPicPr>
            <a:picLocks noChangeAspect="1"/>
          </p:cNvPicPr>
          <p:nvPr/>
        </p:nvPicPr>
        <p:blipFill>
          <a:blip r:embed="rId5"/>
          <a:stretch>
            <a:fillRect/>
          </a:stretch>
        </p:blipFill>
        <p:spPr>
          <a:xfrm>
            <a:off x="8144282" y="1186688"/>
            <a:ext cx="3876310" cy="3640709"/>
          </a:xfrm>
          <a:prstGeom prst="rect">
            <a:avLst/>
          </a:prstGeom>
        </p:spPr>
      </p:pic>
      <p:sp>
        <p:nvSpPr>
          <p:cNvPr id="3" name="Content Placeholder 2"/>
          <p:cNvSpPr>
            <a:spLocks noGrp="1"/>
          </p:cNvSpPr>
          <p:nvPr>
            <p:ph idx="4294967295"/>
          </p:nvPr>
        </p:nvSpPr>
        <p:spPr>
          <a:xfrm>
            <a:off x="-150374" y="593357"/>
            <a:ext cx="11309350" cy="430213"/>
          </a:xfrm>
        </p:spPr>
        <p:txBody>
          <a:bodyPr>
            <a:noAutofit/>
          </a:bodyPr>
          <a:lstStyle/>
          <a:p>
            <a:pPr marL="0" indent="0" algn="ctr">
              <a:lnSpc>
                <a:spcPct val="100000"/>
              </a:lnSpc>
              <a:buNone/>
            </a:pPr>
            <a:r>
              <a:rPr lang="en-GB" sz="1800" b="1" dirty="0"/>
              <a:t>Transplant metrics: an equity analysis by gender (London Kidney Network patients only)</a:t>
            </a:r>
          </a:p>
        </p:txBody>
      </p:sp>
      <p:sp>
        <p:nvSpPr>
          <p:cNvPr id="17" name="TextBox 16">
            <a:extLst>
              <a:ext uri="{FF2B5EF4-FFF2-40B4-BE49-F238E27FC236}">
                <a16:creationId xmlns:a16="http://schemas.microsoft.com/office/drawing/2014/main" id="{07D10A20-E66A-4613-9349-07FF34A151F2}"/>
              </a:ext>
            </a:extLst>
          </p:cNvPr>
          <p:cNvSpPr txBox="1"/>
          <p:nvPr/>
        </p:nvSpPr>
        <p:spPr>
          <a:xfrm>
            <a:off x="4279218" y="1325187"/>
            <a:ext cx="3716855" cy="1169551"/>
          </a:xfrm>
          <a:prstGeom prst="rect">
            <a:avLst/>
          </a:prstGeom>
          <a:noFill/>
        </p:spPr>
        <p:txBody>
          <a:bodyPr wrap="square" rtlCol="0">
            <a:spAutoFit/>
          </a:bodyPr>
          <a:lstStyle/>
          <a:p>
            <a:r>
              <a:rPr lang="en-GB" sz="1400" dirty="0"/>
              <a:t>Women were more likely to be pre-emptively listed or transplanted than men, but this difference disappears when looking at transplant status at two years (listed or transplanted).</a:t>
            </a:r>
          </a:p>
          <a:p>
            <a:endParaRPr lang="en-GB" sz="1400" dirty="0"/>
          </a:p>
        </p:txBody>
      </p:sp>
      <p:sp>
        <p:nvSpPr>
          <p:cNvPr id="24" name="TextBox 23">
            <a:extLst>
              <a:ext uri="{FF2B5EF4-FFF2-40B4-BE49-F238E27FC236}">
                <a16:creationId xmlns:a16="http://schemas.microsoft.com/office/drawing/2014/main" id="{83A75D6B-A266-4838-8B07-327CABAB978A}"/>
              </a:ext>
            </a:extLst>
          </p:cNvPr>
          <p:cNvSpPr txBox="1"/>
          <p:nvPr/>
        </p:nvSpPr>
        <p:spPr>
          <a:xfrm>
            <a:off x="8182561" y="1186688"/>
            <a:ext cx="454271" cy="276999"/>
          </a:xfrm>
          <a:prstGeom prst="rect">
            <a:avLst/>
          </a:prstGeom>
          <a:noFill/>
        </p:spPr>
        <p:txBody>
          <a:bodyPr wrap="square" rtlCol="0">
            <a:spAutoFit/>
          </a:bodyPr>
          <a:lstStyle/>
          <a:p>
            <a:r>
              <a:rPr lang="en-GB" sz="1200" dirty="0"/>
              <a:t>3.</a:t>
            </a:r>
          </a:p>
        </p:txBody>
      </p:sp>
      <p:sp>
        <p:nvSpPr>
          <p:cNvPr id="18" name="TextBox 17">
            <a:extLst>
              <a:ext uri="{FF2B5EF4-FFF2-40B4-BE49-F238E27FC236}">
                <a16:creationId xmlns:a16="http://schemas.microsoft.com/office/drawing/2014/main" id="{6722B9A4-B283-4CED-9D7B-BF7FC60EE97B}"/>
              </a:ext>
            </a:extLst>
          </p:cNvPr>
          <p:cNvSpPr txBox="1"/>
          <p:nvPr/>
        </p:nvSpPr>
        <p:spPr>
          <a:xfrm>
            <a:off x="101623" y="1186688"/>
            <a:ext cx="454271" cy="276999"/>
          </a:xfrm>
          <a:prstGeom prst="rect">
            <a:avLst/>
          </a:prstGeom>
          <a:noFill/>
        </p:spPr>
        <p:txBody>
          <a:bodyPr wrap="square" rtlCol="0">
            <a:spAutoFit/>
          </a:bodyPr>
          <a:lstStyle/>
          <a:p>
            <a:r>
              <a:rPr lang="en-GB" sz="1200" dirty="0"/>
              <a:t>1.</a:t>
            </a:r>
          </a:p>
        </p:txBody>
      </p:sp>
      <p:sp>
        <p:nvSpPr>
          <p:cNvPr id="22" name="TextBox 21">
            <a:extLst>
              <a:ext uri="{FF2B5EF4-FFF2-40B4-BE49-F238E27FC236}">
                <a16:creationId xmlns:a16="http://schemas.microsoft.com/office/drawing/2014/main" id="{ABB82A4C-4370-4012-A409-133FEF339E8E}"/>
              </a:ext>
            </a:extLst>
          </p:cNvPr>
          <p:cNvSpPr txBox="1"/>
          <p:nvPr/>
        </p:nvSpPr>
        <p:spPr>
          <a:xfrm>
            <a:off x="4143270" y="3076485"/>
            <a:ext cx="454271" cy="276999"/>
          </a:xfrm>
          <a:prstGeom prst="rect">
            <a:avLst/>
          </a:prstGeom>
          <a:noFill/>
        </p:spPr>
        <p:txBody>
          <a:bodyPr wrap="square" rtlCol="0">
            <a:spAutoFit/>
          </a:bodyPr>
          <a:lstStyle/>
          <a:p>
            <a:r>
              <a:rPr lang="en-GB" sz="1200" dirty="0"/>
              <a:t>2.</a:t>
            </a:r>
          </a:p>
        </p:txBody>
      </p:sp>
    </p:spTree>
    <p:extLst>
      <p:ext uri="{BB962C8B-B14F-4D97-AF65-F5344CB8AC3E}">
        <p14:creationId xmlns:p14="http://schemas.microsoft.com/office/powerpoint/2010/main" val="3085619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CC8ED-4586-4890-B8DE-211B5EDB63FB}"/>
              </a:ext>
            </a:extLst>
          </p:cNvPr>
          <p:cNvPicPr>
            <a:picLocks noChangeAspect="1"/>
          </p:cNvPicPr>
          <p:nvPr/>
        </p:nvPicPr>
        <p:blipFill>
          <a:blip r:embed="rId3"/>
          <a:stretch>
            <a:fillRect/>
          </a:stretch>
        </p:blipFill>
        <p:spPr>
          <a:xfrm>
            <a:off x="4210583" y="3429000"/>
            <a:ext cx="3876020" cy="3242038"/>
          </a:xfrm>
          <a:prstGeom prst="rect">
            <a:avLst/>
          </a:prstGeom>
        </p:spPr>
      </p:pic>
      <p:pic>
        <p:nvPicPr>
          <p:cNvPr id="2" name="Picture 1">
            <a:extLst>
              <a:ext uri="{FF2B5EF4-FFF2-40B4-BE49-F238E27FC236}">
                <a16:creationId xmlns:a16="http://schemas.microsoft.com/office/drawing/2014/main" id="{D243BC0C-871E-4A24-B539-7A9CB725E195}"/>
              </a:ext>
            </a:extLst>
          </p:cNvPr>
          <p:cNvPicPr>
            <a:picLocks noChangeAspect="1"/>
          </p:cNvPicPr>
          <p:nvPr/>
        </p:nvPicPr>
        <p:blipFill>
          <a:blip r:embed="rId4"/>
          <a:stretch>
            <a:fillRect/>
          </a:stretch>
        </p:blipFill>
        <p:spPr>
          <a:xfrm>
            <a:off x="49684" y="1187604"/>
            <a:ext cx="4064497" cy="3319272"/>
          </a:xfrm>
          <a:prstGeom prst="rect">
            <a:avLst/>
          </a:prstGeom>
        </p:spPr>
      </p:pic>
      <p:pic>
        <p:nvPicPr>
          <p:cNvPr id="5" name="Picture 4">
            <a:extLst>
              <a:ext uri="{FF2B5EF4-FFF2-40B4-BE49-F238E27FC236}">
                <a16:creationId xmlns:a16="http://schemas.microsoft.com/office/drawing/2014/main" id="{2BAEB6CE-171D-4964-B681-67FA5C170AAF}"/>
              </a:ext>
            </a:extLst>
          </p:cNvPr>
          <p:cNvPicPr>
            <a:picLocks noChangeAspect="1"/>
          </p:cNvPicPr>
          <p:nvPr/>
        </p:nvPicPr>
        <p:blipFill>
          <a:blip r:embed="rId5"/>
          <a:stretch>
            <a:fillRect/>
          </a:stretch>
        </p:blipFill>
        <p:spPr>
          <a:xfrm>
            <a:off x="8245177" y="1076437"/>
            <a:ext cx="3897139" cy="3430439"/>
          </a:xfrm>
          <a:prstGeom prst="rect">
            <a:avLst/>
          </a:prstGeom>
        </p:spPr>
      </p:pic>
      <p:sp>
        <p:nvSpPr>
          <p:cNvPr id="3" name="Content Placeholder 2"/>
          <p:cNvSpPr>
            <a:spLocks noGrp="1"/>
          </p:cNvSpPr>
          <p:nvPr>
            <p:ph idx="4294967295"/>
          </p:nvPr>
        </p:nvSpPr>
        <p:spPr>
          <a:xfrm>
            <a:off x="-243281" y="527967"/>
            <a:ext cx="11309350" cy="431800"/>
          </a:xfrm>
        </p:spPr>
        <p:txBody>
          <a:bodyPr>
            <a:noAutofit/>
          </a:bodyPr>
          <a:lstStyle/>
          <a:p>
            <a:pPr marL="0" indent="0" algn="ctr">
              <a:lnSpc>
                <a:spcPct val="100000"/>
              </a:lnSpc>
              <a:buNone/>
            </a:pPr>
            <a:r>
              <a:rPr lang="en-GB" sz="1800" b="1" dirty="0"/>
              <a:t>Kidney Transplant: an equity analysis by socio-economic status (London Kidney Network patients only)</a:t>
            </a:r>
          </a:p>
        </p:txBody>
      </p:sp>
      <p:sp>
        <p:nvSpPr>
          <p:cNvPr id="17" name="TextBox 16">
            <a:extLst>
              <a:ext uri="{FF2B5EF4-FFF2-40B4-BE49-F238E27FC236}">
                <a16:creationId xmlns:a16="http://schemas.microsoft.com/office/drawing/2014/main" id="{07D10A20-E66A-4613-9349-07FF34A151F2}"/>
              </a:ext>
            </a:extLst>
          </p:cNvPr>
          <p:cNvSpPr txBox="1"/>
          <p:nvPr/>
        </p:nvSpPr>
        <p:spPr>
          <a:xfrm>
            <a:off x="4380639" y="1039397"/>
            <a:ext cx="3549956" cy="2308324"/>
          </a:xfrm>
          <a:prstGeom prst="rect">
            <a:avLst/>
          </a:prstGeom>
          <a:noFill/>
        </p:spPr>
        <p:txBody>
          <a:bodyPr wrap="square" rtlCol="0">
            <a:spAutoFit/>
          </a:bodyPr>
          <a:lstStyle/>
          <a:p>
            <a:r>
              <a:rPr lang="en-GB" sz="1200" dirty="0"/>
              <a:t>There is a strong socio-economic gradient for the first and third metrics, with patients from the most deprived areas significantly less likely to:</a:t>
            </a:r>
          </a:p>
          <a:p>
            <a:endParaRPr lang="en-GB" sz="1200" dirty="0"/>
          </a:p>
          <a:p>
            <a:pPr marL="228600" indent="-228600">
              <a:buFont typeface="Arial" panose="020B0604020202020204" pitchFamily="34" charset="0"/>
              <a:buChar char="•"/>
            </a:pPr>
            <a:r>
              <a:rPr lang="en-GB" sz="1200" dirty="0"/>
              <a:t>Be pre-emptively listed or transplanted (1)</a:t>
            </a:r>
          </a:p>
          <a:p>
            <a:pPr marL="228600" indent="-228600">
              <a:buFont typeface="Arial" panose="020B0604020202020204" pitchFamily="34" charset="0"/>
              <a:buChar char="•"/>
            </a:pPr>
            <a:r>
              <a:rPr lang="en-GB" sz="1200" dirty="0"/>
              <a:t>Have received a transplant by two years post-RRT start (3)</a:t>
            </a:r>
          </a:p>
          <a:p>
            <a:endParaRPr lang="en-GB" sz="1200" dirty="0"/>
          </a:p>
          <a:p>
            <a:pPr marL="228600" indent="-228600">
              <a:buFont typeface="Arial" panose="020B0604020202020204" pitchFamily="34" charset="0"/>
              <a:buChar char="•"/>
            </a:pPr>
            <a:r>
              <a:rPr lang="en-GB" sz="1200" dirty="0"/>
              <a:t>The rate of listing at two years looks to be higher in the most deprived quintiles, potentially due to the fact that less people within this group have already received a transplant at this stage (2).</a:t>
            </a:r>
          </a:p>
        </p:txBody>
      </p:sp>
      <p:sp>
        <p:nvSpPr>
          <p:cNvPr id="18" name="TextBox 17">
            <a:extLst>
              <a:ext uri="{FF2B5EF4-FFF2-40B4-BE49-F238E27FC236}">
                <a16:creationId xmlns:a16="http://schemas.microsoft.com/office/drawing/2014/main" id="{6722B9A4-B283-4CED-9D7B-BF7FC60EE97B}"/>
              </a:ext>
            </a:extLst>
          </p:cNvPr>
          <p:cNvSpPr txBox="1"/>
          <p:nvPr/>
        </p:nvSpPr>
        <p:spPr>
          <a:xfrm>
            <a:off x="49684" y="1195155"/>
            <a:ext cx="454271" cy="276999"/>
          </a:xfrm>
          <a:prstGeom prst="rect">
            <a:avLst/>
          </a:prstGeom>
          <a:noFill/>
        </p:spPr>
        <p:txBody>
          <a:bodyPr wrap="square" rtlCol="0">
            <a:spAutoFit/>
          </a:bodyPr>
          <a:lstStyle/>
          <a:p>
            <a:r>
              <a:rPr lang="en-GB" sz="1200" dirty="0"/>
              <a:t>1.</a:t>
            </a:r>
          </a:p>
        </p:txBody>
      </p:sp>
      <p:sp>
        <p:nvSpPr>
          <p:cNvPr id="22" name="TextBox 21">
            <a:extLst>
              <a:ext uri="{FF2B5EF4-FFF2-40B4-BE49-F238E27FC236}">
                <a16:creationId xmlns:a16="http://schemas.microsoft.com/office/drawing/2014/main" id="{ABB82A4C-4370-4012-A409-133FEF339E8E}"/>
              </a:ext>
            </a:extLst>
          </p:cNvPr>
          <p:cNvSpPr txBox="1"/>
          <p:nvPr/>
        </p:nvSpPr>
        <p:spPr>
          <a:xfrm>
            <a:off x="4279181" y="3558404"/>
            <a:ext cx="454271" cy="276999"/>
          </a:xfrm>
          <a:prstGeom prst="rect">
            <a:avLst/>
          </a:prstGeom>
          <a:noFill/>
        </p:spPr>
        <p:txBody>
          <a:bodyPr wrap="square" rtlCol="0">
            <a:spAutoFit/>
          </a:bodyPr>
          <a:lstStyle/>
          <a:p>
            <a:r>
              <a:rPr lang="en-GB" sz="1200" dirty="0"/>
              <a:t>2.</a:t>
            </a:r>
          </a:p>
        </p:txBody>
      </p:sp>
      <p:sp>
        <p:nvSpPr>
          <p:cNvPr id="21" name="TextBox 20">
            <a:extLst>
              <a:ext uri="{FF2B5EF4-FFF2-40B4-BE49-F238E27FC236}">
                <a16:creationId xmlns:a16="http://schemas.microsoft.com/office/drawing/2014/main" id="{E2CDDE09-B01A-4A88-967E-AEEAADE212AE}"/>
              </a:ext>
            </a:extLst>
          </p:cNvPr>
          <p:cNvSpPr txBox="1"/>
          <p:nvPr/>
        </p:nvSpPr>
        <p:spPr>
          <a:xfrm>
            <a:off x="8245177" y="1187604"/>
            <a:ext cx="454271" cy="276999"/>
          </a:xfrm>
          <a:prstGeom prst="rect">
            <a:avLst/>
          </a:prstGeom>
          <a:noFill/>
        </p:spPr>
        <p:txBody>
          <a:bodyPr wrap="square" rtlCol="0">
            <a:spAutoFit/>
          </a:bodyPr>
          <a:lstStyle/>
          <a:p>
            <a:r>
              <a:rPr lang="en-GB" sz="1200" dirty="0"/>
              <a:t>3.</a:t>
            </a:r>
          </a:p>
        </p:txBody>
      </p:sp>
    </p:spTree>
    <p:extLst>
      <p:ext uri="{BB962C8B-B14F-4D97-AF65-F5344CB8AC3E}">
        <p14:creationId xmlns:p14="http://schemas.microsoft.com/office/powerpoint/2010/main" val="3066477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27355-5502-4FB3-9B7F-FEC76D278BA2}"/>
              </a:ext>
            </a:extLst>
          </p:cNvPr>
          <p:cNvPicPr>
            <a:picLocks noChangeAspect="1"/>
          </p:cNvPicPr>
          <p:nvPr/>
        </p:nvPicPr>
        <p:blipFill>
          <a:blip r:embed="rId3"/>
          <a:stretch>
            <a:fillRect/>
          </a:stretch>
        </p:blipFill>
        <p:spPr>
          <a:xfrm>
            <a:off x="4226551" y="1045316"/>
            <a:ext cx="3839571" cy="3589978"/>
          </a:xfrm>
          <a:prstGeom prst="rect">
            <a:avLst/>
          </a:prstGeom>
        </p:spPr>
      </p:pic>
      <p:pic>
        <p:nvPicPr>
          <p:cNvPr id="12" name="Picture 11">
            <a:extLst>
              <a:ext uri="{FF2B5EF4-FFF2-40B4-BE49-F238E27FC236}">
                <a16:creationId xmlns:a16="http://schemas.microsoft.com/office/drawing/2014/main" id="{850BCA86-83AD-4374-B780-591459252FD6}"/>
              </a:ext>
            </a:extLst>
          </p:cNvPr>
          <p:cNvPicPr>
            <a:picLocks noChangeAspect="1"/>
          </p:cNvPicPr>
          <p:nvPr/>
        </p:nvPicPr>
        <p:blipFill>
          <a:blip r:embed="rId4"/>
          <a:stretch>
            <a:fillRect/>
          </a:stretch>
        </p:blipFill>
        <p:spPr>
          <a:xfrm>
            <a:off x="8254793" y="1045317"/>
            <a:ext cx="3839571" cy="3593872"/>
          </a:xfrm>
          <a:prstGeom prst="rect">
            <a:avLst/>
          </a:prstGeom>
        </p:spPr>
      </p:pic>
      <p:pic>
        <p:nvPicPr>
          <p:cNvPr id="6" name="Picture 5">
            <a:extLst>
              <a:ext uri="{FF2B5EF4-FFF2-40B4-BE49-F238E27FC236}">
                <a16:creationId xmlns:a16="http://schemas.microsoft.com/office/drawing/2014/main" id="{DD130B53-C983-4CDB-8C2A-0221265D07B5}"/>
              </a:ext>
            </a:extLst>
          </p:cNvPr>
          <p:cNvPicPr>
            <a:picLocks noChangeAspect="1"/>
          </p:cNvPicPr>
          <p:nvPr/>
        </p:nvPicPr>
        <p:blipFill>
          <a:blip r:embed="rId5"/>
          <a:stretch>
            <a:fillRect/>
          </a:stretch>
        </p:blipFill>
        <p:spPr>
          <a:xfrm>
            <a:off x="74692" y="1045316"/>
            <a:ext cx="3914518" cy="3589978"/>
          </a:xfrm>
          <a:prstGeom prst="rect">
            <a:avLst/>
          </a:prstGeom>
        </p:spPr>
      </p:pic>
      <p:sp>
        <p:nvSpPr>
          <p:cNvPr id="3" name="Content Placeholder 2"/>
          <p:cNvSpPr>
            <a:spLocks noGrp="1"/>
          </p:cNvSpPr>
          <p:nvPr>
            <p:ph idx="4294967295"/>
          </p:nvPr>
        </p:nvSpPr>
        <p:spPr>
          <a:xfrm>
            <a:off x="342349" y="606061"/>
            <a:ext cx="10055506" cy="430213"/>
          </a:xfrm>
        </p:spPr>
        <p:txBody>
          <a:bodyPr>
            <a:noAutofit/>
          </a:bodyPr>
          <a:lstStyle/>
          <a:p>
            <a:pPr marL="0" indent="0" algn="ctr">
              <a:lnSpc>
                <a:spcPct val="100000"/>
              </a:lnSpc>
              <a:buNone/>
            </a:pPr>
            <a:r>
              <a:rPr lang="en-GB" sz="1800" b="1" dirty="0"/>
              <a:t>Kidney Transplant: an equity analysis by ethnic group (London Kidney Network patients only)</a:t>
            </a:r>
          </a:p>
        </p:txBody>
      </p:sp>
      <p:sp>
        <p:nvSpPr>
          <p:cNvPr id="17" name="TextBox 16">
            <a:extLst>
              <a:ext uri="{FF2B5EF4-FFF2-40B4-BE49-F238E27FC236}">
                <a16:creationId xmlns:a16="http://schemas.microsoft.com/office/drawing/2014/main" id="{07D10A20-E66A-4613-9349-07FF34A151F2}"/>
              </a:ext>
            </a:extLst>
          </p:cNvPr>
          <p:cNvSpPr txBox="1"/>
          <p:nvPr/>
        </p:nvSpPr>
        <p:spPr>
          <a:xfrm>
            <a:off x="8306399" y="5100812"/>
            <a:ext cx="3885601" cy="1384995"/>
          </a:xfrm>
          <a:prstGeom prst="rect">
            <a:avLst/>
          </a:prstGeom>
          <a:noFill/>
        </p:spPr>
        <p:txBody>
          <a:bodyPr wrap="square" rtlCol="0">
            <a:spAutoFit/>
          </a:bodyPr>
          <a:lstStyle/>
          <a:p>
            <a:r>
              <a:rPr lang="en-GB" sz="1400" dirty="0"/>
              <a:t>3. Patients from a black ethnic background are significantly less likely than other ethnic ethnic groups to have had a kidney transplant two years post-RRT start. This is likely to be a reflection, among other factors, of the shortage of organ donors among this group.</a:t>
            </a:r>
          </a:p>
        </p:txBody>
      </p:sp>
      <p:sp>
        <p:nvSpPr>
          <p:cNvPr id="15" name="TextBox 14">
            <a:extLst>
              <a:ext uri="{FF2B5EF4-FFF2-40B4-BE49-F238E27FC236}">
                <a16:creationId xmlns:a16="http://schemas.microsoft.com/office/drawing/2014/main" id="{3A8888B9-62A0-4171-B0AE-5A267A0808A0}"/>
              </a:ext>
            </a:extLst>
          </p:cNvPr>
          <p:cNvSpPr txBox="1"/>
          <p:nvPr/>
        </p:nvSpPr>
        <p:spPr>
          <a:xfrm>
            <a:off x="0" y="5100812"/>
            <a:ext cx="3915196" cy="954107"/>
          </a:xfrm>
          <a:prstGeom prst="rect">
            <a:avLst/>
          </a:prstGeom>
          <a:noFill/>
        </p:spPr>
        <p:txBody>
          <a:bodyPr wrap="square" rtlCol="0">
            <a:spAutoFit/>
          </a:bodyPr>
          <a:lstStyle/>
          <a:p>
            <a:r>
              <a:rPr lang="en-GB" sz="1400" dirty="0"/>
              <a:t>1. Patients from a black ethnic background are significantly less likely to be pre-emptively listed or transplanted</a:t>
            </a:r>
          </a:p>
          <a:p>
            <a:endParaRPr lang="en-GB" sz="1400" dirty="0"/>
          </a:p>
        </p:txBody>
      </p:sp>
      <p:sp>
        <p:nvSpPr>
          <p:cNvPr id="13" name="TextBox 12">
            <a:extLst>
              <a:ext uri="{FF2B5EF4-FFF2-40B4-BE49-F238E27FC236}">
                <a16:creationId xmlns:a16="http://schemas.microsoft.com/office/drawing/2014/main" id="{79E33A0A-7370-4A37-855A-6924598BC814}"/>
              </a:ext>
            </a:extLst>
          </p:cNvPr>
          <p:cNvSpPr txBox="1"/>
          <p:nvPr/>
        </p:nvSpPr>
        <p:spPr>
          <a:xfrm>
            <a:off x="115214" y="1225512"/>
            <a:ext cx="454271" cy="276999"/>
          </a:xfrm>
          <a:prstGeom prst="rect">
            <a:avLst/>
          </a:prstGeom>
          <a:noFill/>
        </p:spPr>
        <p:txBody>
          <a:bodyPr wrap="square" rtlCol="0">
            <a:spAutoFit/>
          </a:bodyPr>
          <a:lstStyle/>
          <a:p>
            <a:r>
              <a:rPr lang="en-GB" sz="1200" dirty="0"/>
              <a:t>1.</a:t>
            </a:r>
          </a:p>
        </p:txBody>
      </p:sp>
      <p:sp>
        <p:nvSpPr>
          <p:cNvPr id="14" name="TextBox 13">
            <a:extLst>
              <a:ext uri="{FF2B5EF4-FFF2-40B4-BE49-F238E27FC236}">
                <a16:creationId xmlns:a16="http://schemas.microsoft.com/office/drawing/2014/main" id="{76A4570C-BDC8-4A00-A2B0-FB8362F0C8CF}"/>
              </a:ext>
            </a:extLst>
          </p:cNvPr>
          <p:cNvSpPr txBox="1"/>
          <p:nvPr/>
        </p:nvSpPr>
        <p:spPr>
          <a:xfrm>
            <a:off x="4226551" y="1087012"/>
            <a:ext cx="454271" cy="276999"/>
          </a:xfrm>
          <a:prstGeom prst="rect">
            <a:avLst/>
          </a:prstGeom>
          <a:noFill/>
        </p:spPr>
        <p:txBody>
          <a:bodyPr wrap="square" rtlCol="0">
            <a:spAutoFit/>
          </a:bodyPr>
          <a:lstStyle/>
          <a:p>
            <a:r>
              <a:rPr lang="en-GB" sz="1200" dirty="0"/>
              <a:t>2.</a:t>
            </a:r>
          </a:p>
        </p:txBody>
      </p:sp>
      <p:sp>
        <p:nvSpPr>
          <p:cNvPr id="16" name="TextBox 15">
            <a:extLst>
              <a:ext uri="{FF2B5EF4-FFF2-40B4-BE49-F238E27FC236}">
                <a16:creationId xmlns:a16="http://schemas.microsoft.com/office/drawing/2014/main" id="{9AC4593C-67A8-4781-AE3C-551D5D12FBB6}"/>
              </a:ext>
            </a:extLst>
          </p:cNvPr>
          <p:cNvSpPr txBox="1"/>
          <p:nvPr/>
        </p:nvSpPr>
        <p:spPr>
          <a:xfrm>
            <a:off x="8202790" y="1191885"/>
            <a:ext cx="454271" cy="276999"/>
          </a:xfrm>
          <a:prstGeom prst="rect">
            <a:avLst/>
          </a:prstGeom>
          <a:noFill/>
        </p:spPr>
        <p:txBody>
          <a:bodyPr wrap="square" rtlCol="0">
            <a:spAutoFit/>
          </a:bodyPr>
          <a:lstStyle/>
          <a:p>
            <a:r>
              <a:rPr lang="en-GB" sz="1200" dirty="0"/>
              <a:t>3.</a:t>
            </a:r>
          </a:p>
        </p:txBody>
      </p:sp>
      <p:sp>
        <p:nvSpPr>
          <p:cNvPr id="18" name="TextBox 17">
            <a:extLst>
              <a:ext uri="{FF2B5EF4-FFF2-40B4-BE49-F238E27FC236}">
                <a16:creationId xmlns:a16="http://schemas.microsoft.com/office/drawing/2014/main" id="{82005725-323D-439E-BA38-279CF66BA221}"/>
              </a:ext>
            </a:extLst>
          </p:cNvPr>
          <p:cNvSpPr txBox="1"/>
          <p:nvPr/>
        </p:nvSpPr>
        <p:spPr>
          <a:xfrm>
            <a:off x="4107838" y="4616826"/>
            <a:ext cx="4198561" cy="2308324"/>
          </a:xfrm>
          <a:prstGeom prst="rect">
            <a:avLst/>
          </a:prstGeom>
          <a:noFill/>
        </p:spPr>
        <p:txBody>
          <a:bodyPr wrap="square" rtlCol="0">
            <a:spAutoFit/>
          </a:bodyPr>
          <a:lstStyle/>
          <a:p>
            <a:r>
              <a:rPr lang="en-GB" sz="1200" dirty="0"/>
              <a:t>2. Patients from a black or Asian ethnic background are significantly more likely than white ethnic groups to be listed for a kidney transplant two years post-RRT start. As well as the fact that more patients in the white group have already had a transplant and are therefore not part of this metric (but they remain in the denominator), this pattern could reflect the younger average age of kidney failure onset for black patients, which means as a group, a higher proportion are more likely to be clinically suitable for transplant. Asian patients tend to be referred in a more timely manner to renal services (see late presentation section), which could also result in higher listing rates.</a:t>
            </a:r>
          </a:p>
        </p:txBody>
      </p:sp>
    </p:spTree>
    <p:extLst>
      <p:ext uri="{BB962C8B-B14F-4D97-AF65-F5344CB8AC3E}">
        <p14:creationId xmlns:p14="http://schemas.microsoft.com/office/powerpoint/2010/main" val="276578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BE4F93-E8DC-40C1-9A45-E2780E9258CB}"/>
              </a:ext>
            </a:extLst>
          </p:cNvPr>
          <p:cNvPicPr>
            <a:picLocks noChangeAspect="1"/>
          </p:cNvPicPr>
          <p:nvPr/>
        </p:nvPicPr>
        <p:blipFill>
          <a:blip r:embed="rId3"/>
          <a:stretch>
            <a:fillRect/>
          </a:stretch>
        </p:blipFill>
        <p:spPr>
          <a:xfrm>
            <a:off x="3953131" y="3429000"/>
            <a:ext cx="4009612" cy="3312764"/>
          </a:xfrm>
          <a:prstGeom prst="rect">
            <a:avLst/>
          </a:prstGeom>
        </p:spPr>
      </p:pic>
      <p:pic>
        <p:nvPicPr>
          <p:cNvPr id="2" name="Picture 1">
            <a:extLst>
              <a:ext uri="{FF2B5EF4-FFF2-40B4-BE49-F238E27FC236}">
                <a16:creationId xmlns:a16="http://schemas.microsoft.com/office/drawing/2014/main" id="{F9D20A61-37EF-42D2-9F76-44AD250F7262}"/>
              </a:ext>
            </a:extLst>
          </p:cNvPr>
          <p:cNvPicPr>
            <a:picLocks noChangeAspect="1"/>
          </p:cNvPicPr>
          <p:nvPr/>
        </p:nvPicPr>
        <p:blipFill>
          <a:blip r:embed="rId4"/>
          <a:stretch>
            <a:fillRect/>
          </a:stretch>
        </p:blipFill>
        <p:spPr>
          <a:xfrm>
            <a:off x="21804" y="901000"/>
            <a:ext cx="3840845" cy="3089225"/>
          </a:xfrm>
          <a:prstGeom prst="rect">
            <a:avLst/>
          </a:prstGeom>
        </p:spPr>
      </p:pic>
      <p:pic>
        <p:nvPicPr>
          <p:cNvPr id="5" name="Picture 4">
            <a:extLst>
              <a:ext uri="{FF2B5EF4-FFF2-40B4-BE49-F238E27FC236}">
                <a16:creationId xmlns:a16="http://schemas.microsoft.com/office/drawing/2014/main" id="{91ECAC1A-3EDD-474D-BD9F-C74A0F582220}"/>
              </a:ext>
            </a:extLst>
          </p:cNvPr>
          <p:cNvPicPr>
            <a:picLocks noChangeAspect="1"/>
          </p:cNvPicPr>
          <p:nvPr/>
        </p:nvPicPr>
        <p:blipFill>
          <a:blip r:embed="rId5"/>
          <a:stretch>
            <a:fillRect/>
          </a:stretch>
        </p:blipFill>
        <p:spPr>
          <a:xfrm>
            <a:off x="8045298" y="902741"/>
            <a:ext cx="4036657" cy="3222844"/>
          </a:xfrm>
          <a:prstGeom prst="rect">
            <a:avLst/>
          </a:prstGeom>
        </p:spPr>
      </p:pic>
      <p:sp>
        <p:nvSpPr>
          <p:cNvPr id="3" name="Content Placeholder 2"/>
          <p:cNvSpPr>
            <a:spLocks noGrp="1"/>
          </p:cNvSpPr>
          <p:nvPr>
            <p:ph idx="4294967295"/>
          </p:nvPr>
        </p:nvSpPr>
        <p:spPr>
          <a:xfrm>
            <a:off x="-369116" y="515587"/>
            <a:ext cx="11309350" cy="431800"/>
          </a:xfrm>
        </p:spPr>
        <p:txBody>
          <a:bodyPr>
            <a:noAutofit/>
          </a:bodyPr>
          <a:lstStyle/>
          <a:p>
            <a:pPr marL="0" indent="0" algn="ctr">
              <a:lnSpc>
                <a:spcPct val="100000"/>
              </a:lnSpc>
              <a:buNone/>
            </a:pPr>
            <a:r>
              <a:rPr lang="en-GB" sz="1800" b="1" dirty="0"/>
              <a:t>Transplant metrics: an equity analysis by renal units that refer to London transplant centres</a:t>
            </a:r>
          </a:p>
        </p:txBody>
      </p:sp>
      <p:sp>
        <p:nvSpPr>
          <p:cNvPr id="17" name="TextBox 16">
            <a:extLst>
              <a:ext uri="{FF2B5EF4-FFF2-40B4-BE49-F238E27FC236}">
                <a16:creationId xmlns:a16="http://schemas.microsoft.com/office/drawing/2014/main" id="{07D10A20-E66A-4613-9349-07FF34A151F2}"/>
              </a:ext>
            </a:extLst>
          </p:cNvPr>
          <p:cNvSpPr txBox="1"/>
          <p:nvPr/>
        </p:nvSpPr>
        <p:spPr>
          <a:xfrm>
            <a:off x="3953131" y="917011"/>
            <a:ext cx="3922976" cy="2308324"/>
          </a:xfrm>
          <a:prstGeom prst="rect">
            <a:avLst/>
          </a:prstGeom>
          <a:noFill/>
        </p:spPr>
        <p:txBody>
          <a:bodyPr wrap="square" rtlCol="0">
            <a:spAutoFit/>
          </a:bodyPr>
          <a:lstStyle/>
          <a:p>
            <a:pPr marL="228600" indent="-228600">
              <a:buFont typeface="+mj-lt"/>
              <a:buAutoNum type="arabicPeriod"/>
            </a:pPr>
            <a:r>
              <a:rPr lang="en-GB" sz="1200" dirty="0"/>
              <a:t>Patients who receive their renal care at The Royal Free are significantly more likely to be pre-emptively listed or transplanted (compared to the London average)</a:t>
            </a:r>
          </a:p>
          <a:p>
            <a:pPr marL="228600" indent="-228600">
              <a:buFont typeface="+mj-lt"/>
              <a:buAutoNum type="arabicPeriod"/>
            </a:pPr>
            <a:endParaRPr lang="en-GB" sz="1200" dirty="0"/>
          </a:p>
          <a:p>
            <a:pPr marL="228600" indent="-228600">
              <a:buFont typeface="+mj-lt"/>
              <a:buAutoNum type="arabicPeriod"/>
            </a:pPr>
            <a:r>
              <a:rPr lang="en-GB" sz="1200" dirty="0"/>
              <a:t>Patients who receive their renal care Imperial College Hospital are significantly more likely to be listed by two years post-RRT start (compared to the London average)</a:t>
            </a:r>
          </a:p>
          <a:p>
            <a:pPr marL="228600" indent="-228600">
              <a:buFont typeface="+mj-lt"/>
              <a:buAutoNum type="arabicPeriod"/>
            </a:pPr>
            <a:endParaRPr lang="en-GB" sz="1200" dirty="0"/>
          </a:p>
          <a:p>
            <a:pPr marL="228600" indent="-228600">
              <a:buFont typeface="+mj-lt"/>
              <a:buAutoNum type="arabicPeriod"/>
            </a:pPr>
            <a:r>
              <a:rPr lang="en-GB" sz="1200" dirty="0"/>
              <a:t>Patients who receive their renal care at Guys and St </a:t>
            </a:r>
            <a:r>
              <a:rPr lang="en-GB" sz="1200" dirty="0" err="1"/>
              <a:t>Thomas'</a:t>
            </a:r>
            <a:r>
              <a:rPr lang="en-GB" sz="1200" dirty="0"/>
              <a:t> are significantly more likely to have received a kidney transplant by two years post-RRT start (compared to the London average)</a:t>
            </a:r>
          </a:p>
        </p:txBody>
      </p:sp>
      <p:sp>
        <p:nvSpPr>
          <p:cNvPr id="19" name="TextBox 18">
            <a:extLst>
              <a:ext uri="{FF2B5EF4-FFF2-40B4-BE49-F238E27FC236}">
                <a16:creationId xmlns:a16="http://schemas.microsoft.com/office/drawing/2014/main" id="{B337FB90-4C3B-4ACA-8573-C824C65A2F59}"/>
              </a:ext>
            </a:extLst>
          </p:cNvPr>
          <p:cNvSpPr txBox="1"/>
          <p:nvPr/>
        </p:nvSpPr>
        <p:spPr>
          <a:xfrm>
            <a:off x="21804" y="910058"/>
            <a:ext cx="454271" cy="276999"/>
          </a:xfrm>
          <a:prstGeom prst="rect">
            <a:avLst/>
          </a:prstGeom>
          <a:noFill/>
        </p:spPr>
        <p:txBody>
          <a:bodyPr wrap="square" rtlCol="0">
            <a:spAutoFit/>
          </a:bodyPr>
          <a:lstStyle/>
          <a:p>
            <a:r>
              <a:rPr lang="en-GB" sz="1200" dirty="0"/>
              <a:t>1.</a:t>
            </a:r>
          </a:p>
        </p:txBody>
      </p:sp>
      <p:sp>
        <p:nvSpPr>
          <p:cNvPr id="18" name="TextBox 17">
            <a:extLst>
              <a:ext uri="{FF2B5EF4-FFF2-40B4-BE49-F238E27FC236}">
                <a16:creationId xmlns:a16="http://schemas.microsoft.com/office/drawing/2014/main" id="{062691BF-2C68-406C-8EC8-A6EFE418E80D}"/>
              </a:ext>
            </a:extLst>
          </p:cNvPr>
          <p:cNvSpPr txBox="1"/>
          <p:nvPr/>
        </p:nvSpPr>
        <p:spPr>
          <a:xfrm>
            <a:off x="8045298" y="903951"/>
            <a:ext cx="454271" cy="276999"/>
          </a:xfrm>
          <a:prstGeom prst="rect">
            <a:avLst/>
          </a:prstGeom>
          <a:noFill/>
        </p:spPr>
        <p:txBody>
          <a:bodyPr wrap="square" rtlCol="0">
            <a:spAutoFit/>
          </a:bodyPr>
          <a:lstStyle/>
          <a:p>
            <a:r>
              <a:rPr lang="en-GB" sz="1200" dirty="0"/>
              <a:t>3.</a:t>
            </a:r>
          </a:p>
        </p:txBody>
      </p:sp>
      <p:sp>
        <p:nvSpPr>
          <p:cNvPr id="24" name="TextBox 23">
            <a:extLst>
              <a:ext uri="{FF2B5EF4-FFF2-40B4-BE49-F238E27FC236}">
                <a16:creationId xmlns:a16="http://schemas.microsoft.com/office/drawing/2014/main" id="{83A75D6B-A266-4838-8B07-327CABAB978A}"/>
              </a:ext>
            </a:extLst>
          </p:cNvPr>
          <p:cNvSpPr txBox="1"/>
          <p:nvPr/>
        </p:nvSpPr>
        <p:spPr>
          <a:xfrm>
            <a:off x="3956458" y="3429000"/>
            <a:ext cx="454271" cy="276999"/>
          </a:xfrm>
          <a:prstGeom prst="rect">
            <a:avLst/>
          </a:prstGeom>
          <a:noFill/>
        </p:spPr>
        <p:txBody>
          <a:bodyPr wrap="square" rtlCol="0">
            <a:spAutoFit/>
          </a:bodyPr>
          <a:lstStyle/>
          <a:p>
            <a:r>
              <a:rPr lang="en-GB" sz="1200" dirty="0"/>
              <a:t>2.</a:t>
            </a:r>
          </a:p>
        </p:txBody>
      </p:sp>
      <p:graphicFrame>
        <p:nvGraphicFramePr>
          <p:cNvPr id="11" name="Table 10">
            <a:extLst>
              <a:ext uri="{FF2B5EF4-FFF2-40B4-BE49-F238E27FC236}">
                <a16:creationId xmlns:a16="http://schemas.microsoft.com/office/drawing/2014/main" id="{1D3E6A0F-2CED-436D-B443-D0C5425B90AD}"/>
              </a:ext>
            </a:extLst>
          </p:cNvPr>
          <p:cNvGraphicFramePr>
            <a:graphicFrameLocks noGrp="1"/>
          </p:cNvGraphicFramePr>
          <p:nvPr/>
        </p:nvGraphicFramePr>
        <p:xfrm>
          <a:off x="110045" y="4221519"/>
          <a:ext cx="3583414" cy="2385060"/>
        </p:xfrm>
        <a:graphic>
          <a:graphicData uri="http://schemas.openxmlformats.org/drawingml/2006/table">
            <a:tbl>
              <a:tblPr>
                <a:tableStyleId>{5C22544A-7EE6-4342-B048-85BDC9FD1C3A}</a:tableStyleId>
              </a:tblPr>
              <a:tblGrid>
                <a:gridCol w="863231">
                  <a:extLst>
                    <a:ext uri="{9D8B030D-6E8A-4147-A177-3AD203B41FA5}">
                      <a16:colId xmlns:a16="http://schemas.microsoft.com/office/drawing/2014/main" val="2718775473"/>
                    </a:ext>
                  </a:extLst>
                </a:gridCol>
                <a:gridCol w="2720183">
                  <a:extLst>
                    <a:ext uri="{9D8B030D-6E8A-4147-A177-3AD203B41FA5}">
                      <a16:colId xmlns:a16="http://schemas.microsoft.com/office/drawing/2014/main" val="2971271259"/>
                    </a:ext>
                  </a:extLst>
                </a:gridCol>
              </a:tblGrid>
              <a:tr h="190500">
                <a:tc>
                  <a:txBody>
                    <a:bodyPr/>
                    <a:lstStyle/>
                    <a:p>
                      <a:pPr algn="l" fontAlgn="b"/>
                      <a:r>
                        <a:rPr lang="en-GB" sz="1100" u="none" strike="noStrike">
                          <a:effectLst/>
                        </a:rPr>
                        <a:t>L Guys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centre</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3487562"/>
                  </a:ext>
                </a:extLst>
              </a:tr>
              <a:tr h="190500">
                <a:tc>
                  <a:txBody>
                    <a:bodyPr/>
                    <a:lstStyle/>
                    <a:p>
                      <a:pPr algn="l" fontAlgn="b"/>
                      <a:r>
                        <a:rPr lang="en-GB" sz="1100" u="none" strike="noStrike">
                          <a:effectLst/>
                        </a:rPr>
                        <a:t>L West (Imperial)</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centre</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66985075"/>
                  </a:ext>
                </a:extLst>
              </a:tr>
              <a:tr h="190500">
                <a:tc>
                  <a:txBody>
                    <a:bodyPr/>
                    <a:lstStyle/>
                    <a:p>
                      <a:pPr algn="l" fontAlgn="b"/>
                      <a:r>
                        <a:rPr lang="en-GB" sz="1100" u="none" strike="noStrike">
                          <a:effectLst/>
                        </a:rPr>
                        <a:t>L St.G</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centre</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6606146"/>
                  </a:ext>
                </a:extLst>
              </a:tr>
              <a:tr h="190500">
                <a:tc>
                  <a:txBody>
                    <a:bodyPr/>
                    <a:lstStyle/>
                    <a:p>
                      <a:pPr algn="l" fontAlgn="b"/>
                      <a:r>
                        <a:rPr lang="en-GB" sz="1100" u="none" strike="noStrike">
                          <a:effectLst/>
                        </a:rPr>
                        <a:t>L Barts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centre</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3881830"/>
                  </a:ext>
                </a:extLst>
              </a:tr>
              <a:tr h="190500">
                <a:tc>
                  <a:txBody>
                    <a:bodyPr/>
                    <a:lstStyle/>
                    <a:p>
                      <a:pPr algn="l" fontAlgn="b"/>
                      <a:r>
                        <a:rPr lang="en-GB" sz="1100" u="none" strike="noStrike">
                          <a:effectLst/>
                        </a:rPr>
                        <a:t>L Rfree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centre</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464658"/>
                  </a:ext>
                </a:extLst>
              </a:tr>
              <a:tr h="190500">
                <a:tc>
                  <a:txBody>
                    <a:bodyPr/>
                    <a:lstStyle/>
                    <a:p>
                      <a:pPr algn="l" fontAlgn="b"/>
                      <a:r>
                        <a:rPr lang="en-GB" sz="1100" u="none" strike="noStrike">
                          <a:effectLst/>
                        </a:rPr>
                        <a:t>L Kings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Unit (refers to Guys)</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4142962"/>
                  </a:ext>
                </a:extLst>
              </a:tr>
              <a:tr h="190500">
                <a:tc>
                  <a:txBody>
                    <a:bodyPr/>
                    <a:lstStyle/>
                    <a:p>
                      <a:pPr algn="l" fontAlgn="b"/>
                      <a:r>
                        <a:rPr lang="en-GB" sz="1100" u="none" strike="noStrike">
                          <a:effectLst/>
                        </a:rPr>
                        <a:t>L ESH</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Unit (refers to St.G)</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1433887"/>
                  </a:ext>
                </a:extLst>
              </a:tr>
              <a:tr h="190500">
                <a:tc>
                  <a:txBody>
                    <a:bodyPr/>
                    <a:lstStyle/>
                    <a:p>
                      <a:pPr algn="l" fontAlgn="b"/>
                      <a:r>
                        <a:rPr lang="en-GB" sz="1100" u="none" strike="noStrike">
                          <a:effectLst/>
                        </a:rPr>
                        <a:t>Mid Essex</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Unit (refers to Barts)</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8153068"/>
                  </a:ext>
                </a:extLst>
              </a:tr>
              <a:tr h="190500">
                <a:tc>
                  <a:txBody>
                    <a:bodyPr/>
                    <a:lstStyle/>
                    <a:p>
                      <a:pPr algn="l" fontAlgn="b"/>
                      <a:r>
                        <a:rPr lang="en-GB" sz="1100" u="none" strike="noStrike">
                          <a:effectLst/>
                        </a:rPr>
                        <a:t>Stevenage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Unit (refers to Cambridge / R. Free / Imperial)</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6826489"/>
                  </a:ext>
                </a:extLst>
              </a:tr>
              <a:tr h="190500">
                <a:tc>
                  <a:txBody>
                    <a:bodyPr/>
                    <a:lstStyle/>
                    <a:p>
                      <a:pPr algn="l" fontAlgn="b"/>
                      <a:r>
                        <a:rPr lang="en-GB" sz="1100" u="none" strike="noStrike">
                          <a:effectLst/>
                        </a:rPr>
                        <a:t>Brighton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Transplant Unit (refers to Guys / St.G)</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9340172"/>
                  </a:ext>
                </a:extLst>
              </a:tr>
              <a:tr h="190500">
                <a:tc>
                  <a:txBody>
                    <a:bodyPr/>
                    <a:lstStyle/>
                    <a:p>
                      <a:pPr algn="l" fontAlgn="b"/>
                      <a:r>
                        <a:rPr lang="en-GB" sz="1100" u="none" strike="noStrike">
                          <a:effectLst/>
                        </a:rPr>
                        <a:t>Kent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Transplant Unit (refers to Guys)</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4314406"/>
                  </a:ext>
                </a:extLst>
              </a:tr>
            </a:tbl>
          </a:graphicData>
        </a:graphic>
      </p:graphicFrame>
      <p:sp>
        <p:nvSpPr>
          <p:cNvPr id="4" name="Rectangle 3">
            <a:extLst>
              <a:ext uri="{FF2B5EF4-FFF2-40B4-BE49-F238E27FC236}">
                <a16:creationId xmlns:a16="http://schemas.microsoft.com/office/drawing/2014/main" id="{BBE5410E-30FA-44C7-965C-5A88D360B876}"/>
              </a:ext>
            </a:extLst>
          </p:cNvPr>
          <p:cNvSpPr/>
          <p:nvPr/>
        </p:nvSpPr>
        <p:spPr>
          <a:xfrm>
            <a:off x="8222415" y="4825573"/>
            <a:ext cx="3788204" cy="738664"/>
          </a:xfrm>
          <a:prstGeom prst="rect">
            <a:avLst/>
          </a:prstGeom>
        </p:spPr>
        <p:txBody>
          <a:bodyPr wrap="square">
            <a:spAutoFit/>
          </a:bodyPr>
          <a:lstStyle/>
          <a:p>
            <a:r>
              <a:rPr lang="en-GB" sz="1400" dirty="0"/>
              <a:t>Note again that the “listed at 2 years” metric tends to be the mirror image of the “transplant at 2 years”</a:t>
            </a:r>
          </a:p>
        </p:txBody>
      </p:sp>
    </p:spTree>
    <p:extLst>
      <p:ext uri="{BB962C8B-B14F-4D97-AF65-F5344CB8AC3E}">
        <p14:creationId xmlns:p14="http://schemas.microsoft.com/office/powerpoint/2010/main" val="18017420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7A4C0-3B09-4824-8BE1-381BC54576D8}"/>
              </a:ext>
            </a:extLst>
          </p:cNvPr>
          <p:cNvSpPr txBox="1"/>
          <p:nvPr/>
        </p:nvSpPr>
        <p:spPr>
          <a:xfrm>
            <a:off x="553114" y="1030568"/>
            <a:ext cx="10728960" cy="4086225"/>
          </a:xfrm>
          <a:prstGeom prst="roundRect">
            <a:avLst/>
          </a:prstGeom>
          <a:solidFill>
            <a:schemeClr val="accent1">
              <a:lumMod val="20000"/>
              <a:lumOff val="80000"/>
            </a:schemeClr>
          </a:solidFill>
        </p:spPr>
        <p:txBody>
          <a:bodyPr wrap="square" rtlCol="0">
            <a:spAutoFit/>
          </a:bodyPr>
          <a:lstStyle/>
          <a:p>
            <a:r>
              <a:rPr lang="en-GB" b="1" dirty="0"/>
              <a:t>Summary of findings across the three transplant metrics for demographic groups</a:t>
            </a:r>
          </a:p>
          <a:p>
            <a:r>
              <a:rPr lang="en-GB" dirty="0"/>
              <a:t>(pre-emptive, listing by two years, transplant by two years)</a:t>
            </a:r>
          </a:p>
          <a:p>
            <a:endParaRPr lang="en-GB" dirty="0"/>
          </a:p>
          <a:p>
            <a:pPr marL="285750" indent="-285750">
              <a:buFont typeface="Arial" panose="020B0604020202020204" pitchFamily="34" charset="0"/>
              <a:buChar char="•"/>
            </a:pPr>
            <a:r>
              <a:rPr lang="en-GB" dirty="0"/>
              <a:t>All the transplant metrics have a strong relationship with age, with very low numbers within the 75+ years age-group in all three measures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Women were more likely to be pre-emptively listed or transplanted than men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strong socio-economic gradient for pre-emptive listing or transplant and also for transplant at two years, with worse outcomes for patients from the most deprived areas on both of these measures.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Patients from black ethnic groups were less likely to be pre-emptively listed or transplanted and were less likely to have received a kidney transplant within two years of starting RRT.</a:t>
            </a:r>
          </a:p>
        </p:txBody>
      </p:sp>
    </p:spTree>
    <p:extLst>
      <p:ext uri="{BB962C8B-B14F-4D97-AF65-F5344CB8AC3E}">
        <p14:creationId xmlns:p14="http://schemas.microsoft.com/office/powerpoint/2010/main" val="40938061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63A6-4E54-4BA7-BD94-BA68DDC96F89}"/>
              </a:ext>
            </a:extLst>
          </p:cNvPr>
          <p:cNvSpPr>
            <a:spLocks noGrp="1"/>
          </p:cNvSpPr>
          <p:nvPr>
            <p:ph type="ctrTitle" idx="4294967295"/>
          </p:nvPr>
        </p:nvSpPr>
        <p:spPr>
          <a:xfrm>
            <a:off x="589508" y="939130"/>
            <a:ext cx="11182350" cy="1655763"/>
          </a:xfrm>
        </p:spPr>
        <p:txBody>
          <a:bodyPr>
            <a:normAutofit fontScale="90000"/>
          </a:bodyPr>
          <a:lstStyle/>
          <a:p>
            <a:pPr algn="ctr"/>
            <a:r>
              <a:rPr lang="en-GB" sz="4800" dirty="0"/>
              <a:t>London Kidney Network</a:t>
            </a:r>
            <a:br>
              <a:rPr lang="en-GB" sz="4800" dirty="0"/>
            </a:br>
            <a:r>
              <a:rPr lang="en-GB" sz="4800" dirty="0"/>
              <a:t>Health Equity Baseline Assessment</a:t>
            </a:r>
            <a:br>
              <a:rPr lang="en-GB" sz="4800" dirty="0"/>
            </a:br>
            <a:endParaRPr lang="en-GB" sz="4800" dirty="0"/>
          </a:p>
        </p:txBody>
      </p:sp>
      <p:sp>
        <p:nvSpPr>
          <p:cNvPr id="3" name="Subtitle 2">
            <a:extLst>
              <a:ext uri="{FF2B5EF4-FFF2-40B4-BE49-F238E27FC236}">
                <a16:creationId xmlns:a16="http://schemas.microsoft.com/office/drawing/2014/main" id="{45BEDD4A-24EE-46DF-BB4D-F4B2C2B2C92D}"/>
              </a:ext>
            </a:extLst>
          </p:cNvPr>
          <p:cNvSpPr>
            <a:spLocks noGrp="1"/>
          </p:cNvSpPr>
          <p:nvPr>
            <p:ph type="subTitle" idx="4294967295"/>
          </p:nvPr>
        </p:nvSpPr>
        <p:spPr>
          <a:xfrm>
            <a:off x="1009650" y="2271649"/>
            <a:ext cx="10874375" cy="1655763"/>
          </a:xfrm>
        </p:spPr>
        <p:txBody>
          <a:bodyPr>
            <a:normAutofit fontScale="85000" lnSpcReduction="20000"/>
          </a:bodyPr>
          <a:lstStyle/>
          <a:p>
            <a:pPr algn="ctr"/>
            <a:endParaRPr lang="en-GB" sz="4400" dirty="0">
              <a:latin typeface="+mj-lt"/>
            </a:endParaRPr>
          </a:p>
          <a:p>
            <a:pPr marL="0" indent="0" algn="ctr">
              <a:buNone/>
            </a:pPr>
            <a:r>
              <a:rPr lang="en-GB" sz="4400" dirty="0">
                <a:latin typeface="+mj-lt"/>
              </a:rPr>
              <a:t>Section 7: Equity Analysis of Peritoneal Dialysis</a:t>
            </a:r>
          </a:p>
          <a:p>
            <a:pPr marL="0" indent="0" algn="ctr">
              <a:buNone/>
            </a:pPr>
            <a:r>
              <a:rPr lang="en-GB" sz="4400" dirty="0">
                <a:latin typeface="+mj-lt"/>
              </a:rPr>
              <a:t>DRAFT as @11/11/22</a:t>
            </a:r>
          </a:p>
        </p:txBody>
      </p:sp>
      <p:sp>
        <p:nvSpPr>
          <p:cNvPr id="4" name="Content Placeholder 5">
            <a:extLst>
              <a:ext uri="{FF2B5EF4-FFF2-40B4-BE49-F238E27FC236}">
                <a16:creationId xmlns:a16="http://schemas.microsoft.com/office/drawing/2014/main" id="{3EB698B9-0392-435D-BD25-398305BF8FFD}"/>
              </a:ext>
            </a:extLst>
          </p:cNvPr>
          <p:cNvSpPr txBox="1">
            <a:spLocks/>
          </p:cNvSpPr>
          <p:nvPr/>
        </p:nvSpPr>
        <p:spPr>
          <a:xfrm>
            <a:off x="589508" y="4345576"/>
            <a:ext cx="11248124" cy="1306287"/>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"Do people starting dialysis in the London Kidney Network have equitable access to home-based therapies irrespective of age, ethnicity, socioeconomic status or renal network?”</a:t>
            </a:r>
          </a:p>
        </p:txBody>
      </p:sp>
    </p:spTree>
    <p:extLst>
      <p:ext uri="{BB962C8B-B14F-4D97-AF65-F5344CB8AC3E}">
        <p14:creationId xmlns:p14="http://schemas.microsoft.com/office/powerpoint/2010/main" val="8325516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ABE841-D756-46CD-8354-C15F57A58ACA}"/>
              </a:ext>
            </a:extLst>
          </p:cNvPr>
          <p:cNvSpPr txBox="1"/>
          <p:nvPr/>
        </p:nvSpPr>
        <p:spPr>
          <a:xfrm>
            <a:off x="1612827" y="783686"/>
            <a:ext cx="8135465" cy="400110"/>
          </a:xfrm>
          <a:prstGeom prst="rect">
            <a:avLst/>
          </a:prstGeom>
          <a:noFill/>
        </p:spPr>
        <p:txBody>
          <a:bodyPr wrap="square" rtlCol="0">
            <a:spAutoFit/>
          </a:bodyPr>
          <a:lstStyle/>
          <a:p>
            <a:r>
              <a:rPr lang="en-GB" sz="2000" b="1" dirty="0"/>
              <a:t>What do we already know about variation in access to Home Therapies?</a:t>
            </a:r>
          </a:p>
        </p:txBody>
      </p:sp>
      <p:sp>
        <p:nvSpPr>
          <p:cNvPr id="10" name="Content Placeholder 2">
            <a:extLst>
              <a:ext uri="{FF2B5EF4-FFF2-40B4-BE49-F238E27FC236}">
                <a16:creationId xmlns:a16="http://schemas.microsoft.com/office/drawing/2014/main" id="{724807FE-4399-49C5-AA3A-9F97941F3773}"/>
              </a:ext>
            </a:extLst>
          </p:cNvPr>
          <p:cNvSpPr txBox="1">
            <a:spLocks/>
          </p:cNvSpPr>
          <p:nvPr/>
        </p:nvSpPr>
        <p:spPr>
          <a:xfrm>
            <a:off x="1199446" y="1409094"/>
            <a:ext cx="9793108" cy="5430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dirty="0"/>
              <a:t>The </a:t>
            </a:r>
            <a:r>
              <a:rPr lang="en-GB" sz="1800" b="1" dirty="0">
                <a:hlinkClick r:id="rId3"/>
              </a:rPr>
              <a:t>Kidney Research UK</a:t>
            </a:r>
            <a:r>
              <a:rPr lang="en-GB" sz="1800" dirty="0">
                <a:hlinkClick r:id="rId3"/>
              </a:rPr>
              <a:t> report </a:t>
            </a:r>
            <a:r>
              <a:rPr lang="en-GB" sz="1800" dirty="0"/>
              <a:t>on Kidney Health Inequalities reported that poor housing (associated with lower socio-economic status) can have a significant impact on the choice of treatment available to patients, limiting options for using home therapies. For peritoneal dialysis, patients need to be able to store large quantities of dialysis fluid. For home haemodialysis, sufficient space for the equipment and easy access to a water supply is necessary.</a:t>
            </a:r>
          </a:p>
          <a:p>
            <a:pPr marL="0" indent="0">
              <a:lnSpc>
                <a:spcPct val="100000"/>
              </a:lnSpc>
              <a:buNone/>
            </a:pPr>
            <a:r>
              <a:rPr lang="en-GB" sz="1800" dirty="0"/>
              <a:t>The same report also highlighted differences in the uptake of home therapies by ethnicity.</a:t>
            </a:r>
          </a:p>
        </p:txBody>
      </p:sp>
      <p:pic>
        <p:nvPicPr>
          <p:cNvPr id="11" name="Picture 10">
            <a:extLst>
              <a:ext uri="{FF2B5EF4-FFF2-40B4-BE49-F238E27FC236}">
                <a16:creationId xmlns:a16="http://schemas.microsoft.com/office/drawing/2014/main" id="{6AD49DFB-4414-47A8-AD1A-8A3768E9D83B}"/>
              </a:ext>
            </a:extLst>
          </p:cNvPr>
          <p:cNvPicPr>
            <a:picLocks noChangeAspect="1"/>
          </p:cNvPicPr>
          <p:nvPr/>
        </p:nvPicPr>
        <p:blipFill>
          <a:blip r:embed="rId4"/>
          <a:stretch>
            <a:fillRect/>
          </a:stretch>
        </p:blipFill>
        <p:spPr>
          <a:xfrm>
            <a:off x="4547960" y="3685032"/>
            <a:ext cx="2581275" cy="1390650"/>
          </a:xfrm>
          <a:prstGeom prst="rect">
            <a:avLst/>
          </a:prstGeom>
        </p:spPr>
      </p:pic>
    </p:spTree>
    <p:extLst>
      <p:ext uri="{BB962C8B-B14F-4D97-AF65-F5344CB8AC3E}">
        <p14:creationId xmlns:p14="http://schemas.microsoft.com/office/powerpoint/2010/main" val="7754427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2119A1-D0B6-476B-ACAA-59628E80CA0D}"/>
              </a:ext>
            </a:extLst>
          </p:cNvPr>
          <p:cNvSpPr>
            <a:spLocks noGrp="1"/>
          </p:cNvSpPr>
          <p:nvPr>
            <p:ph idx="4294967295"/>
          </p:nvPr>
        </p:nvSpPr>
        <p:spPr>
          <a:xfrm>
            <a:off x="0" y="909638"/>
            <a:ext cx="11579225" cy="533400"/>
          </a:xfrm>
        </p:spPr>
        <p:txBody>
          <a:bodyPr>
            <a:noAutofit/>
          </a:bodyPr>
          <a:lstStyle/>
          <a:p>
            <a:pPr marL="0" indent="0">
              <a:lnSpc>
                <a:spcPct val="100000"/>
              </a:lnSpc>
              <a:buNone/>
            </a:pPr>
            <a:r>
              <a:rPr lang="en-GB" sz="1800" dirty="0"/>
              <a:t>The </a:t>
            </a:r>
            <a:r>
              <a:rPr lang="en-GB" sz="1800" dirty="0">
                <a:hlinkClick r:id="rId3"/>
              </a:rPr>
              <a:t>UK Renal Registry data portal </a:t>
            </a:r>
            <a:r>
              <a:rPr lang="en-GB" sz="1800" dirty="0"/>
              <a:t>demonstrates the variation in the access to home therapies for two set of patients (prevalent and incident). These rates have not been adjusted for demographic factors.</a:t>
            </a:r>
          </a:p>
        </p:txBody>
      </p:sp>
      <p:pic>
        <p:nvPicPr>
          <p:cNvPr id="2" name="Picture 1">
            <a:extLst>
              <a:ext uri="{FF2B5EF4-FFF2-40B4-BE49-F238E27FC236}">
                <a16:creationId xmlns:a16="http://schemas.microsoft.com/office/drawing/2014/main" id="{2F9E1BA1-69D0-47A7-B55D-4FF7BB13CF16}"/>
              </a:ext>
            </a:extLst>
          </p:cNvPr>
          <p:cNvPicPr>
            <a:picLocks noChangeAspect="1"/>
          </p:cNvPicPr>
          <p:nvPr/>
        </p:nvPicPr>
        <p:blipFill>
          <a:blip r:embed="rId4"/>
          <a:stretch>
            <a:fillRect/>
          </a:stretch>
        </p:blipFill>
        <p:spPr>
          <a:xfrm>
            <a:off x="-13075" y="1957293"/>
            <a:ext cx="5427151" cy="3713745"/>
          </a:xfrm>
          <a:prstGeom prst="rect">
            <a:avLst/>
          </a:prstGeom>
        </p:spPr>
      </p:pic>
      <p:pic>
        <p:nvPicPr>
          <p:cNvPr id="3" name="Picture 2">
            <a:extLst>
              <a:ext uri="{FF2B5EF4-FFF2-40B4-BE49-F238E27FC236}">
                <a16:creationId xmlns:a16="http://schemas.microsoft.com/office/drawing/2014/main" id="{E85AFCF3-320F-4135-B06C-C4CF1C557F1F}"/>
              </a:ext>
            </a:extLst>
          </p:cNvPr>
          <p:cNvPicPr>
            <a:picLocks noChangeAspect="1"/>
          </p:cNvPicPr>
          <p:nvPr/>
        </p:nvPicPr>
        <p:blipFill>
          <a:blip r:embed="rId5"/>
          <a:stretch>
            <a:fillRect/>
          </a:stretch>
        </p:blipFill>
        <p:spPr>
          <a:xfrm>
            <a:off x="6095999" y="2029702"/>
            <a:ext cx="5325209" cy="3539558"/>
          </a:xfrm>
          <a:prstGeom prst="rect">
            <a:avLst/>
          </a:prstGeom>
        </p:spPr>
      </p:pic>
      <p:pic>
        <p:nvPicPr>
          <p:cNvPr id="5" name="Picture 4">
            <a:extLst>
              <a:ext uri="{FF2B5EF4-FFF2-40B4-BE49-F238E27FC236}">
                <a16:creationId xmlns:a16="http://schemas.microsoft.com/office/drawing/2014/main" id="{70B3C83B-FBA9-4E15-B2C2-DB7BBF91E32A}"/>
              </a:ext>
            </a:extLst>
          </p:cNvPr>
          <p:cNvPicPr>
            <a:picLocks noChangeAspect="1"/>
          </p:cNvPicPr>
          <p:nvPr/>
        </p:nvPicPr>
        <p:blipFill>
          <a:blip r:embed="rId6"/>
          <a:stretch>
            <a:fillRect/>
          </a:stretch>
        </p:blipFill>
        <p:spPr>
          <a:xfrm>
            <a:off x="5548312" y="4138071"/>
            <a:ext cx="1095375" cy="742950"/>
          </a:xfrm>
          <a:prstGeom prst="rect">
            <a:avLst/>
          </a:prstGeom>
        </p:spPr>
      </p:pic>
      <p:sp>
        <p:nvSpPr>
          <p:cNvPr id="7" name="TextBox 6">
            <a:extLst>
              <a:ext uri="{FF2B5EF4-FFF2-40B4-BE49-F238E27FC236}">
                <a16:creationId xmlns:a16="http://schemas.microsoft.com/office/drawing/2014/main" id="{B2E72B98-1C0B-4295-A99A-B9DCCF2046C7}"/>
              </a:ext>
            </a:extLst>
          </p:cNvPr>
          <p:cNvSpPr txBox="1"/>
          <p:nvPr/>
        </p:nvSpPr>
        <p:spPr>
          <a:xfrm>
            <a:off x="0" y="1726460"/>
            <a:ext cx="5757642" cy="461665"/>
          </a:xfrm>
          <a:prstGeom prst="rect">
            <a:avLst/>
          </a:prstGeom>
          <a:noFill/>
        </p:spPr>
        <p:txBody>
          <a:bodyPr wrap="square" rtlCol="0">
            <a:spAutoFit/>
          </a:bodyPr>
          <a:lstStyle/>
          <a:p>
            <a:r>
              <a:rPr lang="en-GB" sz="1200" dirty="0"/>
              <a:t>A: % of prevalent dialysis patients who are on home therapies as at 31</a:t>
            </a:r>
            <a:r>
              <a:rPr lang="en-GB" sz="1200" baseline="30000" dirty="0"/>
              <a:t>st</a:t>
            </a:r>
            <a:r>
              <a:rPr lang="en-GB" sz="1200" dirty="0"/>
              <a:t> December 2019</a:t>
            </a:r>
          </a:p>
          <a:p>
            <a:endParaRPr lang="en-GB" sz="1200" dirty="0"/>
          </a:p>
        </p:txBody>
      </p:sp>
      <p:sp>
        <p:nvSpPr>
          <p:cNvPr id="15" name="TextBox 14">
            <a:extLst>
              <a:ext uri="{FF2B5EF4-FFF2-40B4-BE49-F238E27FC236}">
                <a16:creationId xmlns:a16="http://schemas.microsoft.com/office/drawing/2014/main" id="{C13A28B6-D019-4099-B191-FADFFD272D6E}"/>
              </a:ext>
            </a:extLst>
          </p:cNvPr>
          <p:cNvSpPr txBox="1"/>
          <p:nvPr/>
        </p:nvSpPr>
        <p:spPr>
          <a:xfrm>
            <a:off x="6306497" y="1774149"/>
            <a:ext cx="5885503" cy="461665"/>
          </a:xfrm>
          <a:prstGeom prst="rect">
            <a:avLst/>
          </a:prstGeom>
          <a:noFill/>
        </p:spPr>
        <p:txBody>
          <a:bodyPr wrap="square" rtlCol="0">
            <a:spAutoFit/>
          </a:bodyPr>
          <a:lstStyle/>
          <a:p>
            <a:r>
              <a:rPr lang="en-GB" sz="1200" dirty="0"/>
              <a:t>B: % of incident RRT patients in 2019 starting on a home-based dialysis treatment modality</a:t>
            </a:r>
          </a:p>
          <a:p>
            <a:endParaRPr lang="en-GB" sz="1200" dirty="0"/>
          </a:p>
        </p:txBody>
      </p:sp>
      <p:sp>
        <p:nvSpPr>
          <p:cNvPr id="9" name="TextBox 8">
            <a:extLst>
              <a:ext uri="{FF2B5EF4-FFF2-40B4-BE49-F238E27FC236}">
                <a16:creationId xmlns:a16="http://schemas.microsoft.com/office/drawing/2014/main" id="{0D7B5F53-DDFB-40E4-AACB-722A22E0A02F}"/>
              </a:ext>
            </a:extLst>
          </p:cNvPr>
          <p:cNvSpPr txBox="1"/>
          <p:nvPr/>
        </p:nvSpPr>
        <p:spPr>
          <a:xfrm>
            <a:off x="83761" y="5671038"/>
            <a:ext cx="11671555" cy="1092607"/>
          </a:xfrm>
          <a:prstGeom prst="rect">
            <a:avLst/>
          </a:prstGeom>
          <a:noFill/>
        </p:spPr>
        <p:txBody>
          <a:bodyPr wrap="square" rtlCol="0">
            <a:spAutoFit/>
          </a:bodyPr>
          <a:lstStyle/>
          <a:p>
            <a:pPr marL="285750" indent="-285750">
              <a:buFont typeface="Arial" panose="020B0604020202020204" pitchFamily="34" charset="0"/>
              <a:buChar char="•"/>
            </a:pPr>
            <a:r>
              <a:rPr lang="en-GB" sz="1300" dirty="0"/>
              <a:t>The latest </a:t>
            </a:r>
            <a:r>
              <a:rPr lang="en-GB" sz="1300" dirty="0">
                <a:hlinkClick r:id="rId7"/>
              </a:rPr>
              <a:t>UKRR Annual Report </a:t>
            </a:r>
            <a:r>
              <a:rPr lang="en-GB" sz="1300" dirty="0"/>
              <a:t>also tells us that the prevalent PD population (as at 31</a:t>
            </a:r>
            <a:r>
              <a:rPr lang="en-GB" sz="1300" baseline="30000" dirty="0"/>
              <a:t>st</a:t>
            </a:r>
            <a:r>
              <a:rPr lang="en-GB" sz="1300" dirty="0"/>
              <a:t> December 2019) were from the following ethnic backgrounds:</a:t>
            </a:r>
          </a:p>
          <a:p>
            <a:pPr marL="285750" indent="-285750">
              <a:buFont typeface="Arial" panose="020B0604020202020204" pitchFamily="34" charset="0"/>
              <a:buChar char="•"/>
            </a:pPr>
            <a:r>
              <a:rPr lang="en-GB" sz="1300" dirty="0"/>
              <a:t>74.5% White,  13.6% Asian, 8.2% Black, 3.7% Other, 8.5% Not Known</a:t>
            </a:r>
          </a:p>
          <a:p>
            <a:pPr marL="285750" indent="-285750">
              <a:buFont typeface="Arial" panose="020B0604020202020204" pitchFamily="34" charset="0"/>
              <a:buChar char="•"/>
            </a:pPr>
            <a:r>
              <a:rPr lang="en-GB" sz="1300" dirty="0"/>
              <a:t>The median age of PD patients was 64.4 years and 59.5% were male. </a:t>
            </a:r>
          </a:p>
          <a:p>
            <a:pPr marL="285750" indent="-285750">
              <a:buFont typeface="Arial" panose="020B0604020202020204" pitchFamily="34" charset="0"/>
              <a:buChar char="•"/>
            </a:pPr>
            <a:endParaRPr lang="en-GB" sz="1300" dirty="0"/>
          </a:p>
          <a:p>
            <a:r>
              <a:rPr lang="en-GB" sz="1300" dirty="0"/>
              <a:t>The above statements do not tell us anything about “access” to these services, they are purely descriptions of the PD prevalent population. </a:t>
            </a:r>
          </a:p>
        </p:txBody>
      </p:sp>
    </p:spTree>
    <p:extLst>
      <p:ext uri="{BB962C8B-B14F-4D97-AF65-F5344CB8AC3E}">
        <p14:creationId xmlns:p14="http://schemas.microsoft.com/office/powerpoint/2010/main" val="140485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B24CB9-AD92-451F-AF0D-B9991A4BC097}"/>
              </a:ext>
            </a:extLst>
          </p:cNvPr>
          <p:cNvSpPr txBox="1"/>
          <p:nvPr/>
        </p:nvSpPr>
        <p:spPr>
          <a:xfrm>
            <a:off x="151329" y="533400"/>
            <a:ext cx="6659889" cy="2339102"/>
          </a:xfrm>
          <a:prstGeom prst="rect">
            <a:avLst/>
          </a:prstGeom>
          <a:noFill/>
        </p:spPr>
        <p:txBody>
          <a:bodyPr wrap="square" rtlCol="0">
            <a:spAutoFit/>
          </a:bodyPr>
          <a:lstStyle/>
          <a:p>
            <a:r>
              <a:rPr lang="en-GB" sz="1400" b="1" dirty="0"/>
              <a:t>The burden of clinical risk factors</a:t>
            </a:r>
          </a:p>
          <a:p>
            <a:r>
              <a:rPr lang="en-GB" sz="1200" dirty="0"/>
              <a:t>The charts show the estimated number of people to be living with CKD stage 3-5, Diabetes or Hypertension by ICS (both diagnosed and undiagnosed). These data have been estimated from national survey sources. We do not have actual data on the true prevalence of these conditions at sub-national geographies and so estimates of risk (%) cannot be shown. However, the burden (i.e. the estimated number of people) of these conditions is still of interest for service funding and planning purposes.</a:t>
            </a:r>
          </a:p>
          <a:p>
            <a:endParaRPr lang="en-GB" sz="1200" dirty="0"/>
          </a:p>
          <a:p>
            <a:r>
              <a:rPr lang="en-GB" sz="1200" dirty="0"/>
              <a:t>It can be seen that the pattern between ICSs is generally driven by a function of population size, with the more populous ICS areas having the biggest burden. The age structure of the population has been taken into account in these estimates but other factors have not, such as ethnicity and deprivation. Therefore, these estimates should be interpreted alongside the ethnicity and deprivation information on previous slides.</a:t>
            </a:r>
          </a:p>
        </p:txBody>
      </p:sp>
      <p:grpSp>
        <p:nvGrpSpPr>
          <p:cNvPr id="8" name="Group 7">
            <a:extLst>
              <a:ext uri="{FF2B5EF4-FFF2-40B4-BE49-F238E27FC236}">
                <a16:creationId xmlns:a16="http://schemas.microsoft.com/office/drawing/2014/main" id="{EAFD4BB2-1856-49B3-936E-1CA4B1C4334B}"/>
              </a:ext>
            </a:extLst>
          </p:cNvPr>
          <p:cNvGrpSpPr/>
          <p:nvPr/>
        </p:nvGrpSpPr>
        <p:grpSpPr>
          <a:xfrm>
            <a:off x="550300" y="2958982"/>
            <a:ext cx="5861946" cy="3830162"/>
            <a:chOff x="550300" y="2958982"/>
            <a:chExt cx="5861946" cy="3830162"/>
          </a:xfrm>
        </p:grpSpPr>
        <p:pic>
          <p:nvPicPr>
            <p:cNvPr id="2" name="Picture 1">
              <a:extLst>
                <a:ext uri="{FF2B5EF4-FFF2-40B4-BE49-F238E27FC236}">
                  <a16:creationId xmlns:a16="http://schemas.microsoft.com/office/drawing/2014/main" id="{981D27EC-6778-4C6D-A6A9-B8F2B8991EFF}"/>
                </a:ext>
              </a:extLst>
            </p:cNvPr>
            <p:cNvPicPr>
              <a:picLocks noChangeAspect="1"/>
            </p:cNvPicPr>
            <p:nvPr/>
          </p:nvPicPr>
          <p:blipFill>
            <a:blip r:embed="rId3"/>
            <a:stretch>
              <a:fillRect/>
            </a:stretch>
          </p:blipFill>
          <p:spPr>
            <a:xfrm>
              <a:off x="550300" y="2958982"/>
              <a:ext cx="5861946" cy="3830162"/>
            </a:xfrm>
            <a:prstGeom prst="rect">
              <a:avLst/>
            </a:prstGeom>
          </p:spPr>
        </p:pic>
        <p:sp>
          <p:nvSpPr>
            <p:cNvPr id="10" name="TextBox 9">
              <a:extLst>
                <a:ext uri="{FF2B5EF4-FFF2-40B4-BE49-F238E27FC236}">
                  <a16:creationId xmlns:a16="http://schemas.microsoft.com/office/drawing/2014/main" id="{80921F43-C110-476A-9D55-702BD671A1DF}"/>
                </a:ext>
              </a:extLst>
            </p:cNvPr>
            <p:cNvSpPr txBox="1"/>
            <p:nvPr/>
          </p:nvSpPr>
          <p:spPr>
            <a:xfrm>
              <a:off x="4704744" y="3479965"/>
              <a:ext cx="1707502" cy="400110"/>
            </a:xfrm>
            <a:prstGeom prst="rect">
              <a:avLst/>
            </a:prstGeom>
            <a:noFill/>
          </p:spPr>
          <p:txBody>
            <a:bodyPr wrap="square" rtlCol="0">
              <a:spAutoFit/>
            </a:bodyPr>
            <a:lstStyle/>
            <a:p>
              <a:r>
                <a:rPr lang="en-GB" sz="1000" dirty="0"/>
                <a:t>England prevalence: 5.4%</a:t>
              </a:r>
            </a:p>
            <a:p>
              <a:r>
                <a:rPr lang="en-GB" sz="1000" dirty="0"/>
                <a:t>LKN prevalence: 3.7%</a:t>
              </a:r>
            </a:p>
          </p:txBody>
        </p:sp>
      </p:grpSp>
      <p:grpSp>
        <p:nvGrpSpPr>
          <p:cNvPr id="9" name="Group 8">
            <a:extLst>
              <a:ext uri="{FF2B5EF4-FFF2-40B4-BE49-F238E27FC236}">
                <a16:creationId xmlns:a16="http://schemas.microsoft.com/office/drawing/2014/main" id="{842CDA85-6307-4EAC-8E0E-D291856AC27A}"/>
              </a:ext>
            </a:extLst>
          </p:cNvPr>
          <p:cNvGrpSpPr/>
          <p:nvPr/>
        </p:nvGrpSpPr>
        <p:grpSpPr>
          <a:xfrm>
            <a:off x="7087924" y="606019"/>
            <a:ext cx="4617306" cy="3016921"/>
            <a:chOff x="7087924" y="606019"/>
            <a:chExt cx="4617306" cy="3016921"/>
          </a:xfrm>
        </p:grpSpPr>
        <p:pic>
          <p:nvPicPr>
            <p:cNvPr id="3" name="Picture 2">
              <a:extLst>
                <a:ext uri="{FF2B5EF4-FFF2-40B4-BE49-F238E27FC236}">
                  <a16:creationId xmlns:a16="http://schemas.microsoft.com/office/drawing/2014/main" id="{E8BA0CC3-A97B-40F3-88AA-A586929A147A}"/>
                </a:ext>
              </a:extLst>
            </p:cNvPr>
            <p:cNvPicPr>
              <a:picLocks noChangeAspect="1"/>
            </p:cNvPicPr>
            <p:nvPr/>
          </p:nvPicPr>
          <p:blipFill>
            <a:blip r:embed="rId4"/>
            <a:stretch>
              <a:fillRect/>
            </a:stretch>
          </p:blipFill>
          <p:spPr>
            <a:xfrm>
              <a:off x="7087924" y="606019"/>
              <a:ext cx="4617306" cy="3016921"/>
            </a:xfrm>
            <a:prstGeom prst="rect">
              <a:avLst/>
            </a:prstGeom>
          </p:spPr>
        </p:pic>
        <p:sp>
          <p:nvSpPr>
            <p:cNvPr id="11" name="TextBox 10">
              <a:extLst>
                <a:ext uri="{FF2B5EF4-FFF2-40B4-BE49-F238E27FC236}">
                  <a16:creationId xmlns:a16="http://schemas.microsoft.com/office/drawing/2014/main" id="{357D4797-1307-4CE7-B771-39DD329920EB}"/>
                </a:ext>
              </a:extLst>
            </p:cNvPr>
            <p:cNvSpPr txBox="1"/>
            <p:nvPr/>
          </p:nvSpPr>
          <p:spPr>
            <a:xfrm>
              <a:off x="10150680" y="1058223"/>
              <a:ext cx="1476462" cy="400110"/>
            </a:xfrm>
            <a:prstGeom prst="rect">
              <a:avLst/>
            </a:prstGeom>
            <a:noFill/>
          </p:spPr>
          <p:txBody>
            <a:bodyPr wrap="square" rtlCol="0">
              <a:spAutoFit/>
            </a:bodyPr>
            <a:lstStyle/>
            <a:p>
              <a:r>
                <a:rPr lang="en-GB" sz="1000" dirty="0"/>
                <a:t>England prevalence: 9%</a:t>
              </a:r>
            </a:p>
            <a:p>
              <a:r>
                <a:rPr lang="en-GB" sz="1000" dirty="0"/>
                <a:t>LKN prevalence: 9%</a:t>
              </a:r>
            </a:p>
          </p:txBody>
        </p:sp>
      </p:grpSp>
      <p:grpSp>
        <p:nvGrpSpPr>
          <p:cNvPr id="13" name="Group 12">
            <a:extLst>
              <a:ext uri="{FF2B5EF4-FFF2-40B4-BE49-F238E27FC236}">
                <a16:creationId xmlns:a16="http://schemas.microsoft.com/office/drawing/2014/main" id="{8D23C802-6F9D-4422-BF83-CB142330E00F}"/>
              </a:ext>
            </a:extLst>
          </p:cNvPr>
          <p:cNvGrpSpPr/>
          <p:nvPr/>
        </p:nvGrpSpPr>
        <p:grpSpPr>
          <a:xfrm>
            <a:off x="7076042" y="3680020"/>
            <a:ext cx="4763178" cy="3109124"/>
            <a:chOff x="7076042" y="3680020"/>
            <a:chExt cx="4763178" cy="3109124"/>
          </a:xfrm>
        </p:grpSpPr>
        <p:pic>
          <p:nvPicPr>
            <p:cNvPr id="5" name="Picture 4">
              <a:extLst>
                <a:ext uri="{FF2B5EF4-FFF2-40B4-BE49-F238E27FC236}">
                  <a16:creationId xmlns:a16="http://schemas.microsoft.com/office/drawing/2014/main" id="{0EC76CA7-B970-4741-817C-1C15A7B147B3}"/>
                </a:ext>
              </a:extLst>
            </p:cNvPr>
            <p:cNvPicPr>
              <a:picLocks noChangeAspect="1"/>
            </p:cNvPicPr>
            <p:nvPr/>
          </p:nvPicPr>
          <p:blipFill>
            <a:blip r:embed="rId5"/>
            <a:stretch>
              <a:fillRect/>
            </a:stretch>
          </p:blipFill>
          <p:spPr>
            <a:xfrm>
              <a:off x="7076042" y="3680020"/>
              <a:ext cx="4763178" cy="3109124"/>
            </a:xfrm>
            <a:prstGeom prst="rect">
              <a:avLst/>
            </a:prstGeom>
          </p:spPr>
        </p:pic>
        <p:sp>
          <p:nvSpPr>
            <p:cNvPr id="12" name="TextBox 11">
              <a:extLst>
                <a:ext uri="{FF2B5EF4-FFF2-40B4-BE49-F238E27FC236}">
                  <a16:creationId xmlns:a16="http://schemas.microsoft.com/office/drawing/2014/main" id="{16617F5B-5999-40C3-B377-2DBA92B1DFB9}"/>
                </a:ext>
              </a:extLst>
            </p:cNvPr>
            <p:cNvSpPr txBox="1"/>
            <p:nvPr/>
          </p:nvSpPr>
          <p:spPr>
            <a:xfrm>
              <a:off x="10150680" y="4200903"/>
              <a:ext cx="1554550" cy="400110"/>
            </a:xfrm>
            <a:prstGeom prst="rect">
              <a:avLst/>
            </a:prstGeom>
            <a:noFill/>
          </p:spPr>
          <p:txBody>
            <a:bodyPr wrap="square" rtlCol="0">
              <a:spAutoFit/>
            </a:bodyPr>
            <a:lstStyle/>
            <a:p>
              <a:r>
                <a:rPr lang="en-GB" sz="1000" dirty="0"/>
                <a:t>England prevalence: 26%</a:t>
              </a:r>
            </a:p>
            <a:p>
              <a:r>
                <a:rPr lang="en-GB" sz="1000" dirty="0"/>
                <a:t>LKN prevalence: 22%</a:t>
              </a:r>
            </a:p>
          </p:txBody>
        </p:sp>
      </p:grpSp>
      <p:sp>
        <p:nvSpPr>
          <p:cNvPr id="6" name="Slide Number Placeholder 5">
            <a:extLst>
              <a:ext uri="{FF2B5EF4-FFF2-40B4-BE49-F238E27FC236}">
                <a16:creationId xmlns:a16="http://schemas.microsoft.com/office/drawing/2014/main" id="{8BBBF683-9773-448D-9FEA-EF93C19BA45A}"/>
              </a:ext>
            </a:extLst>
          </p:cNvPr>
          <p:cNvSpPr>
            <a:spLocks noGrp="1"/>
          </p:cNvSpPr>
          <p:nvPr>
            <p:ph type="sldNum" sz="quarter" idx="12"/>
          </p:nvPr>
        </p:nvSpPr>
        <p:spPr/>
        <p:txBody>
          <a:bodyPr/>
          <a:lstStyle/>
          <a:p>
            <a:fld id="{4CFE3F30-78E1-4CB9-82AD-42CBF17719CB}" type="slidenum">
              <a:rPr lang="en-GB" smtClean="0"/>
              <a:t>9</a:t>
            </a:fld>
            <a:endParaRPr lang="en-GB"/>
          </a:p>
        </p:txBody>
      </p:sp>
    </p:spTree>
    <p:extLst>
      <p:ext uri="{BB962C8B-B14F-4D97-AF65-F5344CB8AC3E}">
        <p14:creationId xmlns:p14="http://schemas.microsoft.com/office/powerpoint/2010/main" val="7039490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11309350" cy="431800"/>
          </a:xfrm>
        </p:spPr>
        <p:txBody>
          <a:bodyPr>
            <a:normAutofit/>
          </a:bodyPr>
          <a:lstStyle/>
          <a:p>
            <a:pPr marL="0" indent="0" algn="ctr">
              <a:lnSpc>
                <a:spcPct val="100000"/>
              </a:lnSpc>
              <a:buNone/>
            </a:pPr>
            <a:r>
              <a:rPr lang="en-GB" sz="1800" b="1" dirty="0"/>
              <a:t>Home Therapies (PD): an equity analysis - METHODS</a:t>
            </a:r>
          </a:p>
        </p:txBody>
      </p:sp>
      <p:sp>
        <p:nvSpPr>
          <p:cNvPr id="15" name="Content Placeholder 2">
            <a:extLst>
              <a:ext uri="{FF2B5EF4-FFF2-40B4-BE49-F238E27FC236}">
                <a16:creationId xmlns:a16="http://schemas.microsoft.com/office/drawing/2014/main" id="{3A7A829A-0EAE-4C5B-B4A3-FB9DB6840FC0}"/>
              </a:ext>
            </a:extLst>
          </p:cNvPr>
          <p:cNvSpPr txBox="1">
            <a:spLocks/>
          </p:cNvSpPr>
          <p:nvPr/>
        </p:nvSpPr>
        <p:spPr>
          <a:xfrm>
            <a:off x="949911" y="953148"/>
            <a:ext cx="10189944" cy="5725620"/>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600" b="1" dirty="0"/>
              <a:t>Data: </a:t>
            </a:r>
            <a:r>
              <a:rPr lang="en-GB" sz="1600" dirty="0"/>
              <a:t>All adult patients incident* (new) to dialysis during 2017-2019 in England</a:t>
            </a:r>
          </a:p>
          <a:p>
            <a:pPr marL="0" indent="0">
              <a:lnSpc>
                <a:spcPct val="100000"/>
              </a:lnSpc>
              <a:buFont typeface="Arial" panose="020B0604020202020204" pitchFamily="34" charset="0"/>
              <a:buNone/>
            </a:pPr>
            <a:r>
              <a:rPr lang="en-GB" sz="1600" b="1" dirty="0"/>
              <a:t>Equity metric: </a:t>
            </a:r>
            <a:r>
              <a:rPr lang="en-GB" sz="1600" dirty="0"/>
              <a:t>% new dialysis patients with Peritoneal Dialysis as their starting modality</a:t>
            </a:r>
          </a:p>
          <a:p>
            <a:pPr marL="0" indent="0">
              <a:lnSpc>
                <a:spcPct val="100000"/>
              </a:lnSpc>
              <a:buFont typeface="Arial" panose="020B0604020202020204" pitchFamily="34" charset="0"/>
              <a:buNone/>
            </a:pPr>
            <a:r>
              <a:rPr lang="en-GB" sz="1600" dirty="0"/>
              <a:t> Equity analysis by:</a:t>
            </a:r>
          </a:p>
          <a:p>
            <a:pPr>
              <a:lnSpc>
                <a:spcPct val="100000"/>
              </a:lnSpc>
            </a:pPr>
            <a:r>
              <a:rPr lang="en-GB" sz="1600" dirty="0"/>
              <a:t>Age</a:t>
            </a:r>
          </a:p>
          <a:p>
            <a:pPr>
              <a:lnSpc>
                <a:spcPct val="100000"/>
              </a:lnSpc>
            </a:pPr>
            <a:r>
              <a:rPr lang="en-GB" sz="1600" dirty="0"/>
              <a:t>Sex </a:t>
            </a:r>
            <a:r>
              <a:rPr lang="en-GB" sz="1400" dirty="0"/>
              <a:t>(age-adjusted using </a:t>
            </a:r>
            <a:r>
              <a:rPr lang="en-GB" sz="1400" dirty="0">
                <a:hlinkClick r:id="rId3"/>
              </a:rPr>
              <a:t>“PHE Tool for Calculating Common Public Health Statistics”</a:t>
            </a:r>
            <a:r>
              <a:rPr lang="en-GB" sz="1400" dirty="0"/>
              <a:t> which compares the incidence for each category to that which would be expected if the category had the same age structure as the entire patient group)</a:t>
            </a:r>
          </a:p>
          <a:p>
            <a:pPr>
              <a:lnSpc>
                <a:spcPct val="100000"/>
              </a:lnSpc>
            </a:pPr>
            <a:r>
              <a:rPr lang="en-GB" sz="1600" dirty="0"/>
              <a:t>Ethnic group (age-adjusted as above)</a:t>
            </a:r>
          </a:p>
          <a:p>
            <a:pPr>
              <a:lnSpc>
                <a:spcPct val="100000"/>
              </a:lnSpc>
            </a:pPr>
            <a:r>
              <a:rPr lang="en-GB" sz="1600" dirty="0"/>
              <a:t>Socio-economic status (age-adjusted as above)</a:t>
            </a:r>
          </a:p>
          <a:p>
            <a:pPr>
              <a:lnSpc>
                <a:spcPct val="100000"/>
              </a:lnSpc>
            </a:pPr>
            <a:r>
              <a:rPr lang="en-GB" sz="1600" dirty="0"/>
              <a:t>Renal Centre (age-adjusted as above)</a:t>
            </a:r>
          </a:p>
          <a:p>
            <a:pPr marL="0" indent="0">
              <a:lnSpc>
                <a:spcPct val="100000"/>
              </a:lnSpc>
              <a:buNone/>
            </a:pPr>
            <a:r>
              <a:rPr lang="en-GB" sz="1400" dirty="0"/>
              <a:t>*This baseline equity assessment will examine the </a:t>
            </a:r>
            <a:r>
              <a:rPr lang="en-GB" sz="1400" u="sng" dirty="0"/>
              <a:t>incident</a:t>
            </a:r>
            <a:r>
              <a:rPr lang="en-GB" sz="1400" dirty="0"/>
              <a:t> rather than the prevalent cohort for the following reasons. The metric under consideration is “% patients on peritoneal dialysis” where the denominator is </a:t>
            </a:r>
            <a:r>
              <a:rPr lang="en-GB" sz="1400" u="sng" dirty="0"/>
              <a:t>all dialysis </a:t>
            </a:r>
            <a:r>
              <a:rPr lang="en-GB" sz="1400" dirty="0"/>
              <a:t>patients. Prevalent populations on home-based therapies (predominantly PD) and those on ICHD are very different. In general the time since RRT commencement is far greater for patients on ICHD than those on PD. Additionally, the prevalent cohort overall will encompass aspects of differential survival and rates of modality switching after RRT starts between population groups, which can make assessing equity of access difficult. The importance of offering home-based therapies after dialysis start (modality switching) is acknowledged but here the assessment of equity of access to PD therapy for incident (new) patients has been prioritised.</a:t>
            </a:r>
          </a:p>
          <a:p>
            <a:pPr marL="0" indent="0">
              <a:lnSpc>
                <a:spcPct val="100000"/>
              </a:lnSpc>
              <a:buFont typeface="Arial" panose="020B0604020202020204" pitchFamily="34" charset="0"/>
              <a:buNone/>
            </a:pPr>
            <a:endParaRPr lang="en-GB" sz="1200" dirty="0"/>
          </a:p>
        </p:txBody>
      </p:sp>
    </p:spTree>
    <p:extLst>
      <p:ext uri="{BB962C8B-B14F-4D97-AF65-F5344CB8AC3E}">
        <p14:creationId xmlns:p14="http://schemas.microsoft.com/office/powerpoint/2010/main" val="26506280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11309350" cy="431800"/>
          </a:xfrm>
        </p:spPr>
        <p:txBody>
          <a:bodyPr>
            <a:normAutofit/>
          </a:bodyPr>
          <a:lstStyle/>
          <a:p>
            <a:pPr marL="0" indent="0" algn="ctr">
              <a:lnSpc>
                <a:spcPct val="100000"/>
              </a:lnSpc>
              <a:buNone/>
            </a:pPr>
            <a:r>
              <a:rPr lang="en-GB" sz="1800" b="1" dirty="0"/>
              <a:t>Home Therapies: an equity analysis</a:t>
            </a:r>
          </a:p>
        </p:txBody>
      </p:sp>
      <p:sp>
        <p:nvSpPr>
          <p:cNvPr id="5" name="Content Placeholder 2">
            <a:extLst>
              <a:ext uri="{FF2B5EF4-FFF2-40B4-BE49-F238E27FC236}">
                <a16:creationId xmlns:a16="http://schemas.microsoft.com/office/drawing/2014/main" id="{FFB36F4C-C060-49AB-9486-141EE4AA37DD}"/>
              </a:ext>
            </a:extLst>
          </p:cNvPr>
          <p:cNvSpPr txBox="1">
            <a:spLocks/>
          </p:cNvSpPr>
          <p:nvPr/>
        </p:nvSpPr>
        <p:spPr>
          <a:xfrm>
            <a:off x="360485" y="1497947"/>
            <a:ext cx="5213837" cy="2236869"/>
          </a:xfrm>
          <a:prstGeom prst="round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dirty="0"/>
              <a:t>Population factors: including, but not limited to:</a:t>
            </a:r>
          </a:p>
          <a:p>
            <a:pPr>
              <a:lnSpc>
                <a:spcPct val="100000"/>
              </a:lnSpc>
              <a:spcBef>
                <a:spcPts val="0"/>
              </a:spcBef>
            </a:pPr>
            <a:r>
              <a:rPr lang="en-GB" sz="1500" dirty="0"/>
              <a:t>Health literacy (underpinned by education levels)</a:t>
            </a:r>
          </a:p>
          <a:p>
            <a:pPr>
              <a:lnSpc>
                <a:spcPct val="100000"/>
              </a:lnSpc>
              <a:spcBef>
                <a:spcPts val="0"/>
              </a:spcBef>
            </a:pPr>
            <a:r>
              <a:rPr lang="en-GB" sz="1500" dirty="0"/>
              <a:t>Housing quality (underpinned by socio-economic status)</a:t>
            </a:r>
          </a:p>
          <a:p>
            <a:pPr>
              <a:lnSpc>
                <a:spcPct val="100000"/>
              </a:lnSpc>
              <a:spcBef>
                <a:spcPts val="0"/>
              </a:spcBef>
            </a:pPr>
            <a:r>
              <a:rPr lang="en-GB" sz="1500" dirty="0"/>
              <a:t>Language and cultural barriers</a:t>
            </a:r>
          </a:p>
          <a:p>
            <a:pPr>
              <a:lnSpc>
                <a:spcPct val="100000"/>
              </a:lnSpc>
              <a:spcBef>
                <a:spcPts val="0"/>
              </a:spcBef>
            </a:pPr>
            <a:r>
              <a:rPr lang="en-GB" sz="1500" dirty="0"/>
              <a:t>Mental health</a:t>
            </a:r>
          </a:p>
          <a:p>
            <a:pPr>
              <a:lnSpc>
                <a:spcPct val="100000"/>
              </a:lnSpc>
              <a:spcBef>
                <a:spcPts val="0"/>
              </a:spcBef>
            </a:pPr>
            <a:r>
              <a:rPr lang="en-GB" sz="1500" dirty="0"/>
              <a:t>Frailty</a:t>
            </a:r>
          </a:p>
          <a:p>
            <a:pPr>
              <a:lnSpc>
                <a:spcPct val="100000"/>
              </a:lnSpc>
              <a:spcBef>
                <a:spcPts val="0"/>
              </a:spcBef>
            </a:pPr>
            <a:r>
              <a:rPr lang="en-GB" sz="1500" dirty="0"/>
              <a:t>Isolation/lack of support</a:t>
            </a:r>
          </a:p>
          <a:p>
            <a:pPr marL="0" indent="0">
              <a:lnSpc>
                <a:spcPct val="100000"/>
              </a:lnSpc>
              <a:buFont typeface="Arial" panose="020B0604020202020204" pitchFamily="34" charset="0"/>
              <a:buNone/>
            </a:pPr>
            <a:endParaRPr lang="en-GB" sz="1500" dirty="0"/>
          </a:p>
          <a:p>
            <a:pPr marL="0" indent="0">
              <a:lnSpc>
                <a:spcPct val="100000"/>
              </a:lnSpc>
              <a:buFont typeface="Arial" panose="020B0604020202020204" pitchFamily="34" charset="0"/>
              <a:buNone/>
            </a:pPr>
            <a:endParaRPr lang="en-GB" sz="1500" dirty="0"/>
          </a:p>
        </p:txBody>
      </p:sp>
      <p:sp>
        <p:nvSpPr>
          <p:cNvPr id="2" name="TextBox 1">
            <a:extLst>
              <a:ext uri="{FF2B5EF4-FFF2-40B4-BE49-F238E27FC236}">
                <a16:creationId xmlns:a16="http://schemas.microsoft.com/office/drawing/2014/main" id="{6F907311-4BA7-45CC-8C76-1C0E51C0C2CC}"/>
              </a:ext>
            </a:extLst>
          </p:cNvPr>
          <p:cNvSpPr txBox="1"/>
          <p:nvPr/>
        </p:nvSpPr>
        <p:spPr>
          <a:xfrm>
            <a:off x="360485" y="4053030"/>
            <a:ext cx="5213837" cy="2656046"/>
          </a:xfrm>
          <a:prstGeom prst="roundRect">
            <a:avLst/>
          </a:prstGeom>
          <a:solidFill>
            <a:schemeClr val="accent5">
              <a:lumMod val="20000"/>
              <a:lumOff val="80000"/>
            </a:schemeClr>
          </a:solidFill>
        </p:spPr>
        <p:txBody>
          <a:bodyPr wrap="square" rtlCol="0">
            <a:spAutoFit/>
          </a:bodyPr>
          <a:lstStyle/>
          <a:p>
            <a:r>
              <a:rPr lang="en-GB" sz="1500" dirty="0"/>
              <a:t>Service factors: including, but not limited to:</a:t>
            </a:r>
          </a:p>
          <a:p>
            <a:endParaRPr lang="en-GB" sz="1500" dirty="0"/>
          </a:p>
          <a:p>
            <a:pPr marL="285750" indent="-285750">
              <a:buFont typeface="Arial" panose="020B0604020202020204" pitchFamily="34" charset="0"/>
              <a:buChar char="•"/>
            </a:pPr>
            <a:r>
              <a:rPr lang="en-GB" sz="1500" dirty="0"/>
              <a:t>Workforce availability and capacity</a:t>
            </a:r>
          </a:p>
          <a:p>
            <a:pPr marL="285750" indent="-285750">
              <a:buFont typeface="Arial" panose="020B0604020202020204" pitchFamily="34" charset="0"/>
              <a:buChar char="•"/>
            </a:pPr>
            <a:r>
              <a:rPr lang="en-GB" sz="1500" dirty="0"/>
              <a:t>Workforce knowledge and skills</a:t>
            </a:r>
          </a:p>
          <a:p>
            <a:pPr marL="285750" indent="-285750">
              <a:buFont typeface="Arial" panose="020B0604020202020204" pitchFamily="34" charset="0"/>
              <a:buChar char="•"/>
            </a:pPr>
            <a:r>
              <a:rPr lang="en-GB" sz="1500" dirty="0"/>
              <a:t>Workforce Equality and Diversity training and awareness</a:t>
            </a:r>
          </a:p>
          <a:p>
            <a:pPr marL="285750" indent="-285750">
              <a:buFont typeface="Arial" panose="020B0604020202020204" pitchFamily="34" charset="0"/>
              <a:buChar char="•"/>
            </a:pPr>
            <a:r>
              <a:rPr lang="en-GB" sz="1500" dirty="0"/>
              <a:t>Funding arrangements</a:t>
            </a:r>
          </a:p>
          <a:p>
            <a:pPr marL="285750" indent="-285750">
              <a:buFont typeface="Arial" panose="020B0604020202020204" pitchFamily="34" charset="0"/>
              <a:buChar char="•"/>
            </a:pPr>
            <a:r>
              <a:rPr lang="en-GB" sz="1500" dirty="0"/>
              <a:t>Patient education resources</a:t>
            </a:r>
          </a:p>
          <a:p>
            <a:pPr marL="285750" indent="-285750">
              <a:buFont typeface="Arial" panose="020B0604020202020204" pitchFamily="34" charset="0"/>
              <a:buChar char="•"/>
            </a:pPr>
            <a:r>
              <a:rPr lang="en-GB" sz="1500" dirty="0"/>
              <a:t>Late presentation</a:t>
            </a:r>
          </a:p>
          <a:p>
            <a:pPr marL="285750" indent="-285750">
              <a:buFont typeface="Arial" panose="020B0604020202020204" pitchFamily="34" charset="0"/>
              <a:buChar char="•"/>
            </a:pPr>
            <a:r>
              <a:rPr lang="en-GB" sz="1500" dirty="0"/>
              <a:t>Timely availability of PD catheter insertion</a:t>
            </a:r>
          </a:p>
          <a:p>
            <a:pPr marL="285750" indent="-285750">
              <a:buFont typeface="Arial" panose="020B0604020202020204" pitchFamily="34" charset="0"/>
              <a:buChar char="•"/>
            </a:pPr>
            <a:r>
              <a:rPr lang="en-GB" sz="1500" dirty="0"/>
              <a:t>Infection control:  PD peritonitis rates</a:t>
            </a:r>
          </a:p>
        </p:txBody>
      </p:sp>
      <p:sp>
        <p:nvSpPr>
          <p:cNvPr id="6" name="TextBox 5">
            <a:extLst>
              <a:ext uri="{FF2B5EF4-FFF2-40B4-BE49-F238E27FC236}">
                <a16:creationId xmlns:a16="http://schemas.microsoft.com/office/drawing/2014/main" id="{37F01BF9-754E-4438-BF34-068CF84BBCB1}"/>
              </a:ext>
            </a:extLst>
          </p:cNvPr>
          <p:cNvSpPr txBox="1"/>
          <p:nvPr/>
        </p:nvSpPr>
        <p:spPr>
          <a:xfrm>
            <a:off x="3117667" y="851616"/>
            <a:ext cx="5956663" cy="646331"/>
          </a:xfrm>
          <a:prstGeom prst="rect">
            <a:avLst/>
          </a:prstGeom>
          <a:noFill/>
        </p:spPr>
        <p:txBody>
          <a:bodyPr wrap="square" rtlCol="0">
            <a:spAutoFit/>
          </a:bodyPr>
          <a:lstStyle/>
          <a:p>
            <a:r>
              <a:rPr lang="en-GB" dirty="0"/>
              <a:t>Factors affecting access to and uptake of Home Therapies</a:t>
            </a:r>
          </a:p>
          <a:p>
            <a:endParaRPr lang="en-GB" dirty="0"/>
          </a:p>
        </p:txBody>
      </p:sp>
      <p:sp>
        <p:nvSpPr>
          <p:cNvPr id="11" name="Content Placeholder 2">
            <a:extLst>
              <a:ext uri="{FF2B5EF4-FFF2-40B4-BE49-F238E27FC236}">
                <a16:creationId xmlns:a16="http://schemas.microsoft.com/office/drawing/2014/main" id="{C1245315-E1B7-4628-BE2E-01C2E68DB6BE}"/>
              </a:ext>
            </a:extLst>
          </p:cNvPr>
          <p:cNvSpPr txBox="1">
            <a:spLocks/>
          </p:cNvSpPr>
          <p:nvPr/>
        </p:nvSpPr>
        <p:spPr>
          <a:xfrm>
            <a:off x="7681755" y="1500040"/>
            <a:ext cx="3612468" cy="2236869"/>
          </a:xfrm>
          <a:prstGeom prst="round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dirty="0"/>
              <a:t>Equity analysis by:</a:t>
            </a:r>
          </a:p>
          <a:p>
            <a:pPr>
              <a:lnSpc>
                <a:spcPct val="100000"/>
              </a:lnSpc>
            </a:pPr>
            <a:r>
              <a:rPr lang="en-GB" sz="1500" dirty="0"/>
              <a:t>Age</a:t>
            </a:r>
          </a:p>
          <a:p>
            <a:pPr>
              <a:lnSpc>
                <a:spcPct val="100000"/>
              </a:lnSpc>
            </a:pPr>
            <a:r>
              <a:rPr lang="en-GB" sz="1500" dirty="0"/>
              <a:t>Sex</a:t>
            </a:r>
          </a:p>
          <a:p>
            <a:pPr>
              <a:lnSpc>
                <a:spcPct val="100000"/>
              </a:lnSpc>
            </a:pPr>
            <a:r>
              <a:rPr lang="en-GB" sz="1500" dirty="0"/>
              <a:t>Ethnic group</a:t>
            </a:r>
          </a:p>
          <a:p>
            <a:pPr>
              <a:lnSpc>
                <a:spcPct val="100000"/>
              </a:lnSpc>
            </a:pPr>
            <a:r>
              <a:rPr lang="en-GB" sz="1500" dirty="0"/>
              <a:t>Socio-economic status</a:t>
            </a:r>
          </a:p>
          <a:p>
            <a:pPr marL="0" indent="0">
              <a:lnSpc>
                <a:spcPct val="100000"/>
              </a:lnSpc>
              <a:buFont typeface="Arial" panose="020B0604020202020204" pitchFamily="34" charset="0"/>
              <a:buNone/>
            </a:pPr>
            <a:endParaRPr lang="en-GB" sz="1500" dirty="0"/>
          </a:p>
          <a:p>
            <a:pPr marL="0" indent="0">
              <a:lnSpc>
                <a:spcPct val="100000"/>
              </a:lnSpc>
              <a:buFont typeface="Arial" panose="020B0604020202020204" pitchFamily="34" charset="0"/>
              <a:buNone/>
            </a:pPr>
            <a:endParaRPr lang="en-GB" sz="1500" dirty="0"/>
          </a:p>
        </p:txBody>
      </p:sp>
      <p:sp>
        <p:nvSpPr>
          <p:cNvPr id="12" name="Content Placeholder 2">
            <a:extLst>
              <a:ext uri="{FF2B5EF4-FFF2-40B4-BE49-F238E27FC236}">
                <a16:creationId xmlns:a16="http://schemas.microsoft.com/office/drawing/2014/main" id="{F320640B-460B-4439-80D9-A8399C12C7C1}"/>
              </a:ext>
            </a:extLst>
          </p:cNvPr>
          <p:cNvSpPr txBox="1">
            <a:spLocks/>
          </p:cNvSpPr>
          <p:nvPr/>
        </p:nvSpPr>
        <p:spPr>
          <a:xfrm>
            <a:off x="7681087" y="3949371"/>
            <a:ext cx="3612468" cy="2656046"/>
          </a:xfrm>
          <a:prstGeom prst="round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dirty="0"/>
              <a:t>Equity analysis:</a:t>
            </a:r>
          </a:p>
          <a:p>
            <a:pPr marL="0" indent="0">
              <a:lnSpc>
                <a:spcPct val="100000"/>
              </a:lnSpc>
              <a:buNone/>
            </a:pPr>
            <a:r>
              <a:rPr lang="en-GB" sz="1500" dirty="0"/>
              <a:t>By centre or renal network of centre stratified (or adjusted) by relevant demographic factors as appropriate</a:t>
            </a:r>
          </a:p>
          <a:p>
            <a:pPr marL="0" indent="0">
              <a:lnSpc>
                <a:spcPct val="100000"/>
              </a:lnSpc>
              <a:buFont typeface="Arial" panose="020B0604020202020204" pitchFamily="34" charset="0"/>
              <a:buNone/>
            </a:pPr>
            <a:r>
              <a:rPr lang="en-GB" sz="1500" dirty="0"/>
              <a:t>i.e. the NHS </a:t>
            </a:r>
            <a:r>
              <a:rPr lang="en-GB" sz="1500" dirty="0" err="1"/>
              <a:t>Rightcare</a:t>
            </a:r>
            <a:r>
              <a:rPr lang="en-GB" sz="1500" dirty="0"/>
              <a:t> approach (looking for unwarranted variation)</a:t>
            </a:r>
          </a:p>
          <a:p>
            <a:pPr marL="0" indent="0">
              <a:lnSpc>
                <a:spcPct val="100000"/>
              </a:lnSpc>
              <a:buFont typeface="Arial" panose="020B0604020202020204" pitchFamily="34" charset="0"/>
              <a:buNone/>
            </a:pPr>
            <a:endParaRPr lang="en-GB" sz="1500" dirty="0"/>
          </a:p>
        </p:txBody>
      </p:sp>
      <p:sp>
        <p:nvSpPr>
          <p:cNvPr id="13" name="Arrow: Right 12">
            <a:extLst>
              <a:ext uri="{FF2B5EF4-FFF2-40B4-BE49-F238E27FC236}">
                <a16:creationId xmlns:a16="http://schemas.microsoft.com/office/drawing/2014/main" id="{C2067662-7098-45BA-9125-68CFCA8923C3}"/>
              </a:ext>
            </a:extLst>
          </p:cNvPr>
          <p:cNvSpPr/>
          <p:nvPr/>
        </p:nvSpPr>
        <p:spPr>
          <a:xfrm>
            <a:off x="6095998" y="2240670"/>
            <a:ext cx="1271452" cy="740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A8C101F7-2B35-475B-AFA3-821FDCA70ADE}"/>
              </a:ext>
            </a:extLst>
          </p:cNvPr>
          <p:cNvSpPr/>
          <p:nvPr/>
        </p:nvSpPr>
        <p:spPr>
          <a:xfrm>
            <a:off x="6095998" y="4784187"/>
            <a:ext cx="1271452" cy="740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5393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11309350" cy="431800"/>
          </a:xfrm>
        </p:spPr>
        <p:txBody>
          <a:bodyPr>
            <a:normAutofit/>
          </a:bodyPr>
          <a:lstStyle/>
          <a:p>
            <a:pPr marL="0" indent="0" algn="ctr">
              <a:lnSpc>
                <a:spcPct val="100000"/>
              </a:lnSpc>
              <a:buNone/>
            </a:pPr>
            <a:r>
              <a:rPr lang="en-GB" sz="1800" b="1" dirty="0"/>
              <a:t>Home Therapies (PD): an equity analysis – data quality</a:t>
            </a:r>
          </a:p>
        </p:txBody>
      </p:sp>
      <p:sp>
        <p:nvSpPr>
          <p:cNvPr id="15" name="Content Placeholder 2">
            <a:extLst>
              <a:ext uri="{FF2B5EF4-FFF2-40B4-BE49-F238E27FC236}">
                <a16:creationId xmlns:a16="http://schemas.microsoft.com/office/drawing/2014/main" id="{3A7A829A-0EAE-4C5B-B4A3-FB9DB6840FC0}"/>
              </a:ext>
            </a:extLst>
          </p:cNvPr>
          <p:cNvSpPr txBox="1">
            <a:spLocks/>
          </p:cNvSpPr>
          <p:nvPr/>
        </p:nvSpPr>
        <p:spPr>
          <a:xfrm>
            <a:off x="352338" y="953148"/>
            <a:ext cx="11509695" cy="5725620"/>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a:t>The table below shows the number of new PD starters within the dataset used for this analysis and the numbers submitted to the UK Renal Registry for the 2019 annual report. It can be seen that the average annual numbers for the dataset used are broadly similar to those officially reported in 2019.</a:t>
            </a:r>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endParaRPr lang="en-GB" sz="1200" dirty="0"/>
          </a:p>
          <a:p>
            <a:pPr marL="0" indent="0">
              <a:lnSpc>
                <a:spcPct val="100000"/>
              </a:lnSpc>
              <a:buNone/>
            </a:pPr>
            <a:r>
              <a:rPr lang="en-GB" sz="1400" dirty="0"/>
              <a:t>It should be noted that over the three years, there were 1,061 patients who began their treatment on PD. This relatively small number (when split by socio-demographic factors) means that statistical analysis is unstable with wide confidence intervals around where the most representative result may lie. As a result, these slides should be interpreted with caution. Where appropriate, considering the nature of the London population compared to England, more reliable conclusions may be drawn from the national level analysis within the RSTP Equity Assessment (link to be provided when published).</a:t>
            </a:r>
          </a:p>
          <a:p>
            <a:pPr marL="0" indent="0">
              <a:lnSpc>
                <a:spcPct val="100000"/>
              </a:lnSpc>
              <a:buNone/>
            </a:pPr>
            <a:r>
              <a:rPr lang="en-GB" sz="1400" dirty="0"/>
              <a:t>Home Haemodialysis numbers are currently very low (&lt;1%, making equity analysis unstable) and PD is the dominant home therapy. As a result, the main equity analysis has been conducted for PD only. </a:t>
            </a:r>
          </a:p>
          <a:p>
            <a:pPr marL="0" indent="0">
              <a:lnSpc>
                <a:spcPct val="100000"/>
              </a:lnSpc>
              <a:buNone/>
            </a:pPr>
            <a:r>
              <a:rPr lang="en-GB" sz="1400" dirty="0"/>
              <a:t>**In discussion with LKN workstreams it has come to light that there is a data quality issue with reporting PD dialysis patients at Epsom St. Helier (their reported PD rates are much lower than is really the case). Therefore, all results for this centre should be interpreted with caution.</a:t>
            </a:r>
          </a:p>
          <a:p>
            <a:pPr marL="0" indent="0">
              <a:lnSpc>
                <a:spcPct val="100000"/>
              </a:lnSpc>
              <a:buNone/>
            </a:pPr>
            <a:endParaRPr lang="en-GB" sz="1200" dirty="0"/>
          </a:p>
          <a:p>
            <a:pPr marL="0" indent="0">
              <a:lnSpc>
                <a:spcPct val="100000"/>
              </a:lnSpc>
              <a:buFont typeface="Arial" panose="020B0604020202020204" pitchFamily="34" charset="0"/>
              <a:buNone/>
            </a:pPr>
            <a:endParaRPr lang="en-GB" sz="1200" dirty="0"/>
          </a:p>
        </p:txBody>
      </p:sp>
      <p:graphicFrame>
        <p:nvGraphicFramePr>
          <p:cNvPr id="5" name="Table 4">
            <a:extLst>
              <a:ext uri="{FF2B5EF4-FFF2-40B4-BE49-F238E27FC236}">
                <a16:creationId xmlns:a16="http://schemas.microsoft.com/office/drawing/2014/main" id="{B589DF77-3A2A-4462-BDFF-F5546ACD72EC}"/>
              </a:ext>
            </a:extLst>
          </p:cNvPr>
          <p:cNvGraphicFramePr>
            <a:graphicFrameLocks noGrp="1"/>
          </p:cNvGraphicFramePr>
          <p:nvPr/>
        </p:nvGraphicFramePr>
        <p:xfrm>
          <a:off x="3195283" y="1497947"/>
          <a:ext cx="4625945" cy="2896499"/>
        </p:xfrm>
        <a:graphic>
          <a:graphicData uri="http://schemas.openxmlformats.org/drawingml/2006/table">
            <a:tbl>
              <a:tblPr>
                <a:tableStyleId>{5C22544A-7EE6-4342-B048-85BDC9FD1C3A}</a:tableStyleId>
              </a:tblPr>
              <a:tblGrid>
                <a:gridCol w="612901">
                  <a:extLst>
                    <a:ext uri="{9D8B030D-6E8A-4147-A177-3AD203B41FA5}">
                      <a16:colId xmlns:a16="http://schemas.microsoft.com/office/drawing/2014/main" val="1972957934"/>
                    </a:ext>
                  </a:extLst>
                </a:gridCol>
                <a:gridCol w="671273">
                  <a:extLst>
                    <a:ext uri="{9D8B030D-6E8A-4147-A177-3AD203B41FA5}">
                      <a16:colId xmlns:a16="http://schemas.microsoft.com/office/drawing/2014/main" val="3490199219"/>
                    </a:ext>
                  </a:extLst>
                </a:gridCol>
                <a:gridCol w="908407">
                  <a:extLst>
                    <a:ext uri="{9D8B030D-6E8A-4147-A177-3AD203B41FA5}">
                      <a16:colId xmlns:a16="http://schemas.microsoft.com/office/drawing/2014/main" val="4070189563"/>
                    </a:ext>
                  </a:extLst>
                </a:gridCol>
                <a:gridCol w="766127">
                  <a:extLst>
                    <a:ext uri="{9D8B030D-6E8A-4147-A177-3AD203B41FA5}">
                      <a16:colId xmlns:a16="http://schemas.microsoft.com/office/drawing/2014/main" val="1310701130"/>
                    </a:ext>
                  </a:extLst>
                </a:gridCol>
                <a:gridCol w="820849">
                  <a:extLst>
                    <a:ext uri="{9D8B030D-6E8A-4147-A177-3AD203B41FA5}">
                      <a16:colId xmlns:a16="http://schemas.microsoft.com/office/drawing/2014/main" val="3057931067"/>
                    </a:ext>
                  </a:extLst>
                </a:gridCol>
                <a:gridCol w="846388">
                  <a:extLst>
                    <a:ext uri="{9D8B030D-6E8A-4147-A177-3AD203B41FA5}">
                      <a16:colId xmlns:a16="http://schemas.microsoft.com/office/drawing/2014/main" val="234187304"/>
                    </a:ext>
                  </a:extLst>
                </a:gridCol>
              </a:tblGrid>
              <a:tr h="263318">
                <a:tc>
                  <a:txBody>
                    <a:bodyPr/>
                    <a:lstStyle/>
                    <a:p>
                      <a:pPr algn="l" fontAlgn="ctr"/>
                      <a:r>
                        <a:rPr lang="en-GB" sz="1200" u="none" strike="noStrike">
                          <a:effectLst/>
                        </a:rPr>
                        <a:t> </a:t>
                      </a:r>
                      <a:endParaRPr lang="en-GB" sz="1200" b="0" i="0" u="none" strike="noStrike">
                        <a:solidFill>
                          <a:srgbClr val="FF99CC"/>
                        </a:solidFill>
                        <a:effectLst/>
                        <a:latin typeface="Arial" panose="020B0604020202020204" pitchFamily="34" charset="0"/>
                      </a:endParaRPr>
                    </a:p>
                  </a:txBody>
                  <a:tcPr marL="0" marR="0" marT="0" marB="0" anchor="ctr"/>
                </a:tc>
                <a:tc gridSpan="3">
                  <a:txBody>
                    <a:bodyPr/>
                    <a:lstStyle/>
                    <a:p>
                      <a:pPr algn="ctr" fontAlgn="ctr"/>
                      <a:r>
                        <a:rPr lang="en-GB" sz="1200" u="none" strike="noStrike" dirty="0">
                          <a:effectLst/>
                        </a:rPr>
                        <a:t>2019-2017 combined</a:t>
                      </a:r>
                      <a:endParaRPr lang="en-GB" sz="12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GB"/>
                    </a:p>
                  </a:txBody>
                  <a:tcP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FF99CC"/>
                        </a:solidFill>
                        <a:effectLst/>
                        <a:latin typeface="Arial" panose="020B0604020202020204" pitchFamily="34" charset="0"/>
                      </a:endParaRPr>
                    </a:p>
                  </a:txBody>
                  <a:tcPr marL="0" marR="0" marT="0" marB="0" anchor="ctr"/>
                </a:tc>
                <a:tc>
                  <a:txBody>
                    <a:bodyPr/>
                    <a:lstStyle/>
                    <a:p>
                      <a:pPr algn="l" fontAlgn="ctr"/>
                      <a:r>
                        <a:rPr lang="en-GB" sz="1200" u="none" strike="noStrike">
                          <a:effectLst/>
                        </a:rPr>
                        <a:t> </a:t>
                      </a:r>
                      <a:endParaRPr lang="en-GB" sz="1200" b="0" i="0" u="none" strike="noStrike">
                        <a:solidFill>
                          <a:srgbClr val="FF99CC"/>
                        </a:solidFill>
                        <a:effectLst/>
                        <a:latin typeface="Arial" panose="020B0604020202020204" pitchFamily="34" charset="0"/>
                      </a:endParaRPr>
                    </a:p>
                  </a:txBody>
                  <a:tcPr marL="0" marR="0" marT="0" marB="0" anchor="ctr"/>
                </a:tc>
                <a:extLst>
                  <a:ext uri="{0D108BD9-81ED-4DB2-BD59-A6C34878D82A}">
                    <a16:rowId xmlns:a16="http://schemas.microsoft.com/office/drawing/2014/main" val="1586156775"/>
                  </a:ext>
                </a:extLst>
              </a:tr>
              <a:tr h="789955">
                <a:tc>
                  <a:txBody>
                    <a:bodyPr/>
                    <a:lstStyle/>
                    <a:p>
                      <a:pPr algn="l" fontAlgn="ctr"/>
                      <a:r>
                        <a:rPr lang="en-GB" sz="1200" u="none" strike="noStrike">
                          <a:effectLst/>
                        </a:rPr>
                        <a:t>Centre</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HD+HHD</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PD</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All dialysis</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dirty="0">
                          <a:effectLst/>
                        </a:rPr>
                        <a:t>Average PD starters per year 2017-2019</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UKRR 2019 report: new PD patients</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558628440"/>
                  </a:ext>
                </a:extLst>
              </a:tr>
              <a:tr h="263318">
                <a:tc>
                  <a:txBody>
                    <a:bodyPr/>
                    <a:lstStyle/>
                    <a:p>
                      <a:pPr algn="l" fontAlgn="ctr"/>
                      <a:r>
                        <a:rPr lang="en-GB" sz="1200" u="none" strike="noStrike" dirty="0">
                          <a:effectLst/>
                        </a:rPr>
                        <a:t>ESH**</a:t>
                      </a:r>
                      <a:endParaRPr lang="en-GB"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556</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84</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640</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28</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11</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658058235"/>
                  </a:ext>
                </a:extLst>
              </a:tr>
              <a:tr h="263318">
                <a:tc>
                  <a:txBody>
                    <a:bodyPr/>
                    <a:lstStyle/>
                    <a:p>
                      <a:pPr algn="l" fontAlgn="ctr"/>
                      <a:r>
                        <a:rPr lang="en-GB" sz="1200" u="none" strike="noStrike">
                          <a:effectLst/>
                        </a:rPr>
                        <a:t>Barts</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570</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327</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897</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109</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94</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620085425"/>
                  </a:ext>
                </a:extLst>
              </a:tr>
              <a:tr h="263318">
                <a:tc>
                  <a:txBody>
                    <a:bodyPr/>
                    <a:lstStyle/>
                    <a:p>
                      <a:pPr algn="l" fontAlgn="ctr"/>
                      <a:r>
                        <a:rPr lang="en-GB" sz="1200" u="none" strike="noStrike">
                          <a:effectLst/>
                        </a:rPr>
                        <a:t>Guys</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421</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69</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490</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23</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27</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2558323433"/>
                  </a:ext>
                </a:extLst>
              </a:tr>
              <a:tr h="263318">
                <a:tc>
                  <a:txBody>
                    <a:bodyPr/>
                    <a:lstStyle/>
                    <a:p>
                      <a:pPr algn="l" fontAlgn="ctr"/>
                      <a:r>
                        <a:rPr lang="en-GB" sz="1200" u="none" strike="noStrike">
                          <a:effectLst/>
                        </a:rPr>
                        <a:t>Kings</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359</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129</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488</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43</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45</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2365882335"/>
                  </a:ext>
                </a:extLst>
              </a:tr>
              <a:tr h="263318">
                <a:tc>
                  <a:txBody>
                    <a:bodyPr/>
                    <a:lstStyle/>
                    <a:p>
                      <a:pPr algn="l" fontAlgn="ctr"/>
                      <a:r>
                        <a:rPr lang="en-GB" sz="1200" u="none" strike="noStrike">
                          <a:effectLst/>
                        </a:rPr>
                        <a:t>Rfree</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473</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201</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674</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67</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78</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1036421445"/>
                  </a:ext>
                </a:extLst>
              </a:tr>
              <a:tr h="263318">
                <a:tc>
                  <a:txBody>
                    <a:bodyPr/>
                    <a:lstStyle/>
                    <a:p>
                      <a:pPr algn="l" fontAlgn="ctr"/>
                      <a:r>
                        <a:rPr lang="en-GB" sz="1200" u="none" strike="noStrike">
                          <a:effectLst/>
                        </a:rPr>
                        <a:t>St.G</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190</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59</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249</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20</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25</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2862162120"/>
                  </a:ext>
                </a:extLst>
              </a:tr>
              <a:tr h="263318">
                <a:tc>
                  <a:txBody>
                    <a:bodyPr/>
                    <a:lstStyle/>
                    <a:p>
                      <a:pPr algn="l" fontAlgn="ctr"/>
                      <a:r>
                        <a:rPr lang="en-GB" sz="1200" u="none" strike="noStrike" dirty="0">
                          <a:effectLst/>
                        </a:rPr>
                        <a:t>ICH</a:t>
                      </a:r>
                      <a:endParaRPr lang="en-GB"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906</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192</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1098</a:t>
                      </a:r>
                      <a:endParaRPr lang="en-GB" sz="12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200" u="none" strike="noStrike">
                          <a:effectLst/>
                        </a:rPr>
                        <a:t>64</a:t>
                      </a:r>
                      <a:endParaRPr lang="en-GB" sz="1200" b="0" i="0" u="none" strike="noStrike">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tc>
                  <a:txBody>
                    <a:bodyPr/>
                    <a:lstStyle/>
                    <a:p>
                      <a:pPr algn="ctr" fontAlgn="ctr"/>
                      <a:r>
                        <a:rPr lang="en-GB" sz="1200" u="none" strike="noStrike" dirty="0">
                          <a:effectLst/>
                        </a:rPr>
                        <a:t>73</a:t>
                      </a:r>
                      <a:endParaRPr lang="en-GB" sz="1200" b="0" i="0" u="none" strike="noStrike" dirty="0">
                        <a:solidFill>
                          <a:srgbClr val="000000"/>
                        </a:solidFill>
                        <a:effectLst/>
                        <a:latin typeface="Arial" panose="020B060402020202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4243822528"/>
                  </a:ext>
                </a:extLst>
              </a:tr>
            </a:tbl>
          </a:graphicData>
        </a:graphic>
      </p:graphicFrame>
    </p:spTree>
    <p:extLst>
      <p:ext uri="{BB962C8B-B14F-4D97-AF65-F5344CB8AC3E}">
        <p14:creationId xmlns:p14="http://schemas.microsoft.com/office/powerpoint/2010/main" val="477249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82600"/>
            <a:ext cx="11309350" cy="431800"/>
          </a:xfrm>
        </p:spPr>
        <p:txBody>
          <a:bodyPr>
            <a:noAutofit/>
          </a:bodyPr>
          <a:lstStyle/>
          <a:p>
            <a:pPr marL="0" indent="0" algn="ctr">
              <a:lnSpc>
                <a:spcPct val="100000"/>
              </a:lnSpc>
              <a:buNone/>
            </a:pPr>
            <a:r>
              <a:rPr lang="en-GB" sz="1800" b="1" dirty="0"/>
              <a:t>Home Therapies (PD): an equity analysis by age-group and sex</a:t>
            </a:r>
          </a:p>
        </p:txBody>
      </p:sp>
      <p:sp>
        <p:nvSpPr>
          <p:cNvPr id="8" name="TextBox 7">
            <a:extLst>
              <a:ext uri="{FF2B5EF4-FFF2-40B4-BE49-F238E27FC236}">
                <a16:creationId xmlns:a16="http://schemas.microsoft.com/office/drawing/2014/main" id="{3A3BEF84-B11D-4EB6-BF68-8EF40BC41D4F}"/>
              </a:ext>
            </a:extLst>
          </p:cNvPr>
          <p:cNvSpPr txBox="1"/>
          <p:nvPr/>
        </p:nvSpPr>
        <p:spPr>
          <a:xfrm>
            <a:off x="113544" y="886120"/>
            <a:ext cx="5386765" cy="1384995"/>
          </a:xfrm>
          <a:prstGeom prst="rect">
            <a:avLst/>
          </a:prstGeom>
          <a:noFill/>
        </p:spPr>
        <p:txBody>
          <a:bodyPr wrap="square" rtlCol="0">
            <a:spAutoFit/>
          </a:bodyPr>
          <a:lstStyle/>
          <a:p>
            <a:r>
              <a:rPr lang="en-GB" sz="1400" dirty="0"/>
              <a:t>It can be seen from figure 1 that the proportion of new dialysis patients who begin treatment with peritoneal dialysis (PD) tends to be lower among older age groups and higher amongst younger people.</a:t>
            </a:r>
          </a:p>
          <a:p>
            <a:endParaRPr lang="en-GB" sz="1400" dirty="0"/>
          </a:p>
          <a:p>
            <a:r>
              <a:rPr lang="en-GB" sz="1400" dirty="0"/>
              <a:t>After taking age into account, there is no difference between women and men in terms of having PD as a starting dialysis treatment modality.</a:t>
            </a:r>
          </a:p>
        </p:txBody>
      </p:sp>
      <p:sp>
        <p:nvSpPr>
          <p:cNvPr id="2" name="TextBox 1">
            <a:extLst>
              <a:ext uri="{FF2B5EF4-FFF2-40B4-BE49-F238E27FC236}">
                <a16:creationId xmlns:a16="http://schemas.microsoft.com/office/drawing/2014/main" id="{95049FD8-C936-4028-A357-DD49C594F50E}"/>
              </a:ext>
            </a:extLst>
          </p:cNvPr>
          <p:cNvSpPr txBox="1"/>
          <p:nvPr/>
        </p:nvSpPr>
        <p:spPr>
          <a:xfrm>
            <a:off x="5500309" y="982673"/>
            <a:ext cx="680683" cy="246221"/>
          </a:xfrm>
          <a:prstGeom prst="rect">
            <a:avLst/>
          </a:prstGeom>
          <a:noFill/>
        </p:spPr>
        <p:txBody>
          <a:bodyPr wrap="square" rtlCol="0">
            <a:spAutoFit/>
          </a:bodyPr>
          <a:lstStyle/>
          <a:p>
            <a:r>
              <a:rPr lang="en-GB" sz="1000" dirty="0"/>
              <a:t>Figure 1</a:t>
            </a:r>
          </a:p>
        </p:txBody>
      </p:sp>
      <p:sp>
        <p:nvSpPr>
          <p:cNvPr id="10" name="TextBox 9">
            <a:extLst>
              <a:ext uri="{FF2B5EF4-FFF2-40B4-BE49-F238E27FC236}">
                <a16:creationId xmlns:a16="http://schemas.microsoft.com/office/drawing/2014/main" id="{4A091BC3-408C-49AC-AA77-037E05A61E32}"/>
              </a:ext>
            </a:extLst>
          </p:cNvPr>
          <p:cNvSpPr txBox="1"/>
          <p:nvPr/>
        </p:nvSpPr>
        <p:spPr>
          <a:xfrm>
            <a:off x="579346" y="2271115"/>
            <a:ext cx="680683" cy="246221"/>
          </a:xfrm>
          <a:prstGeom prst="rect">
            <a:avLst/>
          </a:prstGeom>
          <a:noFill/>
        </p:spPr>
        <p:txBody>
          <a:bodyPr wrap="square" rtlCol="0">
            <a:spAutoFit/>
          </a:bodyPr>
          <a:lstStyle/>
          <a:p>
            <a:r>
              <a:rPr lang="en-GB" sz="1000" dirty="0"/>
              <a:t>Figure 2</a:t>
            </a:r>
          </a:p>
        </p:txBody>
      </p:sp>
      <p:pic>
        <p:nvPicPr>
          <p:cNvPr id="13" name="Picture 12">
            <a:extLst>
              <a:ext uri="{FF2B5EF4-FFF2-40B4-BE49-F238E27FC236}">
                <a16:creationId xmlns:a16="http://schemas.microsoft.com/office/drawing/2014/main" id="{4445BB30-7637-49AE-ADBE-DA6D434DA080}"/>
              </a:ext>
            </a:extLst>
          </p:cNvPr>
          <p:cNvPicPr>
            <a:picLocks noChangeAspect="1"/>
          </p:cNvPicPr>
          <p:nvPr/>
        </p:nvPicPr>
        <p:blipFill>
          <a:blip r:embed="rId3"/>
          <a:stretch>
            <a:fillRect/>
          </a:stretch>
        </p:blipFill>
        <p:spPr>
          <a:xfrm>
            <a:off x="5580994" y="1228894"/>
            <a:ext cx="6497462" cy="5055886"/>
          </a:xfrm>
          <a:prstGeom prst="rect">
            <a:avLst/>
          </a:prstGeom>
        </p:spPr>
      </p:pic>
      <p:pic>
        <p:nvPicPr>
          <p:cNvPr id="14" name="Picture 13">
            <a:extLst>
              <a:ext uri="{FF2B5EF4-FFF2-40B4-BE49-F238E27FC236}">
                <a16:creationId xmlns:a16="http://schemas.microsoft.com/office/drawing/2014/main" id="{C0E0602E-3CBE-4A27-BBD4-4132F054B655}"/>
              </a:ext>
            </a:extLst>
          </p:cNvPr>
          <p:cNvPicPr>
            <a:picLocks noChangeAspect="1"/>
          </p:cNvPicPr>
          <p:nvPr/>
        </p:nvPicPr>
        <p:blipFill>
          <a:blip r:embed="rId4"/>
          <a:stretch>
            <a:fillRect/>
          </a:stretch>
        </p:blipFill>
        <p:spPr>
          <a:xfrm>
            <a:off x="660031" y="2517336"/>
            <a:ext cx="4001333" cy="4181806"/>
          </a:xfrm>
          <a:prstGeom prst="rect">
            <a:avLst/>
          </a:prstGeom>
        </p:spPr>
      </p:pic>
    </p:spTree>
    <p:extLst>
      <p:ext uri="{BB962C8B-B14F-4D97-AF65-F5344CB8AC3E}">
        <p14:creationId xmlns:p14="http://schemas.microsoft.com/office/powerpoint/2010/main" val="40377092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7525"/>
            <a:ext cx="11309350" cy="431800"/>
          </a:xfrm>
        </p:spPr>
        <p:txBody>
          <a:bodyPr>
            <a:noAutofit/>
          </a:bodyPr>
          <a:lstStyle/>
          <a:p>
            <a:pPr marL="0" indent="0" algn="ctr">
              <a:lnSpc>
                <a:spcPct val="100000"/>
              </a:lnSpc>
              <a:buNone/>
            </a:pPr>
            <a:r>
              <a:rPr lang="en-GB" sz="1800" b="1" dirty="0"/>
              <a:t>Home Therapies (PD): an equity analysis by socio-economic status</a:t>
            </a:r>
          </a:p>
        </p:txBody>
      </p:sp>
      <p:sp>
        <p:nvSpPr>
          <p:cNvPr id="8" name="TextBox 7">
            <a:extLst>
              <a:ext uri="{FF2B5EF4-FFF2-40B4-BE49-F238E27FC236}">
                <a16:creationId xmlns:a16="http://schemas.microsoft.com/office/drawing/2014/main" id="{3A3BEF84-B11D-4EB6-BF68-8EF40BC41D4F}"/>
              </a:ext>
            </a:extLst>
          </p:cNvPr>
          <p:cNvSpPr txBox="1"/>
          <p:nvPr/>
        </p:nvSpPr>
        <p:spPr>
          <a:xfrm>
            <a:off x="800025" y="843172"/>
            <a:ext cx="9291667" cy="1169551"/>
          </a:xfrm>
          <a:prstGeom prst="rect">
            <a:avLst/>
          </a:prstGeom>
          <a:noFill/>
        </p:spPr>
        <p:txBody>
          <a:bodyPr wrap="square" rtlCol="0">
            <a:spAutoFit/>
          </a:bodyPr>
          <a:lstStyle/>
          <a:p>
            <a:r>
              <a:rPr lang="en-GB" sz="1400" dirty="0"/>
              <a:t>When looking at all five levels of deprivation (as measured by the Index of Multiple Deprivation 2019 score for the patient’s area of residence) there does not appear to be a gradient between the most and least deprived quintiles.  If we group patients into the most and least deprived 40% (to increase numbers and improve stability of the analysis), there does look to be a difference albeit not significant. This analysis should be compared to the RSTP equity assessment where a clear relationship between PD incidence and socio-economic status was seen (mini chart outlined in red).</a:t>
            </a:r>
          </a:p>
        </p:txBody>
      </p:sp>
      <p:sp>
        <p:nvSpPr>
          <p:cNvPr id="10" name="TextBox 9">
            <a:extLst>
              <a:ext uri="{FF2B5EF4-FFF2-40B4-BE49-F238E27FC236}">
                <a16:creationId xmlns:a16="http://schemas.microsoft.com/office/drawing/2014/main" id="{654F9193-95DA-46E8-82D7-DD0C2163CAE6}"/>
              </a:ext>
            </a:extLst>
          </p:cNvPr>
          <p:cNvSpPr txBox="1"/>
          <p:nvPr/>
        </p:nvSpPr>
        <p:spPr>
          <a:xfrm>
            <a:off x="119342" y="2145972"/>
            <a:ext cx="680683" cy="246221"/>
          </a:xfrm>
          <a:prstGeom prst="rect">
            <a:avLst/>
          </a:prstGeom>
          <a:noFill/>
        </p:spPr>
        <p:txBody>
          <a:bodyPr wrap="square" rtlCol="0">
            <a:spAutoFit/>
          </a:bodyPr>
          <a:lstStyle/>
          <a:p>
            <a:r>
              <a:rPr lang="en-GB" sz="1000" dirty="0"/>
              <a:t>Figure 3</a:t>
            </a:r>
          </a:p>
        </p:txBody>
      </p:sp>
      <p:sp>
        <p:nvSpPr>
          <p:cNvPr id="11" name="TextBox 10">
            <a:extLst>
              <a:ext uri="{FF2B5EF4-FFF2-40B4-BE49-F238E27FC236}">
                <a16:creationId xmlns:a16="http://schemas.microsoft.com/office/drawing/2014/main" id="{8AAAC02F-7905-4208-B136-3D85D8A97E40}"/>
              </a:ext>
            </a:extLst>
          </p:cNvPr>
          <p:cNvSpPr txBox="1"/>
          <p:nvPr/>
        </p:nvSpPr>
        <p:spPr>
          <a:xfrm>
            <a:off x="5699201" y="2145972"/>
            <a:ext cx="680683" cy="246221"/>
          </a:xfrm>
          <a:prstGeom prst="rect">
            <a:avLst/>
          </a:prstGeom>
          <a:noFill/>
        </p:spPr>
        <p:txBody>
          <a:bodyPr wrap="square" rtlCol="0">
            <a:spAutoFit/>
          </a:bodyPr>
          <a:lstStyle/>
          <a:p>
            <a:r>
              <a:rPr lang="en-GB" sz="1000" dirty="0"/>
              <a:t>Figure 4</a:t>
            </a:r>
          </a:p>
        </p:txBody>
      </p:sp>
      <p:pic>
        <p:nvPicPr>
          <p:cNvPr id="5" name="Picture 4">
            <a:extLst>
              <a:ext uri="{FF2B5EF4-FFF2-40B4-BE49-F238E27FC236}">
                <a16:creationId xmlns:a16="http://schemas.microsoft.com/office/drawing/2014/main" id="{631F8BAE-AFFD-433E-94D9-427A9B8DE56F}"/>
              </a:ext>
            </a:extLst>
          </p:cNvPr>
          <p:cNvPicPr>
            <a:picLocks noChangeAspect="1"/>
          </p:cNvPicPr>
          <p:nvPr/>
        </p:nvPicPr>
        <p:blipFill>
          <a:blip r:embed="rId3"/>
          <a:stretch>
            <a:fillRect/>
          </a:stretch>
        </p:blipFill>
        <p:spPr>
          <a:xfrm>
            <a:off x="241411" y="2415482"/>
            <a:ext cx="5122056" cy="4305217"/>
          </a:xfrm>
          <a:prstGeom prst="rect">
            <a:avLst/>
          </a:prstGeom>
        </p:spPr>
      </p:pic>
      <p:pic>
        <p:nvPicPr>
          <p:cNvPr id="12" name="Picture 11">
            <a:extLst>
              <a:ext uri="{FF2B5EF4-FFF2-40B4-BE49-F238E27FC236}">
                <a16:creationId xmlns:a16="http://schemas.microsoft.com/office/drawing/2014/main" id="{93BD4D71-3597-43E9-9BBD-640017F20501}"/>
              </a:ext>
            </a:extLst>
          </p:cNvPr>
          <p:cNvPicPr>
            <a:picLocks noChangeAspect="1"/>
          </p:cNvPicPr>
          <p:nvPr/>
        </p:nvPicPr>
        <p:blipFill>
          <a:blip r:embed="rId4"/>
          <a:stretch>
            <a:fillRect/>
          </a:stretch>
        </p:blipFill>
        <p:spPr>
          <a:xfrm>
            <a:off x="5766070" y="2415482"/>
            <a:ext cx="5764489" cy="4261623"/>
          </a:xfrm>
          <a:prstGeom prst="rect">
            <a:avLst/>
          </a:prstGeom>
        </p:spPr>
      </p:pic>
      <p:pic>
        <p:nvPicPr>
          <p:cNvPr id="13" name="Picture 12">
            <a:extLst>
              <a:ext uri="{FF2B5EF4-FFF2-40B4-BE49-F238E27FC236}">
                <a16:creationId xmlns:a16="http://schemas.microsoft.com/office/drawing/2014/main" id="{0C50A0C8-AC75-431F-9840-4359CDFCE096}"/>
              </a:ext>
            </a:extLst>
          </p:cNvPr>
          <p:cNvPicPr>
            <a:picLocks noChangeAspect="1"/>
          </p:cNvPicPr>
          <p:nvPr/>
        </p:nvPicPr>
        <p:blipFill>
          <a:blip r:embed="rId5"/>
          <a:stretch>
            <a:fillRect/>
          </a:stretch>
        </p:blipFill>
        <p:spPr>
          <a:xfrm>
            <a:off x="10059222" y="804038"/>
            <a:ext cx="2011692" cy="1487222"/>
          </a:xfrm>
          <a:prstGeom prst="rect">
            <a:avLst/>
          </a:prstGeom>
          <a:solidFill>
            <a:schemeClr val="accent2">
              <a:lumMod val="20000"/>
              <a:lumOff val="80000"/>
            </a:schemeClr>
          </a:solidFill>
          <a:ln>
            <a:solidFill>
              <a:srgbClr val="FF0000"/>
            </a:solidFill>
          </a:ln>
        </p:spPr>
      </p:pic>
    </p:spTree>
    <p:extLst>
      <p:ext uri="{BB962C8B-B14F-4D97-AF65-F5344CB8AC3E}">
        <p14:creationId xmlns:p14="http://schemas.microsoft.com/office/powerpoint/2010/main" val="2762281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01650"/>
            <a:ext cx="11309350" cy="430213"/>
          </a:xfrm>
        </p:spPr>
        <p:txBody>
          <a:bodyPr>
            <a:noAutofit/>
          </a:bodyPr>
          <a:lstStyle/>
          <a:p>
            <a:pPr marL="0" indent="0" algn="ctr">
              <a:lnSpc>
                <a:spcPct val="100000"/>
              </a:lnSpc>
              <a:buNone/>
            </a:pPr>
            <a:r>
              <a:rPr lang="en-GB" sz="1800" b="1" dirty="0"/>
              <a:t>Home Therapies (PD): an equity analysis by ethnic group</a:t>
            </a:r>
          </a:p>
        </p:txBody>
      </p:sp>
      <p:sp>
        <p:nvSpPr>
          <p:cNvPr id="8" name="TextBox 7">
            <a:extLst>
              <a:ext uri="{FF2B5EF4-FFF2-40B4-BE49-F238E27FC236}">
                <a16:creationId xmlns:a16="http://schemas.microsoft.com/office/drawing/2014/main" id="{3A3BEF84-B11D-4EB6-BF68-8EF40BC41D4F}"/>
              </a:ext>
            </a:extLst>
          </p:cNvPr>
          <p:cNvSpPr txBox="1"/>
          <p:nvPr/>
        </p:nvSpPr>
        <p:spPr>
          <a:xfrm>
            <a:off x="441258" y="908795"/>
            <a:ext cx="10868092" cy="1384995"/>
          </a:xfrm>
          <a:prstGeom prst="rect">
            <a:avLst/>
          </a:prstGeom>
          <a:noFill/>
        </p:spPr>
        <p:txBody>
          <a:bodyPr wrap="square" rtlCol="0">
            <a:spAutoFit/>
          </a:bodyPr>
          <a:lstStyle/>
          <a:p>
            <a:r>
              <a:rPr lang="en-GB" sz="1400" dirty="0"/>
              <a:t>The percentage of people who begin dialysis on PD does not vary between ethnic groups. Patients in the “Other” category (those from groups other than Asian, black or white) appear to have higher PD incidence rates although numbers are smaller within this group. When rates are adjusted for the different age and socio-economic structures of these dialysis patient populations, there is no significant difference between patients from white or other than white ethnic groups (figure 6). However, in separate analysis for England (not shown), PD </a:t>
            </a:r>
            <a:r>
              <a:rPr lang="en-GB" sz="1400" u="sng" dirty="0"/>
              <a:t>prevalence</a:t>
            </a:r>
            <a:r>
              <a:rPr lang="en-GB" sz="1400" dirty="0"/>
              <a:t> rates are lower among ethnic groups other than white. Indicating that whilst equity to starting dialysis on PD may not differ between ethnic groups, the ability to maintain PD as a dialysis modality may differ.</a:t>
            </a:r>
          </a:p>
        </p:txBody>
      </p:sp>
      <p:pic>
        <p:nvPicPr>
          <p:cNvPr id="5" name="Picture 4">
            <a:extLst>
              <a:ext uri="{FF2B5EF4-FFF2-40B4-BE49-F238E27FC236}">
                <a16:creationId xmlns:a16="http://schemas.microsoft.com/office/drawing/2014/main" id="{09D280B6-CD35-4E03-9787-42BE23319ECC}"/>
              </a:ext>
            </a:extLst>
          </p:cNvPr>
          <p:cNvPicPr>
            <a:picLocks noChangeAspect="1"/>
          </p:cNvPicPr>
          <p:nvPr/>
        </p:nvPicPr>
        <p:blipFill>
          <a:blip r:embed="rId3"/>
          <a:stretch>
            <a:fillRect/>
          </a:stretch>
        </p:blipFill>
        <p:spPr>
          <a:xfrm>
            <a:off x="196491" y="2498380"/>
            <a:ext cx="5038240" cy="4198534"/>
          </a:xfrm>
          <a:prstGeom prst="rect">
            <a:avLst/>
          </a:prstGeom>
        </p:spPr>
      </p:pic>
      <p:sp>
        <p:nvSpPr>
          <p:cNvPr id="9" name="TextBox 8">
            <a:extLst>
              <a:ext uri="{FF2B5EF4-FFF2-40B4-BE49-F238E27FC236}">
                <a16:creationId xmlns:a16="http://schemas.microsoft.com/office/drawing/2014/main" id="{46085781-2F6E-4D1B-B95C-E15E3DE3C14A}"/>
              </a:ext>
            </a:extLst>
          </p:cNvPr>
          <p:cNvSpPr txBox="1"/>
          <p:nvPr/>
        </p:nvSpPr>
        <p:spPr>
          <a:xfrm>
            <a:off x="100916" y="2252159"/>
            <a:ext cx="680683" cy="246221"/>
          </a:xfrm>
          <a:prstGeom prst="rect">
            <a:avLst/>
          </a:prstGeom>
          <a:noFill/>
        </p:spPr>
        <p:txBody>
          <a:bodyPr wrap="square" rtlCol="0">
            <a:spAutoFit/>
          </a:bodyPr>
          <a:lstStyle/>
          <a:p>
            <a:r>
              <a:rPr lang="en-GB" sz="1000" dirty="0"/>
              <a:t>Figure 5</a:t>
            </a:r>
          </a:p>
        </p:txBody>
      </p:sp>
      <p:sp>
        <p:nvSpPr>
          <p:cNvPr id="10" name="TextBox 9">
            <a:extLst>
              <a:ext uri="{FF2B5EF4-FFF2-40B4-BE49-F238E27FC236}">
                <a16:creationId xmlns:a16="http://schemas.microsoft.com/office/drawing/2014/main" id="{8C192C45-E7C9-49DC-A668-D4247B20B0D0}"/>
              </a:ext>
            </a:extLst>
          </p:cNvPr>
          <p:cNvSpPr txBox="1"/>
          <p:nvPr/>
        </p:nvSpPr>
        <p:spPr>
          <a:xfrm>
            <a:off x="5877677" y="2272975"/>
            <a:ext cx="680683" cy="246221"/>
          </a:xfrm>
          <a:prstGeom prst="rect">
            <a:avLst/>
          </a:prstGeom>
          <a:noFill/>
        </p:spPr>
        <p:txBody>
          <a:bodyPr wrap="square" rtlCol="0">
            <a:spAutoFit/>
          </a:bodyPr>
          <a:lstStyle/>
          <a:p>
            <a:r>
              <a:rPr lang="en-GB" sz="1000" dirty="0"/>
              <a:t>Figure 6</a:t>
            </a:r>
          </a:p>
        </p:txBody>
      </p:sp>
      <p:pic>
        <p:nvPicPr>
          <p:cNvPr id="2" name="Picture 1">
            <a:extLst>
              <a:ext uri="{FF2B5EF4-FFF2-40B4-BE49-F238E27FC236}">
                <a16:creationId xmlns:a16="http://schemas.microsoft.com/office/drawing/2014/main" id="{7BDA3D55-B78E-4CEB-93D0-C27374F4A035}"/>
              </a:ext>
            </a:extLst>
          </p:cNvPr>
          <p:cNvPicPr>
            <a:picLocks noChangeAspect="1"/>
          </p:cNvPicPr>
          <p:nvPr/>
        </p:nvPicPr>
        <p:blipFill>
          <a:blip r:embed="rId4"/>
          <a:stretch>
            <a:fillRect/>
          </a:stretch>
        </p:blipFill>
        <p:spPr>
          <a:xfrm>
            <a:off x="5914029" y="2498380"/>
            <a:ext cx="5997591" cy="3886707"/>
          </a:xfrm>
          <a:prstGeom prst="rect">
            <a:avLst/>
          </a:prstGeom>
        </p:spPr>
      </p:pic>
    </p:spTree>
    <p:extLst>
      <p:ext uri="{BB962C8B-B14F-4D97-AF65-F5344CB8AC3E}">
        <p14:creationId xmlns:p14="http://schemas.microsoft.com/office/powerpoint/2010/main" val="12076631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90550"/>
            <a:ext cx="11309350" cy="430213"/>
          </a:xfrm>
        </p:spPr>
        <p:txBody>
          <a:bodyPr>
            <a:noAutofit/>
          </a:bodyPr>
          <a:lstStyle/>
          <a:p>
            <a:pPr marL="0" indent="0" algn="ctr">
              <a:lnSpc>
                <a:spcPct val="100000"/>
              </a:lnSpc>
              <a:buNone/>
            </a:pPr>
            <a:r>
              <a:rPr lang="en-GB" sz="1800" b="1" dirty="0"/>
              <a:t>Home Therapies (PD): an equity analysis by renal network</a:t>
            </a:r>
          </a:p>
        </p:txBody>
      </p:sp>
      <p:sp>
        <p:nvSpPr>
          <p:cNvPr id="8" name="TextBox 7">
            <a:extLst>
              <a:ext uri="{FF2B5EF4-FFF2-40B4-BE49-F238E27FC236}">
                <a16:creationId xmlns:a16="http://schemas.microsoft.com/office/drawing/2014/main" id="{3A3BEF84-B11D-4EB6-BF68-8EF40BC41D4F}"/>
              </a:ext>
            </a:extLst>
          </p:cNvPr>
          <p:cNvSpPr txBox="1"/>
          <p:nvPr/>
        </p:nvSpPr>
        <p:spPr>
          <a:xfrm>
            <a:off x="685800" y="902732"/>
            <a:ext cx="10049608" cy="523220"/>
          </a:xfrm>
          <a:prstGeom prst="rect">
            <a:avLst/>
          </a:prstGeom>
          <a:noFill/>
        </p:spPr>
        <p:txBody>
          <a:bodyPr wrap="square" rtlCol="0">
            <a:spAutoFit/>
          </a:bodyPr>
          <a:lstStyle/>
          <a:p>
            <a:r>
              <a:rPr lang="en-GB" sz="1400" dirty="0"/>
              <a:t>The London Kidney Network has the second highest proportion of new dialysis patients starting on Peritoneal Dialysis. The London figure is not significantly different from the England average. </a:t>
            </a:r>
          </a:p>
        </p:txBody>
      </p:sp>
      <p:sp>
        <p:nvSpPr>
          <p:cNvPr id="9" name="TextBox 8">
            <a:extLst>
              <a:ext uri="{FF2B5EF4-FFF2-40B4-BE49-F238E27FC236}">
                <a16:creationId xmlns:a16="http://schemas.microsoft.com/office/drawing/2014/main" id="{F1B5D64B-5E54-458D-B62F-48BC4BBBB974}"/>
              </a:ext>
            </a:extLst>
          </p:cNvPr>
          <p:cNvSpPr txBox="1"/>
          <p:nvPr/>
        </p:nvSpPr>
        <p:spPr>
          <a:xfrm>
            <a:off x="280261" y="1607151"/>
            <a:ext cx="680683" cy="246221"/>
          </a:xfrm>
          <a:prstGeom prst="rect">
            <a:avLst/>
          </a:prstGeom>
          <a:noFill/>
        </p:spPr>
        <p:txBody>
          <a:bodyPr wrap="square" rtlCol="0">
            <a:spAutoFit/>
          </a:bodyPr>
          <a:lstStyle/>
          <a:p>
            <a:r>
              <a:rPr lang="en-GB" sz="1000" dirty="0"/>
              <a:t>Figure 7</a:t>
            </a:r>
          </a:p>
        </p:txBody>
      </p:sp>
      <p:pic>
        <p:nvPicPr>
          <p:cNvPr id="10" name="Picture 9">
            <a:extLst>
              <a:ext uri="{FF2B5EF4-FFF2-40B4-BE49-F238E27FC236}">
                <a16:creationId xmlns:a16="http://schemas.microsoft.com/office/drawing/2014/main" id="{2EB7F6CB-FF82-4D81-84CC-434165592691}"/>
              </a:ext>
            </a:extLst>
          </p:cNvPr>
          <p:cNvPicPr>
            <a:picLocks noChangeAspect="1"/>
          </p:cNvPicPr>
          <p:nvPr/>
        </p:nvPicPr>
        <p:blipFill>
          <a:blip r:embed="rId3"/>
          <a:stretch>
            <a:fillRect/>
          </a:stretch>
        </p:blipFill>
        <p:spPr>
          <a:xfrm>
            <a:off x="7331165" y="1978753"/>
            <a:ext cx="3048000" cy="2114550"/>
          </a:xfrm>
          <a:prstGeom prst="rect">
            <a:avLst/>
          </a:prstGeom>
        </p:spPr>
      </p:pic>
      <p:pic>
        <p:nvPicPr>
          <p:cNvPr id="6" name="Picture 5">
            <a:extLst>
              <a:ext uri="{FF2B5EF4-FFF2-40B4-BE49-F238E27FC236}">
                <a16:creationId xmlns:a16="http://schemas.microsoft.com/office/drawing/2014/main" id="{85FE4E3C-4072-40BA-9096-ABC9CE5CCB89}"/>
              </a:ext>
            </a:extLst>
          </p:cNvPr>
          <p:cNvPicPr>
            <a:picLocks noChangeAspect="1"/>
          </p:cNvPicPr>
          <p:nvPr/>
        </p:nvPicPr>
        <p:blipFill>
          <a:blip r:embed="rId4"/>
          <a:stretch>
            <a:fillRect/>
          </a:stretch>
        </p:blipFill>
        <p:spPr>
          <a:xfrm>
            <a:off x="300236" y="1853372"/>
            <a:ext cx="6466768" cy="4182256"/>
          </a:xfrm>
          <a:prstGeom prst="rect">
            <a:avLst/>
          </a:prstGeom>
        </p:spPr>
      </p:pic>
    </p:spTree>
    <p:extLst>
      <p:ext uri="{BB962C8B-B14F-4D97-AF65-F5344CB8AC3E}">
        <p14:creationId xmlns:p14="http://schemas.microsoft.com/office/powerpoint/2010/main" val="33497233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68E186-3002-4719-B162-C44DC8FBC061}"/>
              </a:ext>
            </a:extLst>
          </p:cNvPr>
          <p:cNvPicPr>
            <a:picLocks noChangeAspect="1"/>
          </p:cNvPicPr>
          <p:nvPr/>
        </p:nvPicPr>
        <p:blipFill>
          <a:blip r:embed="rId3"/>
          <a:stretch>
            <a:fillRect/>
          </a:stretch>
        </p:blipFill>
        <p:spPr>
          <a:xfrm>
            <a:off x="180249" y="2397918"/>
            <a:ext cx="5635989" cy="3787313"/>
          </a:xfrm>
          <a:prstGeom prst="rect">
            <a:avLst/>
          </a:prstGeom>
        </p:spPr>
      </p:pic>
      <p:sp>
        <p:nvSpPr>
          <p:cNvPr id="8" name="Content Placeholder 2">
            <a:extLst>
              <a:ext uri="{FF2B5EF4-FFF2-40B4-BE49-F238E27FC236}">
                <a16:creationId xmlns:a16="http://schemas.microsoft.com/office/drawing/2014/main" id="{2FF66DDA-764A-418C-868C-33E6A9C74EDE}"/>
              </a:ext>
            </a:extLst>
          </p:cNvPr>
          <p:cNvSpPr txBox="1">
            <a:spLocks/>
          </p:cNvSpPr>
          <p:nvPr/>
        </p:nvSpPr>
        <p:spPr>
          <a:xfrm>
            <a:off x="441258" y="589933"/>
            <a:ext cx="11309483" cy="431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800" b="1" dirty="0"/>
              <a:t>Home Therapies (PD): an equity analysis by renal network</a:t>
            </a:r>
          </a:p>
          <a:p>
            <a:pPr marL="0" indent="0">
              <a:lnSpc>
                <a:spcPct val="100000"/>
              </a:lnSpc>
              <a:buFont typeface="Arial" panose="020B0604020202020204" pitchFamily="34" charset="0"/>
              <a:buNone/>
            </a:pPr>
            <a:r>
              <a:rPr lang="en-GB" sz="1400" dirty="0"/>
              <a:t>The proportion of new dialysis patients beginning treatment on Peritoneal Dialysis is significantly higher than the London average at Barts and The Royal Free Renal Centres. They are significantly lower at Imperial College (L West), Guys and Epsom St Helier. </a:t>
            </a:r>
          </a:p>
          <a:p>
            <a:pPr marL="0" indent="0">
              <a:lnSpc>
                <a:spcPct val="100000"/>
              </a:lnSpc>
              <a:buNone/>
            </a:pPr>
            <a:r>
              <a:rPr lang="en-GB" sz="1400" dirty="0"/>
              <a:t>If we take account of different age-structures of the dialysis patients served by each centre, we can see that this pattern remains, with Barts and the Royal Free having higher than expected PD incidence rates and Imperial College, Guys and Epsom St Helier (</a:t>
            </a:r>
            <a:r>
              <a:rPr lang="en-GB" sz="1400" dirty="0" err="1"/>
              <a:t>Carsh</a:t>
            </a:r>
            <a:r>
              <a:rPr lang="en-GB" sz="1400" dirty="0"/>
              <a:t>)** having lower than expected rates.</a:t>
            </a:r>
          </a:p>
        </p:txBody>
      </p:sp>
      <p:sp>
        <p:nvSpPr>
          <p:cNvPr id="3" name="TextBox 2">
            <a:extLst>
              <a:ext uri="{FF2B5EF4-FFF2-40B4-BE49-F238E27FC236}">
                <a16:creationId xmlns:a16="http://schemas.microsoft.com/office/drawing/2014/main" id="{F92D3286-A29F-40F9-8028-539E55274096}"/>
              </a:ext>
            </a:extLst>
          </p:cNvPr>
          <p:cNvSpPr txBox="1"/>
          <p:nvPr/>
        </p:nvSpPr>
        <p:spPr>
          <a:xfrm>
            <a:off x="180249" y="6442745"/>
            <a:ext cx="7856404" cy="707886"/>
          </a:xfrm>
          <a:prstGeom prst="rect">
            <a:avLst/>
          </a:prstGeom>
          <a:noFill/>
        </p:spPr>
        <p:txBody>
          <a:bodyPr wrap="square" rtlCol="0">
            <a:spAutoFit/>
          </a:bodyPr>
          <a:lstStyle/>
          <a:p>
            <a:r>
              <a:rPr lang="en-GB" sz="1000" dirty="0"/>
              <a:t>**In discussion with LKN workstreams it has come to light that there is a data quality issue with reporting PD dialysis patients at Epsom St. Helier (their reported PD rates are much lower than is really the case). Therefore, all results for this centre should be interpreted with caution.</a:t>
            </a:r>
          </a:p>
          <a:p>
            <a:endParaRPr lang="en-GB" sz="1000" dirty="0"/>
          </a:p>
          <a:p>
            <a:endParaRPr lang="en-GB" sz="1000" dirty="0"/>
          </a:p>
        </p:txBody>
      </p:sp>
      <p:sp>
        <p:nvSpPr>
          <p:cNvPr id="7" name="TextBox 6">
            <a:extLst>
              <a:ext uri="{FF2B5EF4-FFF2-40B4-BE49-F238E27FC236}">
                <a16:creationId xmlns:a16="http://schemas.microsoft.com/office/drawing/2014/main" id="{CF6AE577-55C9-4AFE-A611-2A6EF404ED0A}"/>
              </a:ext>
            </a:extLst>
          </p:cNvPr>
          <p:cNvSpPr txBox="1"/>
          <p:nvPr/>
        </p:nvSpPr>
        <p:spPr>
          <a:xfrm>
            <a:off x="100916" y="2151697"/>
            <a:ext cx="680683" cy="246221"/>
          </a:xfrm>
          <a:prstGeom prst="rect">
            <a:avLst/>
          </a:prstGeom>
          <a:noFill/>
        </p:spPr>
        <p:txBody>
          <a:bodyPr wrap="square" rtlCol="0">
            <a:spAutoFit/>
          </a:bodyPr>
          <a:lstStyle/>
          <a:p>
            <a:r>
              <a:rPr lang="en-GB" sz="1000" dirty="0"/>
              <a:t>Figure 8</a:t>
            </a:r>
          </a:p>
        </p:txBody>
      </p:sp>
      <p:sp>
        <p:nvSpPr>
          <p:cNvPr id="10" name="TextBox 9">
            <a:extLst>
              <a:ext uri="{FF2B5EF4-FFF2-40B4-BE49-F238E27FC236}">
                <a16:creationId xmlns:a16="http://schemas.microsoft.com/office/drawing/2014/main" id="{967C4C02-62BB-445B-888A-7BA5771A5836}"/>
              </a:ext>
            </a:extLst>
          </p:cNvPr>
          <p:cNvSpPr txBox="1"/>
          <p:nvPr/>
        </p:nvSpPr>
        <p:spPr>
          <a:xfrm>
            <a:off x="6167535" y="2152566"/>
            <a:ext cx="680683" cy="246221"/>
          </a:xfrm>
          <a:prstGeom prst="rect">
            <a:avLst/>
          </a:prstGeom>
          <a:noFill/>
        </p:spPr>
        <p:txBody>
          <a:bodyPr wrap="square" rtlCol="0">
            <a:spAutoFit/>
          </a:bodyPr>
          <a:lstStyle/>
          <a:p>
            <a:r>
              <a:rPr lang="en-GB" sz="1000" dirty="0"/>
              <a:t>Figure 9</a:t>
            </a:r>
          </a:p>
        </p:txBody>
      </p:sp>
      <p:pic>
        <p:nvPicPr>
          <p:cNvPr id="4" name="Picture 3">
            <a:extLst>
              <a:ext uri="{FF2B5EF4-FFF2-40B4-BE49-F238E27FC236}">
                <a16:creationId xmlns:a16="http://schemas.microsoft.com/office/drawing/2014/main" id="{D032A8D3-6BDE-4619-8765-F86DC1D96BFA}"/>
              </a:ext>
            </a:extLst>
          </p:cNvPr>
          <p:cNvPicPr>
            <a:picLocks noChangeAspect="1"/>
          </p:cNvPicPr>
          <p:nvPr/>
        </p:nvPicPr>
        <p:blipFill>
          <a:blip r:embed="rId4"/>
          <a:stretch>
            <a:fillRect/>
          </a:stretch>
        </p:blipFill>
        <p:spPr>
          <a:xfrm>
            <a:off x="5895572" y="2384080"/>
            <a:ext cx="6116180" cy="3792219"/>
          </a:xfrm>
          <a:prstGeom prst="rect">
            <a:avLst/>
          </a:prstGeom>
        </p:spPr>
      </p:pic>
    </p:spTree>
    <p:extLst>
      <p:ext uri="{BB962C8B-B14F-4D97-AF65-F5344CB8AC3E}">
        <p14:creationId xmlns:p14="http://schemas.microsoft.com/office/powerpoint/2010/main" val="647926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6410D4-D4CA-4A66-BE82-E2425320769F}"/>
              </a:ext>
            </a:extLst>
          </p:cNvPr>
          <p:cNvSpPr txBox="1"/>
          <p:nvPr/>
        </p:nvSpPr>
        <p:spPr>
          <a:xfrm>
            <a:off x="1580060" y="670560"/>
            <a:ext cx="8617677" cy="369332"/>
          </a:xfrm>
          <a:prstGeom prst="rect">
            <a:avLst/>
          </a:prstGeom>
          <a:noFill/>
          <a:ln>
            <a:solidFill>
              <a:schemeClr val="tx1"/>
            </a:solidFill>
          </a:ln>
        </p:spPr>
        <p:txBody>
          <a:bodyPr wrap="square" rtlCol="0">
            <a:spAutoFit/>
          </a:bodyPr>
          <a:lstStyle/>
          <a:p>
            <a:r>
              <a:rPr lang="en-GB" dirty="0"/>
              <a:t>Renal Replacement Therapy start modality by Renal Network and presentation time</a:t>
            </a:r>
          </a:p>
        </p:txBody>
      </p:sp>
      <p:graphicFrame>
        <p:nvGraphicFramePr>
          <p:cNvPr id="7" name="Chart 6">
            <a:extLst>
              <a:ext uri="{FF2B5EF4-FFF2-40B4-BE49-F238E27FC236}">
                <a16:creationId xmlns:a16="http://schemas.microsoft.com/office/drawing/2014/main" id="{2A9750DE-3849-4A24-99A0-069A614DD297}"/>
              </a:ext>
            </a:extLst>
          </p:cNvPr>
          <p:cNvGraphicFramePr>
            <a:graphicFrameLocks/>
          </p:cNvGraphicFramePr>
          <p:nvPr/>
        </p:nvGraphicFramePr>
        <p:xfrm>
          <a:off x="6240372" y="1165554"/>
          <a:ext cx="5876926" cy="41290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FD02BE-4F08-45AB-976C-FD4207FE62A9}"/>
              </a:ext>
            </a:extLst>
          </p:cNvPr>
          <p:cNvSpPr txBox="1"/>
          <p:nvPr/>
        </p:nvSpPr>
        <p:spPr>
          <a:xfrm>
            <a:off x="6240372" y="5324340"/>
            <a:ext cx="5813516" cy="1477328"/>
          </a:xfrm>
          <a:prstGeom prst="rect">
            <a:avLst/>
          </a:prstGeom>
          <a:noFill/>
        </p:spPr>
        <p:txBody>
          <a:bodyPr wrap="square" rtlCol="0">
            <a:spAutoFit/>
          </a:bodyPr>
          <a:lstStyle/>
          <a:p>
            <a:r>
              <a:rPr lang="en-GB" dirty="0"/>
              <a:t>Treatment modality for late presenters varies slightly more between networks, with some networks managing to start more of their late presenters on PD or transplant pathways. However, this maybe related to other factors such as the demographic structure of the patient population.</a:t>
            </a:r>
          </a:p>
        </p:txBody>
      </p:sp>
      <p:sp>
        <p:nvSpPr>
          <p:cNvPr id="9" name="TextBox 8">
            <a:extLst>
              <a:ext uri="{FF2B5EF4-FFF2-40B4-BE49-F238E27FC236}">
                <a16:creationId xmlns:a16="http://schemas.microsoft.com/office/drawing/2014/main" id="{C505C0CA-9DC8-41FD-898B-D48023690EF2}"/>
              </a:ext>
            </a:extLst>
          </p:cNvPr>
          <p:cNvSpPr txBox="1"/>
          <p:nvPr/>
        </p:nvSpPr>
        <p:spPr>
          <a:xfrm>
            <a:off x="210298" y="5420304"/>
            <a:ext cx="5813516" cy="1477328"/>
          </a:xfrm>
          <a:prstGeom prst="rect">
            <a:avLst/>
          </a:prstGeom>
          <a:noFill/>
        </p:spPr>
        <p:txBody>
          <a:bodyPr wrap="square" rtlCol="0">
            <a:spAutoFit/>
          </a:bodyPr>
          <a:lstStyle/>
          <a:p>
            <a:r>
              <a:rPr lang="en-GB" dirty="0"/>
              <a:t>Treatment modality for those with timely presentation does not appear to vary considerably between networks, with an approximate 70/20/10 split between HD, PD and transplant for all the networks.</a:t>
            </a:r>
          </a:p>
          <a:p>
            <a:endParaRPr lang="en-GB" dirty="0"/>
          </a:p>
        </p:txBody>
      </p:sp>
      <p:sp>
        <p:nvSpPr>
          <p:cNvPr id="2" name="Slide Number Placeholder 1">
            <a:extLst>
              <a:ext uri="{FF2B5EF4-FFF2-40B4-BE49-F238E27FC236}">
                <a16:creationId xmlns:a16="http://schemas.microsoft.com/office/drawing/2014/main" id="{125AAFD4-1468-440D-AAFC-61F2A11D476C}"/>
              </a:ext>
            </a:extLst>
          </p:cNvPr>
          <p:cNvSpPr>
            <a:spLocks noGrp="1"/>
          </p:cNvSpPr>
          <p:nvPr>
            <p:ph type="sldNum" sz="quarter" idx="12"/>
          </p:nvPr>
        </p:nvSpPr>
        <p:spPr>
          <a:xfrm>
            <a:off x="11754416" y="6436543"/>
            <a:ext cx="454572" cy="365125"/>
          </a:xfrm>
        </p:spPr>
        <p:txBody>
          <a:bodyPr lIns="91440" tIns="45720" rIns="91440" bIns="45720" anchor="t"/>
          <a:lstStyle/>
          <a:p>
            <a:fld id="{1549B935-1466-460F-A6BF-FACF29738DE7}" type="slidenum">
              <a:rPr lang="en-GB" dirty="0" smtClean="0"/>
              <a:t>98</a:t>
            </a:fld>
            <a:endParaRPr lang="en-GB" dirty="0">
              <a:cs typeface="Calibri"/>
            </a:endParaRPr>
          </a:p>
        </p:txBody>
      </p:sp>
      <p:grpSp>
        <p:nvGrpSpPr>
          <p:cNvPr id="4" name="Group 3">
            <a:extLst>
              <a:ext uri="{FF2B5EF4-FFF2-40B4-BE49-F238E27FC236}">
                <a16:creationId xmlns:a16="http://schemas.microsoft.com/office/drawing/2014/main" id="{75952F53-EBB3-4C50-8FD0-439A4867586C}"/>
              </a:ext>
            </a:extLst>
          </p:cNvPr>
          <p:cNvGrpSpPr/>
          <p:nvPr/>
        </p:nvGrpSpPr>
        <p:grpSpPr>
          <a:xfrm>
            <a:off x="174205" y="1177052"/>
            <a:ext cx="5957888" cy="4129088"/>
            <a:chOff x="174205" y="1177052"/>
            <a:chExt cx="5957888" cy="4129088"/>
          </a:xfrm>
        </p:grpSpPr>
        <p:graphicFrame>
          <p:nvGraphicFramePr>
            <p:cNvPr id="6" name="Chart 5">
              <a:extLst>
                <a:ext uri="{FF2B5EF4-FFF2-40B4-BE49-F238E27FC236}">
                  <a16:creationId xmlns:a16="http://schemas.microsoft.com/office/drawing/2014/main" id="{19FC59ED-52A8-4A64-8D41-5F957B5032EE}"/>
                </a:ext>
              </a:extLst>
            </p:cNvPr>
            <p:cNvGraphicFramePr>
              <a:graphicFrameLocks/>
            </p:cNvGraphicFramePr>
            <p:nvPr/>
          </p:nvGraphicFramePr>
          <p:xfrm>
            <a:off x="174205" y="1177052"/>
            <a:ext cx="5957888" cy="412908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787C1DCE-3649-4A69-B521-530619FB363C}"/>
                </a:ext>
              </a:extLst>
            </p:cNvPr>
            <p:cNvSpPr/>
            <p:nvPr/>
          </p:nvSpPr>
          <p:spPr>
            <a:xfrm>
              <a:off x="3892492" y="4647501"/>
              <a:ext cx="436227" cy="151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014846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FB36F4C-C060-49AB-9486-141EE4AA37DD}"/>
              </a:ext>
            </a:extLst>
          </p:cNvPr>
          <p:cNvSpPr txBox="1">
            <a:spLocks/>
          </p:cNvSpPr>
          <p:nvPr/>
        </p:nvSpPr>
        <p:spPr>
          <a:xfrm>
            <a:off x="462455" y="671988"/>
            <a:ext cx="11193517" cy="5865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800" b="1" dirty="0"/>
              <a:t>Home Therapies (PD): an equity analysis: </a:t>
            </a:r>
            <a:r>
              <a:rPr lang="en-GB" sz="1800" dirty="0"/>
              <a:t>Draft summary and recommendations (1 of 2)</a:t>
            </a:r>
          </a:p>
          <a:p>
            <a:pPr marL="0" indent="0">
              <a:lnSpc>
                <a:spcPct val="100000"/>
              </a:lnSpc>
              <a:buNone/>
            </a:pPr>
            <a:r>
              <a:rPr lang="en-GB" sz="1400" b="1" dirty="0"/>
              <a:t>1) Those aged 65 years and over are significantly less likely to start dialysis on PD.</a:t>
            </a:r>
          </a:p>
          <a:p>
            <a:pPr marL="0" indent="0">
              <a:lnSpc>
                <a:spcPct val="100000"/>
              </a:lnSpc>
              <a:buNone/>
            </a:pPr>
            <a:r>
              <a:rPr lang="en-GB" sz="1400" dirty="0"/>
              <a:t>Increasing age in itself is not a reason for not offering PD as a starting dialysis modality. However, decreases in manual dexterity, vision, frailty, and cognition (all associated with aging) may  become a barrier to being able to confidently undertake PD</a:t>
            </a:r>
            <a:r>
              <a:rPr lang="en-GB" sz="1400" baseline="30000" dirty="0"/>
              <a:t>1</a:t>
            </a:r>
            <a:r>
              <a:rPr lang="en-GB" sz="1400" dirty="0"/>
              <a:t>. Living alone, or with an elderly partner may also influence PD uptake. The Renal Association Clinical Practice Guideline</a:t>
            </a:r>
            <a:r>
              <a:rPr lang="en-GB" sz="1400" baseline="30000" dirty="0"/>
              <a:t>2</a:t>
            </a:r>
            <a:r>
              <a:rPr lang="en-GB" sz="1400" dirty="0"/>
              <a:t> summarises evidence around Assisted PD, with provision of nursing support in the community, as a useful option to overcome barriers to home dialysis therapy. The guideline concludes that assisted PD provides at least equivalent outcomes to in-centre haemodialysis for older patients, and higher treatment satisfaction and is a viable option for expanding home care in more dependent patients. </a:t>
            </a:r>
          </a:p>
          <a:p>
            <a:pPr marL="0" indent="0">
              <a:lnSpc>
                <a:spcPct val="100000"/>
              </a:lnSpc>
              <a:buNone/>
            </a:pPr>
            <a:r>
              <a:rPr lang="en-GB" sz="1400" b="1" dirty="0"/>
              <a:t>2) People from more deprived areas are significantly less likely to start dialysis on PD (national analysis).</a:t>
            </a:r>
          </a:p>
          <a:p>
            <a:pPr marL="0" indent="0">
              <a:lnSpc>
                <a:spcPct val="100000"/>
              </a:lnSpc>
              <a:buNone/>
            </a:pPr>
            <a:r>
              <a:rPr lang="en-GB" sz="1400" dirty="0"/>
              <a:t>Further investigation needed as to whether this is due to patient eligibility, the availability of the offer of PD, or the uptake of PD (patient choice). Specific barriers that may be more common amongst those from more deprived areas include limited space (or overcrowding) in the home, difficulty with transportation to clinic visits (compared to hospital-provided transport for in-centre haemodialysis), less available family or community support, and reduced health literacy</a:t>
            </a:r>
            <a:r>
              <a:rPr lang="en-GB" sz="1400" baseline="30000" dirty="0"/>
              <a:t>3</a:t>
            </a:r>
            <a:r>
              <a:rPr lang="en-GB" sz="1400" dirty="0"/>
              <a:t>.</a:t>
            </a:r>
          </a:p>
          <a:p>
            <a:pPr marL="0" indent="0">
              <a:lnSpc>
                <a:spcPct val="100000"/>
              </a:lnSpc>
              <a:buNone/>
            </a:pPr>
            <a:r>
              <a:rPr lang="en-GB" sz="1400" dirty="0"/>
              <a:t>As with the older population, Assisted PD services may help to increase uptake with this population. In terms of addressing deprivation itself, health services can play a part in mitigating the impact of multiple deprivation, for example, the provision of resources to help improve health literacy, travel/parking re-imbursement polices, other financial advice programmes such as advice on benefits (including housing support) or flexible appointment times that take into account a lack of control over working hours etc. However, the forms of deprivation that specifically affect the uptake of PD (poor housing, overcrowding, social isolation) require upstream interventions that aim to tackle these wider determinants of health. Renal networks can provide advocacy and support to Integrated Care Systems in their role of working alongside local authorities and other partners to address social and economic determinants of health</a:t>
            </a:r>
            <a:r>
              <a:rPr lang="en-GB" sz="1400" baseline="30000" dirty="0"/>
              <a:t> 4</a:t>
            </a:r>
            <a:r>
              <a:rPr lang="en-GB" sz="1400" dirty="0"/>
              <a:t>. </a:t>
            </a:r>
          </a:p>
          <a:p>
            <a:pPr marL="0" indent="0">
              <a:lnSpc>
                <a:spcPct val="100000"/>
              </a:lnSpc>
              <a:buNone/>
            </a:pPr>
            <a:r>
              <a:rPr lang="en-GB" sz="1400" b="1" dirty="0"/>
              <a:t>3) There is no difference in likelihood of starting dialysis on PD between men and women or between different ethnic groups.</a:t>
            </a:r>
          </a:p>
          <a:p>
            <a:pPr marL="0" indent="0">
              <a:lnSpc>
                <a:spcPct val="100000"/>
              </a:lnSpc>
              <a:buNone/>
            </a:pPr>
            <a:r>
              <a:rPr lang="en-GB" sz="1400" dirty="0"/>
              <a:t>It is a positive finding that there does not appear to be any inequity of access to starting dialysis with PD between these demographic groups. However, renal networks may wish to confirm that this finding is consistent at the local system level (where numbers are high enough to allow stable results). </a:t>
            </a:r>
          </a:p>
          <a:p>
            <a:pPr marL="0" indent="0">
              <a:lnSpc>
                <a:spcPct val="100000"/>
              </a:lnSpc>
              <a:buFont typeface="Arial" panose="020B0604020202020204" pitchFamily="34" charset="0"/>
              <a:buNone/>
            </a:pPr>
            <a:endParaRPr lang="en-GB" sz="1200" dirty="0"/>
          </a:p>
        </p:txBody>
      </p:sp>
    </p:spTree>
    <p:extLst>
      <p:ext uri="{BB962C8B-B14F-4D97-AF65-F5344CB8AC3E}">
        <p14:creationId xmlns:p14="http://schemas.microsoft.com/office/powerpoint/2010/main" val="2608577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KN Presentation template_.pptx" id="{EF1C8A9B-B1C9-4006-9168-AF84D1BC3AD5}" vid="{50830151-4248-43CF-AC85-26E0AF84B837}"/>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1_st_x0020_Reviewer_x0020_Outcome xmlns="2860fd41-21f7-4eeb-8df2-6ac7139796d7">
      <Value>Include</Value>
    </_x0031_st_x0020_Reviewer_x0020_Outcome>
    <_ip_UnifiedCompliancePolicyUIAction xmlns="http://schemas.microsoft.com/sharepoint/v3" xsi:nil="true"/>
    <_ip_UnifiedCompliancePolicyProperties xmlns="http://schemas.microsoft.com/sharepoint/v3" xsi:nil="true"/>
    <Reason xmlns="2860fd41-21f7-4eeb-8df2-6ac7139796d7" xsi:nil="true"/>
    <ModeratedDecision xmlns="2860fd41-21f7-4eeb-8df2-6ac7139796d7" xsi:nil="true"/>
    <Reviewer xmlns="2860fd41-21f7-4eeb-8df2-6ac7139796d7">
      <UserInfo>
        <DisplayName/>
        <AccountId xsi:nil="true"/>
        <AccountType/>
      </UserInfo>
    </Reviewer>
    <lcf76f155ced4ddcb4097134ff3c332f xmlns="2860fd41-21f7-4eeb-8df2-6ac7139796d7">
      <Terms xmlns="http://schemas.microsoft.com/office/infopath/2007/PartnerControls"/>
    </lcf76f155ced4ddcb4097134ff3c332f>
    <TaxCatchAll xmlns="cccaf3ac-2de9-44d4-aa31-54302fceb5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D30D4392850443BCC1E99B00EDD604" ma:contentTypeVersion="41" ma:contentTypeDescription="Create a new document." ma:contentTypeScope="" ma:versionID="4f94ffb83f50720560f7d32f7e08b60c">
  <xsd:schema xmlns:xsd="http://www.w3.org/2001/XMLSchema" xmlns:xs="http://www.w3.org/2001/XMLSchema" xmlns:p="http://schemas.microsoft.com/office/2006/metadata/properties" xmlns:ns1="http://schemas.microsoft.com/sharepoint/v3" xmlns:ns2="6bfb9901-762d-4a8b-adf0-37acd26cb1f0" xmlns:ns3="2860fd41-21f7-4eeb-8df2-6ac7139796d7" xmlns:ns4="cccaf3ac-2de9-44d4-aa31-54302fceb5f7" targetNamespace="http://schemas.microsoft.com/office/2006/metadata/properties" ma:root="true" ma:fieldsID="c205be5bacc0f24aee1b9cad446b7eed" ns1:_="" ns2:_="" ns3:_="" ns4:_="">
    <xsd:import namespace="http://schemas.microsoft.com/sharepoint/v3"/>
    <xsd:import namespace="6bfb9901-762d-4a8b-adf0-37acd26cb1f0"/>
    <xsd:import namespace="2860fd41-21f7-4eeb-8df2-6ac7139796d7"/>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Reviewer" minOccurs="0"/>
                <xsd:element ref="ns3:_x0031_st_x0020_Reviewer_x0020_Outcome" minOccurs="0"/>
                <xsd:element ref="ns3:Reason" minOccurs="0"/>
                <xsd:element ref="ns3:ModeratedDecis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fb9901-762d-4a8b-adf0-37acd26cb1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60fd41-21f7-4eeb-8df2-6ac7139796d7" elementFormDefault="qualified">
    <xsd:import namespace="http://schemas.microsoft.com/office/2006/documentManagement/types"/>
    <xsd:import namespace="http://schemas.microsoft.com/office/infopath/2007/PartnerControls"/>
    <xsd:element name="Reviewer" ma:index="12" nillable="true" ma:displayName="Reviewer" ma:format="Dropdown" ma:list="UserInfo" ma:SearchPeopleOnly="false" ma:SharePointGroup="0" ma:internalName="Review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1_st_x0020_Reviewer_x0020_Outcome" ma:index="13" nillable="true" ma:displayName="1st Reviewer Outcome" ma:default="Include" ma:internalName="_x0031_st_x0020_Reviewer_x0020_Outcome">
      <xsd:complexType>
        <xsd:complexContent>
          <xsd:extension base="dms:MultiChoice">
            <xsd:sequence>
              <xsd:element name="Value" maxOccurs="unbounded" minOccurs="0" nillable="true">
                <xsd:simpleType>
                  <xsd:restriction base="dms:Choice">
                    <xsd:enumeration value="Include"/>
                    <xsd:enumeration value="Exclude"/>
                    <xsd:enumeration value="Unsure"/>
                  </xsd:restriction>
                </xsd:simpleType>
              </xsd:element>
            </xsd:sequence>
          </xsd:extension>
        </xsd:complexContent>
      </xsd:complexType>
    </xsd:element>
    <xsd:element name="Reason" ma:index="14" nillable="true" ma:displayName="Reason" ma:format="Dropdown" ma:internalName="Reason">
      <xsd:simpleType>
        <xsd:restriction base="dms:Note">
          <xsd:maxLength value="255"/>
        </xsd:restriction>
      </xsd:simpleType>
    </xsd:element>
    <xsd:element name="ModeratedDecision" ma:index="15" nillable="true" ma:displayName="Moderated Decision" ma:format="Dropdown" ma:internalName="ModeratedDecision">
      <xsd:simpleType>
        <xsd:restriction base="dms:Choice">
          <xsd:enumeration value="Include"/>
          <xsd:enumeration value="Exclude"/>
          <xsd:enumeration value="Choice 3"/>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DD6CD3-A1F2-4B06-8405-5C702FBEF868}">
  <ds:schemaRefs>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cccaf3ac-2de9-44d4-aa31-54302fceb5f7"/>
    <ds:schemaRef ds:uri="http://purl.org/dc/elements/1.1/"/>
    <ds:schemaRef ds:uri="http://schemas.microsoft.com/office/2006/metadata/properties"/>
    <ds:schemaRef ds:uri="2860fd41-21f7-4eeb-8df2-6ac7139796d7"/>
    <ds:schemaRef ds:uri="6bfb9901-762d-4a8b-adf0-37acd26cb1f0"/>
    <ds:schemaRef ds:uri="http://www.w3.org/XML/1998/namespace"/>
    <ds:schemaRef ds:uri="http://purl.org/dc/dcmitype/"/>
  </ds:schemaRefs>
</ds:datastoreItem>
</file>

<file path=customXml/itemProps2.xml><?xml version="1.0" encoding="utf-8"?>
<ds:datastoreItem xmlns:ds="http://schemas.openxmlformats.org/officeDocument/2006/customXml" ds:itemID="{97F1A80F-C8BA-4FA1-84D1-EE2F07548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bfb9901-762d-4a8b-adf0-37acd26cb1f0"/>
    <ds:schemaRef ds:uri="2860fd41-21f7-4eeb-8df2-6ac7139796d7"/>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B761C8-A788-4120-B26A-6428EDB006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3559</TotalTime>
  <Words>15834</Words>
  <Application>Microsoft Office PowerPoint</Application>
  <PresentationFormat>Widescreen</PresentationFormat>
  <Paragraphs>1980</Paragraphs>
  <Slides>100</Slides>
  <Notes>51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100</vt:i4>
      </vt:variant>
    </vt:vector>
  </HeadingPairs>
  <TitlesOfParts>
    <vt:vector size="110" baseType="lpstr">
      <vt:lpstr>Arial</vt:lpstr>
      <vt:lpstr>Calibri</vt:lpstr>
      <vt:lpstr>Calibri Light</vt:lpstr>
      <vt:lpstr>Frutiger</vt:lpstr>
      <vt:lpstr>Trebuchet MS</vt:lpstr>
      <vt:lpstr>Office Theme</vt:lpstr>
      <vt:lpstr>SL SS NHS blue</vt:lpstr>
      <vt:lpstr>Office Theme</vt:lpstr>
      <vt:lpstr>3_Office Theme</vt:lpstr>
      <vt:lpstr>think-cell Slide</vt:lpstr>
      <vt:lpstr>London Kidney Network  Health Equity Baseline Assessment</vt:lpstr>
      <vt:lpstr>PowerPoint Presentation</vt:lpstr>
      <vt:lpstr>PowerPoint Presentation</vt:lpstr>
      <vt:lpstr>London Kidney Network Health Equity Baseline Assessment </vt:lpstr>
      <vt:lpstr>PowerPoint Presentation</vt:lpstr>
      <vt:lpstr>PowerPoint Presentation</vt:lpstr>
      <vt:lpstr>PowerPoint Presentation</vt:lpstr>
      <vt:lpstr>PowerPoint Presentation</vt:lpstr>
      <vt:lpstr>PowerPoint Presentation</vt:lpstr>
      <vt:lpstr>PowerPoint Presentation</vt:lpstr>
      <vt:lpstr>Potential barriers to access and good outcomes</vt:lpstr>
      <vt:lpstr>PowerPoint Presentation</vt:lpstr>
      <vt:lpstr>PowerPoint Presentation</vt:lpstr>
      <vt:lpstr>PowerPoint Presentation</vt:lpstr>
      <vt:lpstr>PowerPoint Presentation</vt:lpstr>
      <vt:lpstr>PowerPoint Presentation</vt:lpstr>
      <vt:lpstr>Renal Services Transformation Programme Health Equity Baseline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ICS reference cartogram (for interpretation of next slide)</vt:lpstr>
      <vt:lpstr>Observed V Expected RRT ratios by ICS (adjusted for age-sex-ethnicity)</vt:lpstr>
      <vt:lpstr>PowerPoint Presentation</vt:lpstr>
      <vt:lpstr>PowerPoint Presentation</vt:lpstr>
      <vt:lpstr>Renal Services Transformation Programme Health Equity Baseline Assessment </vt:lpstr>
      <vt:lpstr>PowerPoint Presentation</vt:lpstr>
      <vt:lpstr>PowerPoint Presentation</vt:lpstr>
      <vt:lpstr>PowerPoint Presentation</vt:lpstr>
      <vt:lpstr>Prevalence of recorded CKD diagnosis*</vt:lpstr>
      <vt:lpstr>The impact of COVID-19 on recorded CKD prevalence (March 2020 vs. Sept 2021)</vt:lpstr>
      <vt:lpstr>PowerPoint Presentation</vt:lpstr>
      <vt:lpstr>Uncoded CKD*</vt:lpstr>
      <vt:lpstr>PowerPoint Presentation</vt:lpstr>
      <vt:lpstr>Late presentation* and uncoded CKD  There is a moderate strength positive correlation between the percentage of patients with uncoded CKD and those who present late to specialised renal services.</vt:lpstr>
      <vt:lpstr>Albumin-Creatinine Ratio testing*</vt:lpstr>
      <vt:lpstr>PowerPoint Presentation</vt:lpstr>
      <vt:lpstr>Estimated Glomerular Filtration Rate (eGFR) testing*</vt:lpstr>
      <vt:lpstr>PowerPoint Presentation</vt:lpstr>
      <vt:lpstr>Blood Pressure Control*</vt:lpstr>
      <vt:lpstr>PowerPoint Presentation</vt:lpstr>
      <vt:lpstr>PowerPoint Presentation</vt:lpstr>
      <vt:lpstr>PowerPoint Presentation</vt:lpstr>
      <vt:lpstr>PowerPoint Presentation</vt:lpstr>
      <vt:lpstr>PowerPoint Presentation</vt:lpstr>
      <vt:lpstr>PowerPoint Presentation</vt:lpstr>
      <vt:lpstr>London Kidney Network Health Equity Baseline Assessment </vt:lpstr>
      <vt:lpstr>PowerPoint Presentation</vt:lpstr>
      <vt:lpstr>Nephrology Outpatient attendance rates</vt:lpstr>
      <vt:lpstr>Nephrology Outpatient attendance rates by ICS/Provider</vt:lpstr>
      <vt:lpstr>Nephrology Outpatient Mode of Attendance</vt:lpstr>
      <vt:lpstr>PowerPoint Presentation</vt:lpstr>
      <vt:lpstr>Nephrology Outpatient Did Not Attend rates*</vt:lpstr>
      <vt:lpstr>Nephrology Outpatient Did Not Attend rates by ICS and provider</vt:lpstr>
      <vt:lpstr>Nephrology Outpatient Cancellation rates</vt:lpstr>
      <vt:lpstr>PowerPoint Presentation</vt:lpstr>
      <vt:lpstr>PowerPoint Presentation</vt:lpstr>
      <vt:lpstr>PowerPoint Presentation</vt:lpstr>
      <vt:lpstr>PowerPoint Presentation</vt:lpstr>
      <vt:lpstr>London Kidney Network Health Equity Baseline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London Kidney Network Health Equity Baseline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London Kidney Network Health Equity Baseline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Linda.Tarm@gstt.nhs.uk</dc:creator>
  <cp:lastModifiedBy>Catherine Croucher</cp:lastModifiedBy>
  <cp:revision>358</cp:revision>
  <dcterms:created xsi:type="dcterms:W3CDTF">2021-03-03T16:52:11Z</dcterms:created>
  <dcterms:modified xsi:type="dcterms:W3CDTF">2022-12-09T13:54:19Z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6562152a-4615-44ea-8825-b941c6a38b56</vt:lpwstr>
  </property>
  <property fmtid="{D5CDD505-2E9C-101B-9397-08002B2CF9AE}" pid="3" name="ContentTypeId">
    <vt:lpwstr>0x01010092D30D4392850443BCC1E99B00EDD604</vt:lpwstr>
  </property>
  <property fmtid="{D5CDD505-2E9C-101B-9397-08002B2CF9AE}" pid="4" name="MediaServiceImageTags">
    <vt:lpwstr/>
  </property>
</Properties>
</file>