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 id="2147483660" r:id="rId5"/>
  </p:sldMasterIdLst>
  <p:notesMasterIdLst>
    <p:notesMasterId r:id="rId21"/>
  </p:notesMasterIdLst>
  <p:sldIdLst>
    <p:sldId id="258" r:id="rId6"/>
    <p:sldId id="261" r:id="rId7"/>
    <p:sldId id="259" r:id="rId8"/>
    <p:sldId id="272" r:id="rId9"/>
    <p:sldId id="263" r:id="rId10"/>
    <p:sldId id="273" r:id="rId11"/>
    <p:sldId id="266" r:id="rId12"/>
    <p:sldId id="275" r:id="rId13"/>
    <p:sldId id="264" r:id="rId14"/>
    <p:sldId id="277" r:id="rId15"/>
    <p:sldId id="278" r:id="rId16"/>
    <p:sldId id="281" r:id="rId17"/>
    <p:sldId id="280" r:id="rId18"/>
    <p:sldId id="279"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m Linda" initials="T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00FF"/>
    <a:srgbClr val="FF6600"/>
    <a:srgbClr val="009900"/>
    <a:srgbClr val="6600F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B5A5D-2A92-E649-9F30-307FBB4BFF97}" v="30" dt="2024-07-24T12:01:53.966"/>
    <p1510:client id="{F041B5D7-6718-AE36-44CC-EDBE7D1FCA84}" v="49" dt="2024-07-24T13:32:42.9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30" autoAdjust="0"/>
    <p:restoredTop sz="69589" autoAdjust="0"/>
  </p:normalViewPr>
  <p:slideViewPr>
    <p:cSldViewPr snapToGrid="0">
      <p:cViewPr varScale="1">
        <p:scale>
          <a:sx n="86" d="100"/>
          <a:sy n="86" d="100"/>
        </p:scale>
        <p:origin x="1768"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DB639-4B6F-488C-94DF-A5F08824C572}" type="datetimeFigureOut">
              <a:rPr lang="en-GB" smtClean="0"/>
              <a:t>24/07/2024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9E37E-827F-4467-9455-CB7A04B1C4BF}" type="slidenum">
              <a:rPr lang="en-GB" smtClean="0"/>
              <a:t>‹#›</a:t>
            </a:fld>
            <a:endParaRPr lang="en-GB"/>
          </a:p>
        </p:txBody>
      </p:sp>
    </p:spTree>
    <p:extLst>
      <p:ext uri="{BB962C8B-B14F-4D97-AF65-F5344CB8AC3E}">
        <p14:creationId xmlns:p14="http://schemas.microsoft.com/office/powerpoint/2010/main" val="1733033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38659C-A665-304A-94EE-32220F758511}" type="slidenum">
              <a:rPr lang="en-US" smtClean="0"/>
              <a:t>1</a:t>
            </a:fld>
            <a:endParaRPr lang="en-US"/>
          </a:p>
        </p:txBody>
      </p:sp>
    </p:spTree>
    <p:extLst>
      <p:ext uri="{BB962C8B-B14F-4D97-AF65-F5344CB8AC3E}">
        <p14:creationId xmlns:p14="http://schemas.microsoft.com/office/powerpoint/2010/main" val="1360993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t>12</a:t>
            </a:fld>
            <a:endParaRPr lang="en-GB"/>
          </a:p>
        </p:txBody>
      </p:sp>
    </p:spTree>
    <p:extLst>
      <p:ext uri="{BB962C8B-B14F-4D97-AF65-F5344CB8AC3E}">
        <p14:creationId xmlns:p14="http://schemas.microsoft.com/office/powerpoint/2010/main" val="1660864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t>15</a:t>
            </a:fld>
            <a:endParaRPr lang="en-GB"/>
          </a:p>
        </p:txBody>
      </p:sp>
    </p:spTree>
    <p:extLst>
      <p:ext uri="{BB962C8B-B14F-4D97-AF65-F5344CB8AC3E}">
        <p14:creationId xmlns:p14="http://schemas.microsoft.com/office/powerpoint/2010/main" val="166086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813318-5246-49E2-93BC-572D1A4291B7}" type="slidenum">
              <a:rPr lang="en-GB" smtClean="0"/>
              <a:t>2</a:t>
            </a:fld>
            <a:endParaRPr lang="en-GB"/>
          </a:p>
        </p:txBody>
      </p:sp>
    </p:spTree>
    <p:extLst>
      <p:ext uri="{BB962C8B-B14F-4D97-AF65-F5344CB8AC3E}">
        <p14:creationId xmlns:p14="http://schemas.microsoft.com/office/powerpoint/2010/main" val="206957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813318-5246-49E2-93BC-572D1A4291B7}" type="slidenum">
              <a:rPr lang="en-GB" smtClean="0"/>
              <a:t>3</a:t>
            </a:fld>
            <a:endParaRPr lang="en-GB"/>
          </a:p>
        </p:txBody>
      </p:sp>
    </p:spTree>
    <p:extLst>
      <p:ext uri="{BB962C8B-B14F-4D97-AF65-F5344CB8AC3E}">
        <p14:creationId xmlns:p14="http://schemas.microsoft.com/office/powerpoint/2010/main" val="4165700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813318-5246-49E2-93BC-572D1A4291B7}" type="slidenum">
              <a:rPr lang="en-GB" smtClean="0"/>
              <a:t>5</a:t>
            </a:fld>
            <a:endParaRPr lang="en-GB"/>
          </a:p>
        </p:txBody>
      </p:sp>
    </p:spTree>
    <p:extLst>
      <p:ext uri="{BB962C8B-B14F-4D97-AF65-F5344CB8AC3E}">
        <p14:creationId xmlns:p14="http://schemas.microsoft.com/office/powerpoint/2010/main" val="20695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813318-5246-49E2-93BC-572D1A4291B7}" type="slidenum">
              <a:rPr lang="en-GB" smtClean="0"/>
              <a:t>6</a:t>
            </a:fld>
            <a:endParaRPr lang="en-GB"/>
          </a:p>
        </p:txBody>
      </p:sp>
    </p:spTree>
    <p:extLst>
      <p:ext uri="{BB962C8B-B14F-4D97-AF65-F5344CB8AC3E}">
        <p14:creationId xmlns:p14="http://schemas.microsoft.com/office/powerpoint/2010/main" val="283121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813318-5246-49E2-93BC-572D1A4291B7}" type="slidenum">
              <a:rPr lang="en-GB" smtClean="0"/>
              <a:t>7</a:t>
            </a:fld>
            <a:endParaRPr lang="en-GB"/>
          </a:p>
        </p:txBody>
      </p:sp>
    </p:spTree>
    <p:extLst>
      <p:ext uri="{BB962C8B-B14F-4D97-AF65-F5344CB8AC3E}">
        <p14:creationId xmlns:p14="http://schemas.microsoft.com/office/powerpoint/2010/main" val="2831214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813318-5246-49E2-93BC-572D1A4291B7}" type="slidenum">
              <a:rPr lang="en-GB" smtClean="0"/>
              <a:t>8</a:t>
            </a:fld>
            <a:endParaRPr lang="en-GB"/>
          </a:p>
        </p:txBody>
      </p:sp>
    </p:spTree>
    <p:extLst>
      <p:ext uri="{BB962C8B-B14F-4D97-AF65-F5344CB8AC3E}">
        <p14:creationId xmlns:p14="http://schemas.microsoft.com/office/powerpoint/2010/main" val="2831214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813318-5246-49E2-93BC-572D1A4291B7}" type="slidenum">
              <a:rPr lang="en-GB" smtClean="0"/>
              <a:t>9</a:t>
            </a:fld>
            <a:endParaRPr lang="en-GB"/>
          </a:p>
        </p:txBody>
      </p:sp>
    </p:spTree>
    <p:extLst>
      <p:ext uri="{BB962C8B-B14F-4D97-AF65-F5344CB8AC3E}">
        <p14:creationId xmlns:p14="http://schemas.microsoft.com/office/powerpoint/2010/main" val="206957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9E37E-827F-4467-9455-CB7A04B1C4BF}" type="slidenum">
              <a:rPr lang="en-GB" smtClean="0"/>
              <a:t>11</a:t>
            </a:fld>
            <a:endParaRPr lang="en-GB"/>
          </a:p>
        </p:txBody>
      </p:sp>
    </p:spTree>
    <p:extLst>
      <p:ext uri="{BB962C8B-B14F-4D97-AF65-F5344CB8AC3E}">
        <p14:creationId xmlns:p14="http://schemas.microsoft.com/office/powerpoint/2010/main" val="166086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5.xml"/><Relationship Id="rId5" Type="http://schemas.openxmlformats.org/officeDocument/2006/relationships/image" Target="../media/image9.png"/><Relationship Id="rId4" Type="http://schemas.openxmlformats.org/officeDocument/2006/relationships/image" Target="../media/image8.emf"/></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7.xml"/><Relationship Id="rId5" Type="http://schemas.openxmlformats.org/officeDocument/2006/relationships/image" Target="../media/image12.png"/><Relationship Id="rId4" Type="http://schemas.openxmlformats.org/officeDocument/2006/relationships/image" Target="../media/image8.emf"/></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image" Target="../media/image4.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xml"/><Relationship Id="rId7" Type="http://schemas.openxmlformats.org/officeDocument/2006/relationships/image" Target="../media/image2.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oleObject" Target="../embeddings/oleObject7.bin"/><Relationship Id="rId5" Type="http://schemas.openxmlformats.org/officeDocument/2006/relationships/image" Target="../media/image4.jpeg"/><Relationship Id="rId4" Type="http://schemas.openxmlformats.org/officeDocument/2006/relationships/slideMaster" Target="../slideMasters/slideMaster2.xml"/><Relationship Id="rId9"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8.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12.png"/><Relationship Id="rId4" Type="http://schemas.openxmlformats.org/officeDocument/2006/relationships/image" Target="../media/image2.emf"/></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4.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AEDF8-5779-4D75-822B-76B3D08503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849F41-462B-4AA1-A4CA-B6C208F7A8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481256E-13C5-4573-AA72-02BD13647CDE}"/>
              </a:ext>
            </a:extLst>
          </p:cNvPr>
          <p:cNvSpPr>
            <a:spLocks noGrp="1"/>
          </p:cNvSpPr>
          <p:nvPr>
            <p:ph type="dt" sz="half" idx="10"/>
          </p:nvPr>
        </p:nvSpPr>
        <p:spPr/>
        <p:txBody>
          <a:bodyPr/>
          <a:lstStyle/>
          <a:p>
            <a:fld id="{8A12A3D8-57B1-4282-9295-AB636BC03041}" type="datetime1">
              <a:rPr lang="en-GB" smtClean="0"/>
              <a:t>24/07/2024</a:t>
            </a:fld>
            <a:endParaRPr lang="en-GB"/>
          </a:p>
        </p:txBody>
      </p:sp>
      <p:sp>
        <p:nvSpPr>
          <p:cNvPr id="5" name="Footer Placeholder 4">
            <a:extLst>
              <a:ext uri="{FF2B5EF4-FFF2-40B4-BE49-F238E27FC236}">
                <a16:creationId xmlns:a16="http://schemas.microsoft.com/office/drawing/2014/main" id="{5D066F8A-3855-4BCB-9796-CE02FE9CB305}"/>
              </a:ext>
            </a:extLst>
          </p:cNvPr>
          <p:cNvSpPr>
            <a:spLocks noGrp="1"/>
          </p:cNvSpPr>
          <p:nvPr>
            <p:ph type="ftr" sz="quarter" idx="11"/>
          </p:nvPr>
        </p:nvSpPr>
        <p:spPr/>
        <p:txBody>
          <a:bodyPr/>
          <a:lstStyle/>
          <a:p>
            <a:r>
              <a:rPr lang="en-GB"/>
              <a:t>LKN South Ldn Integration pilots v0.8</a:t>
            </a:r>
          </a:p>
        </p:txBody>
      </p:sp>
      <p:sp>
        <p:nvSpPr>
          <p:cNvPr id="6" name="Slide Number Placeholder 5">
            <a:extLst>
              <a:ext uri="{FF2B5EF4-FFF2-40B4-BE49-F238E27FC236}">
                <a16:creationId xmlns:a16="http://schemas.microsoft.com/office/drawing/2014/main" id="{F655F6F8-D9A4-4EBF-80AF-33F109F44208}"/>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87840734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FFB6C-BA1E-4376-B7AD-C36690CA4E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2E6397-8464-4FDE-93EF-41304E550F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45CC1-B02E-442B-8373-387FA9D24CDA}"/>
              </a:ext>
            </a:extLst>
          </p:cNvPr>
          <p:cNvSpPr>
            <a:spLocks noGrp="1"/>
          </p:cNvSpPr>
          <p:nvPr>
            <p:ph type="dt" sz="half" idx="10"/>
          </p:nvPr>
        </p:nvSpPr>
        <p:spPr/>
        <p:txBody>
          <a:bodyPr/>
          <a:lstStyle/>
          <a:p>
            <a:fld id="{3209726C-DE0D-484C-AFFA-1B3382B12C7D}" type="datetime1">
              <a:rPr lang="en-GB" smtClean="0"/>
              <a:t>24/07/2024</a:t>
            </a:fld>
            <a:endParaRPr lang="en-GB"/>
          </a:p>
        </p:txBody>
      </p:sp>
      <p:sp>
        <p:nvSpPr>
          <p:cNvPr id="5" name="Footer Placeholder 4">
            <a:extLst>
              <a:ext uri="{FF2B5EF4-FFF2-40B4-BE49-F238E27FC236}">
                <a16:creationId xmlns:a16="http://schemas.microsoft.com/office/drawing/2014/main" id="{4A5F3A82-C53E-4311-BB0F-F74B4DDD6EC9}"/>
              </a:ext>
            </a:extLst>
          </p:cNvPr>
          <p:cNvSpPr>
            <a:spLocks noGrp="1"/>
          </p:cNvSpPr>
          <p:nvPr>
            <p:ph type="ftr" sz="quarter" idx="11"/>
          </p:nvPr>
        </p:nvSpPr>
        <p:spPr/>
        <p:txBody>
          <a:bodyPr/>
          <a:lstStyle/>
          <a:p>
            <a:r>
              <a:rPr lang="en-GB"/>
              <a:t>LKN South Ldn Integration pilots v0.8</a:t>
            </a:r>
          </a:p>
        </p:txBody>
      </p:sp>
      <p:sp>
        <p:nvSpPr>
          <p:cNvPr id="6" name="Slide Number Placeholder 5">
            <a:extLst>
              <a:ext uri="{FF2B5EF4-FFF2-40B4-BE49-F238E27FC236}">
                <a16:creationId xmlns:a16="http://schemas.microsoft.com/office/drawing/2014/main" id="{12D0DF26-32D9-4B55-9E43-D1BE28E152AE}"/>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9748863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31B337-8E59-49BA-B872-1986E48D3F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81B547-F5CD-4752-BBBD-92C80B1E6C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79FD23-9FE5-40DB-91D4-1FB7BB986176}"/>
              </a:ext>
            </a:extLst>
          </p:cNvPr>
          <p:cNvSpPr>
            <a:spLocks noGrp="1"/>
          </p:cNvSpPr>
          <p:nvPr>
            <p:ph type="dt" sz="half" idx="10"/>
          </p:nvPr>
        </p:nvSpPr>
        <p:spPr/>
        <p:txBody>
          <a:bodyPr/>
          <a:lstStyle/>
          <a:p>
            <a:fld id="{5133C240-007E-4194-8DB1-2F09C7556BB3}" type="datetime1">
              <a:rPr lang="en-GB" smtClean="0"/>
              <a:t>24/07/2024</a:t>
            </a:fld>
            <a:endParaRPr lang="en-GB"/>
          </a:p>
        </p:txBody>
      </p:sp>
      <p:sp>
        <p:nvSpPr>
          <p:cNvPr id="5" name="Footer Placeholder 4">
            <a:extLst>
              <a:ext uri="{FF2B5EF4-FFF2-40B4-BE49-F238E27FC236}">
                <a16:creationId xmlns:a16="http://schemas.microsoft.com/office/drawing/2014/main" id="{1519B62C-C8E2-47F7-B80B-401F99D2FA4E}"/>
              </a:ext>
            </a:extLst>
          </p:cNvPr>
          <p:cNvSpPr>
            <a:spLocks noGrp="1"/>
          </p:cNvSpPr>
          <p:nvPr>
            <p:ph type="ftr" sz="quarter" idx="11"/>
          </p:nvPr>
        </p:nvSpPr>
        <p:spPr/>
        <p:txBody>
          <a:bodyPr/>
          <a:lstStyle/>
          <a:p>
            <a:r>
              <a:rPr lang="en-GB"/>
              <a:t>LKN South Ldn Integration pilots v0.8</a:t>
            </a:r>
          </a:p>
        </p:txBody>
      </p:sp>
      <p:sp>
        <p:nvSpPr>
          <p:cNvPr id="6" name="Slide Number Placeholder 5">
            <a:extLst>
              <a:ext uri="{FF2B5EF4-FFF2-40B4-BE49-F238E27FC236}">
                <a16:creationId xmlns:a16="http://schemas.microsoft.com/office/drawing/2014/main" id="{331F897A-851E-4A70-B177-888B491F9673}"/>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23256176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704606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7"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pic>
        <p:nvPicPr>
          <p:cNvPr id="15" name="TitleAndEndImages"/>
          <p:cNvPicPr>
            <a:picLocks noChangeAspect="1"/>
          </p:cNvPicPr>
          <p:nvPr>
            <p:custDataLst>
              <p:tags r:id="rId3"/>
            </p:custDataLst>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flipH="1">
            <a:off x="-52253" y="-112364"/>
            <a:ext cx="12243461" cy="5443664"/>
          </a:xfrm>
          <a:prstGeom prst="rect">
            <a:avLst/>
          </a:prstGeom>
        </p:spPr>
      </p:pic>
      <p:sp>
        <p:nvSpPr>
          <p:cNvPr id="21" name="Rectangle 20"/>
          <p:cNvSpPr/>
          <p:nvPr/>
        </p:nvSpPr>
        <p:spPr bwMode="black">
          <a:xfrm>
            <a:off x="630936" y="626200"/>
            <a:ext cx="7778121" cy="5529600"/>
          </a:xfrm>
          <a:prstGeom prst="rect">
            <a:avLst/>
          </a:prstGeom>
          <a:solidFill>
            <a:srgbClr val="005EB8">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575390" cy="327148"/>
          </a:xfrm>
          <a:prstGeom prst="rect">
            <a:avLst/>
          </a:prstGeom>
          <a:noFill/>
        </p:spPr>
        <p:txBody>
          <a:bodyPr anchor="ctr"/>
          <a:lstStyle>
            <a:lvl1pPr algn="l">
              <a:lnSpc>
                <a:spcPct val="110000"/>
              </a:lnSpc>
              <a:buNone/>
              <a:defRPr sz="1200" b="1" cap="all" baseline="0">
                <a:solidFill>
                  <a:srgbClr val="37373A"/>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575390" cy="436195"/>
          </a:xfrm>
          <a:prstGeom prst="rect">
            <a:avLst/>
          </a:prstGeom>
        </p:spPr>
        <p:txBody>
          <a:bodyPr anchor="ctr"/>
          <a:lstStyle>
            <a:lvl1pPr marL="0" indent="0" algn="l">
              <a:lnSpc>
                <a:spcPct val="110000"/>
              </a:lnSpc>
              <a:buNone/>
              <a:defRPr sz="1600" baseline="0">
                <a:solidFill>
                  <a:srgbClr val="37373A"/>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575390" cy="3138423"/>
          </a:xfrm>
          <a:prstGeom prst="rect">
            <a:avLst/>
          </a:prstGeom>
        </p:spPr>
        <p:txBody>
          <a:bodyPr anchor="b">
            <a:normAutofit/>
          </a:bodyPr>
          <a:lstStyle>
            <a:lvl1pPr algn="l">
              <a:lnSpc>
                <a:spcPct val="93000"/>
              </a:lnSpc>
              <a:defRPr sz="5400" baseline="0">
                <a:solidFill>
                  <a:schemeClr val="bg1"/>
                </a:solidFill>
                <a:latin typeface="+mj-lt"/>
                <a:sym typeface="Trebuchet MS" panose="020B0603020202020204" pitchFamily="34" charset="0"/>
              </a:defRPr>
            </a:lvl1pPr>
          </a:lstStyle>
          <a:p>
            <a:r>
              <a:rPr lang="en-US" dirty="0"/>
              <a:t>Title in Title Case</a:t>
            </a: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39319" y="255432"/>
            <a:ext cx="2321626" cy="1432407"/>
          </a:xfrm>
          <a:prstGeom prst="rect">
            <a:avLst/>
          </a:prstGeom>
        </p:spPr>
      </p:pic>
      <p:sp>
        <p:nvSpPr>
          <p:cNvPr id="16" name="TextBox 15">
            <a:extLst>
              <a:ext uri="{FF2B5EF4-FFF2-40B4-BE49-F238E27FC236}">
                <a16:creationId xmlns:a16="http://schemas.microsoft.com/office/drawing/2014/main" id="{0D05A6B1-0D95-4E9A-997E-4B617E5D4AFD}"/>
              </a:ext>
            </a:extLst>
          </p:cNvPr>
          <p:cNvSpPr txBox="1"/>
          <p:nvPr userDrawn="1"/>
        </p:nvSpPr>
        <p:spPr>
          <a:xfrm>
            <a:off x="7378391" y="5491237"/>
            <a:ext cx="4731014" cy="1015663"/>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rmAutofit/>
          </a:bodyPr>
          <a:lstStyle/>
          <a:p>
            <a:endParaRPr lang="en-GB" sz="1200" dirty="0">
              <a:solidFill>
                <a:srgbClr val="37373A"/>
              </a:solidFill>
            </a:endParaRPr>
          </a:p>
        </p:txBody>
      </p:sp>
      <p:sp>
        <p:nvSpPr>
          <p:cNvPr id="5" name="Rectangle 4"/>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15441431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7484272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a:lstStyle>
            <a:lvl1pPr>
              <a:defRPr sz="3400">
                <a:solidFill>
                  <a:srgbClr val="005EB8"/>
                </a:solidFill>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vl1pPr>
            <a:lvl2pPr>
              <a:lnSpc>
                <a:spcPct val="100000"/>
              </a:lnSpc>
              <a:spcBef>
                <a:spcPts val="0"/>
              </a:spcBef>
              <a:spcAft>
                <a:spcPts val="0"/>
              </a:spcAft>
              <a:buClr>
                <a:srgbClr val="005EB8"/>
              </a:buClr>
              <a:defRPr sz="2000"/>
            </a:lvl2pPr>
            <a:lvl3pPr>
              <a:lnSpc>
                <a:spcPct val="100000"/>
              </a:lnSpc>
              <a:spcBef>
                <a:spcPts val="0"/>
              </a:spcBef>
              <a:spcAft>
                <a:spcPts val="0"/>
              </a:spcAft>
              <a:buClr>
                <a:srgbClr val="005EB8"/>
              </a:buClr>
              <a:defRPr sz="2000"/>
            </a:lvl3pPr>
            <a:lvl4pPr>
              <a:lnSpc>
                <a:spcPct val="100000"/>
              </a:lnSpc>
              <a:spcBef>
                <a:spcPts val="0"/>
              </a:spcBef>
              <a:spcAft>
                <a:spcPts val="0"/>
              </a:spcAft>
              <a:defRPr sz="2400">
                <a:solidFill>
                  <a:srgbClr val="005EB8"/>
                </a:solidFill>
              </a:defRPr>
            </a:lvl4pPr>
            <a:lvl5pPr>
              <a:lnSpc>
                <a:spcPct val="100000"/>
              </a:lnSpc>
              <a:spcBef>
                <a:spcPts val="0"/>
              </a:spcBef>
              <a:spcAft>
                <a:spcPts val="0"/>
              </a:spcAft>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89786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ay slice heading">
    <p:spTree>
      <p:nvGrpSpPr>
        <p:cNvPr id="1" name=""/>
        <p:cNvGrpSpPr/>
        <p:nvPr/>
      </p:nvGrpSpPr>
      <p:grpSpPr>
        <a:xfrm>
          <a:off x="0" y="0"/>
          <a:ext cx="0" cy="0"/>
          <a:chOff x="0" y="0"/>
          <a:chExt cx="0" cy="0"/>
        </a:xfrm>
      </p:grpSpPr>
      <p:sp>
        <p:nvSpPr>
          <p:cNvPr id="8" name="Rectangle 7"/>
          <p:cNvSpPr/>
          <p:nvPr/>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ndParaRPr>
          </a:p>
        </p:txBody>
      </p:sp>
      <p:sp>
        <p:nvSpPr>
          <p:cNvPr id="9" name="Title 1"/>
          <p:cNvSpPr>
            <a:spLocks noGrp="1"/>
          </p:cNvSpPr>
          <p:nvPr>
            <p:ph type="title" hasCustomPrompt="1"/>
          </p:nvPr>
        </p:nvSpPr>
        <p:spPr bwMode="ltGray">
          <a:xfrm>
            <a:off x="630000" y="1544274"/>
            <a:ext cx="3452400" cy="1495794"/>
          </a:xfrm>
          <a:noFill/>
        </p:spPr>
        <p:txBody>
          <a:bodyPr wrap="square" lIns="0" tIns="0" rIns="320040" bIns="0" anchor="b">
            <a:noAutofit/>
          </a:bodyPr>
          <a:lstStyle>
            <a:lvl1pPr>
              <a:defRPr sz="3200">
                <a:solidFill>
                  <a:srgbClr val="005EB8"/>
                </a:solidFill>
                <a:latin typeface="+mj-lt"/>
              </a:defRPr>
            </a:lvl1pPr>
          </a:lstStyle>
          <a:p>
            <a:r>
              <a:rPr lang="en-US" dirty="0"/>
              <a:t>Click to add title</a:t>
            </a:r>
          </a:p>
        </p:txBody>
      </p:sp>
    </p:spTree>
    <p:extLst>
      <p:ext uri="{BB962C8B-B14F-4D97-AF65-F5344CB8AC3E}">
        <p14:creationId xmlns:p14="http://schemas.microsoft.com/office/powerpoint/2010/main" val="1643360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ection header line">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5EB8"/>
                </a:solidFill>
                <a:latin typeface="+mj-lt"/>
                <a:sym typeface="Trebuchet MS" panose="020B0603020202020204" pitchFamily="34" charset="0"/>
              </a:defRPr>
            </a:lvl1pPr>
          </a:lstStyle>
          <a:p>
            <a:r>
              <a:rPr lang="en-US" dirty="0"/>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817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White one thir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Rectangle 25"/>
          <p:cNvSpPr/>
          <p:nvPr/>
        </p:nvSpPr>
        <p:spPr bwMode="white">
          <a:xfrm>
            <a:off x="0" y="0"/>
            <a:ext cx="4079508"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rgbClr val="005EB8"/>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4226188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3" name="Rectangle 12"/>
          <p:cNvSpPr/>
          <p:nvPr/>
        </p:nvSpPr>
        <p:spPr bwMode="white">
          <a:xfrm>
            <a:off x="0" y="0"/>
            <a:ext cx="717195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7" name="TextBox 16"/>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spTree>
    <p:extLst>
      <p:ext uri="{BB962C8B-B14F-4D97-AF65-F5344CB8AC3E}">
        <p14:creationId xmlns:p14="http://schemas.microsoft.com/office/powerpoint/2010/main" val="202245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Green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anchor="ctr">
            <a:noAutofit/>
          </a:bodyPr>
          <a:lstStyle>
            <a:lvl1pPr>
              <a:defRPr sz="3200">
                <a:solidFill>
                  <a:schemeClr val="bg1"/>
                </a:solidFill>
                <a:latin typeface="+mj-lt"/>
                <a:sym typeface="Trebuchet MS" panose="020B0603020202020204" pitchFamily="34" charset="0"/>
              </a:defRPr>
            </a:lvl1pPr>
          </a:lstStyle>
          <a:p>
            <a:r>
              <a:rPr lang="en-US" dirty="0"/>
              <a:t>Click to add title</a:t>
            </a:r>
          </a:p>
        </p:txBody>
      </p:sp>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17973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93E56-33B0-4875-9F60-12F855AA41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C40FF0-A852-410D-A741-78DB0487BD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22C9DD-12B9-4D45-AACE-C79123E2976D}"/>
              </a:ext>
            </a:extLst>
          </p:cNvPr>
          <p:cNvSpPr>
            <a:spLocks noGrp="1"/>
          </p:cNvSpPr>
          <p:nvPr>
            <p:ph type="dt" sz="half" idx="10"/>
          </p:nvPr>
        </p:nvSpPr>
        <p:spPr/>
        <p:txBody>
          <a:bodyPr/>
          <a:lstStyle/>
          <a:p>
            <a:fld id="{84A1DC4C-6B0F-4B47-B8D1-DB1896B321F9}" type="datetime1">
              <a:rPr lang="en-GB" smtClean="0"/>
              <a:t>24/07/2024</a:t>
            </a:fld>
            <a:endParaRPr lang="en-GB"/>
          </a:p>
        </p:txBody>
      </p:sp>
      <p:sp>
        <p:nvSpPr>
          <p:cNvPr id="5" name="Footer Placeholder 4">
            <a:extLst>
              <a:ext uri="{FF2B5EF4-FFF2-40B4-BE49-F238E27FC236}">
                <a16:creationId xmlns:a16="http://schemas.microsoft.com/office/drawing/2014/main" id="{CB379B34-3007-4D83-A3C0-812766A7C39F}"/>
              </a:ext>
            </a:extLst>
          </p:cNvPr>
          <p:cNvSpPr>
            <a:spLocks noGrp="1"/>
          </p:cNvSpPr>
          <p:nvPr>
            <p:ph type="ftr" sz="quarter" idx="11"/>
          </p:nvPr>
        </p:nvSpPr>
        <p:spPr/>
        <p:txBody>
          <a:bodyPr/>
          <a:lstStyle/>
          <a:p>
            <a:r>
              <a:rPr lang="en-GB"/>
              <a:t>LKN South Ldn Integration pilots v0.8</a:t>
            </a:r>
          </a:p>
        </p:txBody>
      </p:sp>
      <p:sp>
        <p:nvSpPr>
          <p:cNvPr id="6" name="Slide Number Placeholder 5">
            <a:extLst>
              <a:ext uri="{FF2B5EF4-FFF2-40B4-BE49-F238E27FC236}">
                <a16:creationId xmlns:a16="http://schemas.microsoft.com/office/drawing/2014/main" id="{344586AD-754B-4BEC-A862-15952D097D00}"/>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385440236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Green half">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2" name="Rectangle 11"/>
          <p:cNvSpPr/>
          <p:nvPr/>
        </p:nvSpPr>
        <p:spPr>
          <a:xfrm>
            <a:off x="6096000" y="0"/>
            <a:ext cx="6096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882913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Green two thir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0" name="Rectangle 9"/>
          <p:cNvSpPr/>
          <p:nvPr/>
        </p:nvSpPr>
        <p:spPr bwMode="gray">
          <a:xfrm>
            <a:off x="7819543" y="0"/>
            <a:ext cx="437245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edit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49094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eft arrow">
    <p:spTree>
      <p:nvGrpSpPr>
        <p:cNvPr id="1" name=""/>
        <p:cNvGrpSpPr/>
        <p:nvPr/>
      </p:nvGrpSpPr>
      <p:grpSpPr>
        <a:xfrm>
          <a:off x="0" y="0"/>
          <a:ext cx="0" cy="0"/>
          <a:chOff x="0" y="0"/>
          <a:chExt cx="0" cy="0"/>
        </a:xfrm>
      </p:grpSpPr>
      <p:sp>
        <p:nvSpPr>
          <p:cNvPr id="16"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1" name="Title 2"/>
          <p:cNvSpPr txBox="1">
            <a:spLocks/>
          </p:cNvSpPr>
          <p:nvPr/>
        </p:nvSpPr>
        <p:spPr>
          <a:xfrm>
            <a:off x="653804" y="277315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3200" b="0" kern="1200" cap="none" spc="0" baseline="0">
                <a:ln>
                  <a:noFill/>
                </a:ln>
                <a:solidFill>
                  <a:srgbClr val="005EB8"/>
                </a:solidFill>
                <a:effectLst/>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900029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Green left arrow">
    <p:spTree>
      <p:nvGrpSpPr>
        <p:cNvPr id="1" name=""/>
        <p:cNvGrpSpPr/>
        <p:nvPr/>
      </p:nvGrpSpPr>
      <p:grpSpPr>
        <a:xfrm>
          <a:off x="0" y="0"/>
          <a:ext cx="0" cy="0"/>
          <a:chOff x="0" y="0"/>
          <a:chExt cx="0" cy="0"/>
        </a:xfrm>
      </p:grpSpPr>
      <p:sp>
        <p:nvSpPr>
          <p:cNvPr id="16"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anchor="ctr" anchorCtr="0">
            <a:noAutofit/>
          </a:bodyPr>
          <a:lstStyle>
            <a:lvl1pPr>
              <a:defRPr sz="3200" baseline="0">
                <a:solidFill>
                  <a:srgbClr val="FFFFFF"/>
                </a:solidFill>
                <a:latin typeface="+mj-lt"/>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386261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rrow one thir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3214289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3" name="Pentagon 3"/>
          <p:cNvSpPr/>
          <p:nvPr/>
        </p:nvSpPr>
        <p:spPr bwMode="white">
          <a:xfrm>
            <a:off x="1" y="0"/>
            <a:ext cx="5426920"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5EB8"/>
                </a:solidFill>
                <a:latin typeface="+mj-lt"/>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987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Green arrow one third">
    <p:spTree>
      <p:nvGrpSpPr>
        <p:cNvPr id="1" name=""/>
        <p:cNvGrpSpPr/>
        <p:nvPr/>
      </p:nvGrpSpPr>
      <p:grpSpPr>
        <a:xfrm>
          <a:off x="0" y="0"/>
          <a:ext cx="0" cy="0"/>
          <a:chOff x="0" y="0"/>
          <a:chExt cx="0" cy="0"/>
        </a:xfrm>
      </p:grpSpPr>
      <p:sp>
        <p:nvSpPr>
          <p:cNvPr id="13" name="Pentagon 3"/>
          <p:cNvSpPr/>
          <p:nvPr/>
        </p:nvSpPr>
        <p:spPr bwMode="white">
          <a:xfrm>
            <a:off x="1" y="0"/>
            <a:ext cx="5426920"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4084946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rrow half">
    <p:spTree>
      <p:nvGrpSpPr>
        <p:cNvPr id="1" name=""/>
        <p:cNvGrpSpPr/>
        <p:nvPr/>
      </p:nvGrpSpPr>
      <p:grpSpPr>
        <a:xfrm>
          <a:off x="0" y="0"/>
          <a:ext cx="0" cy="0"/>
          <a:chOff x="0" y="0"/>
          <a:chExt cx="0" cy="0"/>
        </a:xfrm>
      </p:grpSpPr>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Pentagon 8"/>
          <p:cNvSpPr/>
          <p:nvPr/>
        </p:nvSpPr>
        <p:spPr bwMode="white">
          <a:xfrm>
            <a:off x="0" y="0"/>
            <a:ext cx="6363546" cy="6858000"/>
          </a:xfrm>
          <a:prstGeom prst="homePlate">
            <a:avLst>
              <a:gd name="adj" fmla="val 1293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25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een arrow half">
    <p:spTree>
      <p:nvGrpSpPr>
        <p:cNvPr id="1" name=""/>
        <p:cNvGrpSpPr/>
        <p:nvPr/>
      </p:nvGrpSpPr>
      <p:grpSpPr>
        <a:xfrm>
          <a:off x="0" y="0"/>
          <a:ext cx="0" cy="0"/>
          <a:chOff x="0" y="0"/>
          <a:chExt cx="0" cy="0"/>
        </a:xfrm>
      </p:grpSpPr>
      <p:sp>
        <p:nvSpPr>
          <p:cNvPr id="14" name="Pentagon 8"/>
          <p:cNvSpPr/>
          <p:nvPr/>
        </p:nvSpPr>
        <p:spPr bwMode="white">
          <a:xfrm>
            <a:off x="0" y="0"/>
            <a:ext cx="6363546" cy="6858000"/>
          </a:xfrm>
          <a:prstGeom prst="homePlate">
            <a:avLst>
              <a:gd name="adj" fmla="val 12939"/>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3" name="TextBox 12"/>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1624679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005EB8"/>
                </a:solidFill>
                <a:latin typeface="+mj-lt"/>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98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sym typeface="Trebuchet MS" panose="020B0603020202020204" pitchFamily="34" charset="0"/>
              </a:defRPr>
            </a:lvl1pPr>
          </a:lstStyle>
          <a:p>
            <a:pPr lvl="0"/>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2438916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E72E3-D971-4318-8932-BDC7500695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F98C99-8ABE-4416-8F5C-C951D0164B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22FE9F-1764-4E1A-9FEB-4FB87996F59B}"/>
              </a:ext>
            </a:extLst>
          </p:cNvPr>
          <p:cNvSpPr>
            <a:spLocks noGrp="1"/>
          </p:cNvSpPr>
          <p:nvPr>
            <p:ph type="dt" sz="half" idx="10"/>
          </p:nvPr>
        </p:nvSpPr>
        <p:spPr/>
        <p:txBody>
          <a:bodyPr/>
          <a:lstStyle/>
          <a:p>
            <a:fld id="{7D0B3614-9E10-42CD-8E35-342E9DAA1500}" type="datetime1">
              <a:rPr lang="en-GB" smtClean="0"/>
              <a:t>24/07/2024</a:t>
            </a:fld>
            <a:endParaRPr lang="en-GB"/>
          </a:p>
        </p:txBody>
      </p:sp>
      <p:sp>
        <p:nvSpPr>
          <p:cNvPr id="5" name="Footer Placeholder 4">
            <a:extLst>
              <a:ext uri="{FF2B5EF4-FFF2-40B4-BE49-F238E27FC236}">
                <a16:creationId xmlns:a16="http://schemas.microsoft.com/office/drawing/2014/main" id="{92A69BEF-E28F-40A8-9A8D-B2AB9D4249B3}"/>
              </a:ext>
            </a:extLst>
          </p:cNvPr>
          <p:cNvSpPr>
            <a:spLocks noGrp="1"/>
          </p:cNvSpPr>
          <p:nvPr>
            <p:ph type="ftr" sz="quarter" idx="11"/>
          </p:nvPr>
        </p:nvSpPr>
        <p:spPr/>
        <p:txBody>
          <a:bodyPr/>
          <a:lstStyle/>
          <a:p>
            <a:r>
              <a:rPr lang="en-GB"/>
              <a:t>LKN South Ldn Integration pilots v0.8</a:t>
            </a:r>
          </a:p>
        </p:txBody>
      </p:sp>
      <p:sp>
        <p:nvSpPr>
          <p:cNvPr id="6" name="Slide Number Placeholder 5">
            <a:extLst>
              <a:ext uri="{FF2B5EF4-FFF2-40B4-BE49-F238E27FC236}">
                <a16:creationId xmlns:a16="http://schemas.microsoft.com/office/drawing/2014/main" id="{F60E3DF1-1B0C-47B2-865F-CEFCB0127769}"/>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3230963982"/>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D. Table of Content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Trebuchet MS" panose="020B0603020202020204" pitchFamily="34" charset="0"/>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5EB8"/>
                </a:solidFill>
                <a:latin typeface="Trebuchet MS" panose="020B0603020202020204" pitchFamily="34" charset="0"/>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Trebuchet MS" panose="020B0603020202020204" pitchFamily="34" charset="0"/>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Trebuchet MS" panose="020B0603020202020204" pitchFamily="34" charset="0"/>
              <a:ea typeface="+mn-ea"/>
              <a:cs typeface="+mn-cs"/>
              <a:sym typeface="Trebuchet MS" panose="020B0603020202020204" pitchFamily="34" charset="0"/>
            </a:endParaRPr>
          </a:p>
        </p:txBody>
      </p:sp>
      <p:pic>
        <p:nvPicPr>
          <p:cNvPr id="9"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782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extLst>
              <p:ext uri="{D42A27DB-BD31-4B8C-83A1-F6EECF244321}">
                <p14:modId xmlns:p14="http://schemas.microsoft.com/office/powerpoint/2010/main" val="6534415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5EB8"/>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3735395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gradFill>
                  <a:gsLst>
                    <a:gs pos="100000">
                      <a:schemeClr val="tx2"/>
                    </a:gs>
                    <a:gs pos="2000">
                      <a:schemeClr val="accent2"/>
                    </a:gs>
                  </a:gsLst>
                  <a:lin ang="2700000" scaled="0"/>
                </a:gra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spTree>
    <p:extLst>
      <p:ext uri="{BB962C8B-B14F-4D97-AF65-F5344CB8AC3E}">
        <p14:creationId xmlns:p14="http://schemas.microsoft.com/office/powerpoint/2010/main" val="3423208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0" name="TitleAndEndImages"/>
          <p:cNvPicPr>
            <a:picLocks noChangeAspect="1"/>
          </p:cNvPicPr>
          <p:nvPr>
            <p:custDataLst>
              <p:tags r:id="rId1"/>
            </p:custDataLst>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l="20920" t="168" r="187" b="-253"/>
          <a:stretch/>
        </p:blipFill>
        <p:spPr>
          <a:xfrm flipH="1">
            <a:off x="23148" y="0"/>
            <a:ext cx="12168851" cy="6863787"/>
          </a:xfrm>
          <a:prstGeom prst="rect">
            <a:avLst/>
          </a:prstGeom>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19442477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714756" y="799819"/>
            <a:ext cx="7527201"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6" name="Picture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39319" y="255432"/>
            <a:ext cx="2321626" cy="1432407"/>
          </a:xfrm>
          <a:prstGeom prst="rect">
            <a:avLst/>
          </a:prstGeom>
        </p:spPr>
      </p:pic>
      <p:sp>
        <p:nvSpPr>
          <p:cNvPr id="4" name="Text Placeholder 3"/>
          <p:cNvSpPr>
            <a:spLocks noGrp="1"/>
          </p:cNvSpPr>
          <p:nvPr>
            <p:ph type="body" sz="quarter" idx="10" hasCustomPrompt="1"/>
          </p:nvPr>
        </p:nvSpPr>
        <p:spPr>
          <a:xfrm>
            <a:off x="1631959" y="3104867"/>
            <a:ext cx="3276600" cy="654050"/>
          </a:xfrm>
        </p:spPr>
        <p:txBody>
          <a:bodyPr/>
          <a:lstStyle>
            <a:lvl1pPr>
              <a:defRPr sz="4000" b="1"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Section break</a:t>
            </a:r>
            <a:endParaRPr lang="en-GB" dirty="0"/>
          </a:p>
        </p:txBody>
      </p:sp>
      <p:sp>
        <p:nvSpPr>
          <p:cNvPr id="9" name="Rectangle 8"/>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158835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pSp>
        <p:nvGrpSpPr>
          <p:cNvPr id="49" name="Group 48"/>
          <p:cNvGrpSpPr/>
          <p:nvPr/>
        </p:nvGrpSpPr>
        <p:grpSpPr>
          <a:xfrm>
            <a:off x="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51" name="Baselines / anchors"/>
            <p:cNvGrpSpPr/>
            <p:nvPr/>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58" name="Five column measure"/>
            <p:cNvGrpSpPr/>
            <p:nvPr/>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60"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a:t>
              </a:r>
            </a:p>
          </p:txBody>
        </p:sp>
      </p:grpSp>
    </p:spTree>
    <p:extLst>
      <p:ext uri="{BB962C8B-B14F-4D97-AF65-F5344CB8AC3E}">
        <p14:creationId xmlns:p14="http://schemas.microsoft.com/office/powerpoint/2010/main" val="3258660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 Title Slide">
    <p:spTree>
      <p:nvGrpSpPr>
        <p:cNvPr id="1" name=""/>
        <p:cNvGrpSpPr/>
        <p:nvPr/>
      </p:nvGrpSpPr>
      <p:grpSpPr>
        <a:xfrm>
          <a:off x="0" y="0"/>
          <a:ext cx="0" cy="0"/>
          <a:chOff x="0" y="0"/>
          <a:chExt cx="0" cy="0"/>
        </a:xfrm>
      </p:grpSpPr>
      <p:pic>
        <p:nvPicPr>
          <p:cNvPr id="16" name="TitleAndEndImages"/>
          <p:cNvPicPr>
            <a:picLocks noChangeAspect="1"/>
          </p:cNvPicPr>
          <p:nvPr>
            <p:custDataLst>
              <p:tags r:id="rId1"/>
            </p:custDataLst>
          </p:nvPr>
        </p:nvPicPr>
        <p:blipFill rotWithShape="1">
          <a:blip r:embed="rId5" cstate="screen">
            <a:duotone>
              <a:schemeClr val="bg2">
                <a:shade val="45000"/>
                <a:satMod val="135000"/>
              </a:schemeClr>
              <a:prstClr val="white"/>
            </a:duotone>
            <a:extLst>
              <a:ext uri="{28A0092B-C50C-407E-A947-70E740481C1C}">
                <a14:useLocalDpi xmlns:a14="http://schemas.microsoft.com/office/drawing/2010/main"/>
              </a:ext>
            </a:extLst>
          </a:blip>
          <a:srcRect l="20845" t="14683" r="262" b="-14768"/>
          <a:stretch/>
        </p:blipFill>
        <p:spPr>
          <a:xfrm flipH="1">
            <a:off x="23148" y="0"/>
            <a:ext cx="12168851" cy="6863787"/>
          </a:xfrm>
          <a:prstGeom prst="rect">
            <a:avLst/>
          </a:prstGeom>
        </p:spPr>
      </p:pic>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675691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Trebuchet MS" panose="020B0603020202020204" pitchFamily="34" charset="0"/>
              <a:ea typeface="+mj-ea"/>
              <a:cs typeface="+mj-cs"/>
              <a:sym typeface="Trebuchet MS" panose="020B0603020202020204" pitchFamily="34" charset="0"/>
            </a:endParaRPr>
          </a:p>
        </p:txBody>
      </p:sp>
      <p:sp>
        <p:nvSpPr>
          <p:cNvPr id="14" name="Rectangle 13"/>
          <p:cNvSpPr/>
          <p:nvPr/>
        </p:nvSpPr>
        <p:spPr>
          <a:xfrm>
            <a:off x="0" y="5279183"/>
            <a:ext cx="12192000" cy="1578817"/>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1731" t="8741" r="102" b="27"/>
          <a:stretch/>
        </p:blipFill>
        <p:spPr>
          <a:xfrm rot="16200000" flipH="1">
            <a:off x="8471921" y="1973272"/>
            <a:ext cx="580573" cy="6858000"/>
          </a:xfrm>
          <a:prstGeom prst="rect">
            <a:avLst/>
          </a:prstGeom>
        </p:spPr>
      </p:pic>
      <p:sp>
        <p:nvSpPr>
          <p:cNvPr id="21" name="Rectangle 20"/>
          <p:cNvSpPr/>
          <p:nvPr/>
        </p:nvSpPr>
        <p:spPr bwMode="black">
          <a:xfrm>
            <a:off x="630936" y="626200"/>
            <a:ext cx="8125200" cy="5529600"/>
          </a:xfrm>
          <a:prstGeom prst="rect">
            <a:avLst/>
          </a:prstGeom>
          <a:gradFill flip="none" rotWithShape="1">
            <a:gsLst>
              <a:gs pos="0">
                <a:srgbClr val="005EB8">
                  <a:shade val="30000"/>
                  <a:satMod val="115000"/>
                </a:srgbClr>
              </a:gs>
              <a:gs pos="50000">
                <a:srgbClr val="005EB8">
                  <a:shade val="67500"/>
                  <a:satMod val="115000"/>
                </a:srgbClr>
              </a:gs>
              <a:gs pos="100000">
                <a:srgbClr val="005EB8">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sp>
        <p:nvSpPr>
          <p:cNvPr id="22" name="Text Placeholder 6"/>
          <p:cNvSpPr>
            <a:spLocks noGrp="1"/>
          </p:cNvSpPr>
          <p:nvPr>
            <p:ph type="body" sz="quarter" idx="12" hasCustomPrompt="1"/>
          </p:nvPr>
        </p:nvSpPr>
        <p:spPr bwMode="black">
          <a:xfrm>
            <a:off x="1117415" y="6207842"/>
            <a:ext cx="6868800" cy="327148"/>
          </a:xfrm>
          <a:prstGeom prst="rect">
            <a:avLst/>
          </a:prstGeom>
          <a:noFill/>
        </p:spPr>
        <p:txBody>
          <a:bodyPr anchor="ctr"/>
          <a:lstStyle>
            <a:lvl1pPr algn="l">
              <a:lnSpc>
                <a:spcPct val="110000"/>
              </a:lnSpc>
              <a:buNone/>
              <a:defRPr sz="1200" b="1" cap="all" baseline="0">
                <a:solidFill>
                  <a:schemeClr val="accent5"/>
                </a:solidFill>
                <a:latin typeface="+mn-lt"/>
                <a:sym typeface="Trebuchet MS" panose="020B0603020202020204" pitchFamily="34" charset="0"/>
              </a:defRPr>
            </a:lvl1pPr>
            <a:lvl2pPr algn="ctr">
              <a:buNone/>
              <a:defRPr/>
            </a:lvl2pPr>
            <a:lvl3pPr marL="0" indent="0" algn="ctr">
              <a:buNone/>
              <a:defRPr/>
            </a:lvl3pPr>
            <a:lvl4pPr marL="228600" indent="0" algn="ctr">
              <a:buNone/>
              <a:defRPr/>
            </a:lvl4pPr>
            <a:lvl5pPr marL="457200" indent="0" algn="ctr">
              <a:buNone/>
              <a:defRPr/>
            </a:lvl5pPr>
          </a:lstStyle>
          <a:p>
            <a:pPr lvl="0"/>
            <a:r>
              <a:rPr lang="en-US" dirty="0"/>
              <a:t>Click to edit date/place</a:t>
            </a:r>
          </a:p>
        </p:txBody>
      </p:sp>
      <p:sp>
        <p:nvSpPr>
          <p:cNvPr id="26" name="Subtitle 2"/>
          <p:cNvSpPr>
            <a:spLocks noGrp="1"/>
          </p:cNvSpPr>
          <p:nvPr>
            <p:ph type="subTitle" idx="1" hasCustomPrompt="1"/>
          </p:nvPr>
        </p:nvSpPr>
        <p:spPr bwMode="white">
          <a:xfrm>
            <a:off x="1117415" y="5495706"/>
            <a:ext cx="6868800" cy="436195"/>
          </a:xfrm>
          <a:prstGeom prst="rect">
            <a:avLst/>
          </a:prstGeom>
        </p:spPr>
        <p:txBody>
          <a:bodyPr anchor="ctr"/>
          <a:lstStyle>
            <a:lvl1pPr marL="0" indent="0" algn="l">
              <a:lnSpc>
                <a:spcPct val="110000"/>
              </a:lnSpc>
              <a:buNone/>
              <a:defRPr sz="1600">
                <a:solidFill>
                  <a:schemeClr val="bg1"/>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
        <p:nvSpPr>
          <p:cNvPr id="27" name="Title 1"/>
          <p:cNvSpPr>
            <a:spLocks noGrp="1"/>
          </p:cNvSpPr>
          <p:nvPr>
            <p:ph type="ctrTitle" hasCustomPrompt="1"/>
          </p:nvPr>
        </p:nvSpPr>
        <p:spPr bwMode="ltGray">
          <a:xfrm>
            <a:off x="1117415" y="1886242"/>
            <a:ext cx="6868800" cy="3138423"/>
          </a:xfrm>
        </p:spPr>
        <p:txBody>
          <a:bodyPr anchor="b">
            <a:normAutofit/>
          </a:bodyPr>
          <a:lstStyle>
            <a:lvl1pPr algn="l">
              <a:lnSpc>
                <a:spcPct val="93000"/>
              </a:lnSpc>
              <a:defRPr sz="5400">
                <a:solidFill>
                  <a:schemeClr val="bg1"/>
                </a:solidFill>
                <a:latin typeface="+mj-lt"/>
                <a:sym typeface="Trebuchet MS" panose="020B0603020202020204" pitchFamily="34" charset="0"/>
              </a:defRPr>
            </a:lvl1pPr>
          </a:lstStyle>
          <a:p>
            <a:r>
              <a:rPr lang="en-US" dirty="0"/>
              <a:t>Title in Title Case</a:t>
            </a:r>
          </a:p>
        </p:txBody>
      </p:sp>
      <p:pic>
        <p:nvPicPr>
          <p:cNvPr id="11" name="Picture 1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139319" y="255432"/>
            <a:ext cx="2321626" cy="1432407"/>
          </a:xfrm>
          <a:prstGeom prst="rect">
            <a:avLst/>
          </a:prstGeom>
        </p:spPr>
      </p:pic>
      <p:sp>
        <p:nvSpPr>
          <p:cNvPr id="12" name="Rectangle 11"/>
          <p:cNvSpPr/>
          <p:nvPr userDrawn="1"/>
        </p:nvSpPr>
        <p:spPr>
          <a:xfrm>
            <a:off x="8101876" y="5721605"/>
            <a:ext cx="4007529" cy="1015663"/>
          </a:xfrm>
          <a:prstGeom prst="rect">
            <a:avLst/>
          </a:prstGeom>
        </p:spPr>
        <p:txBody>
          <a:bodyPr wrap="square">
            <a:spAutoFit/>
          </a:bodyPr>
          <a:lstStyle/>
          <a:p>
            <a:pPr marL="0" indent="0" algn="r">
              <a:buFont typeface="Trebuchet MS" panose="020B0603020202020204" pitchFamily="34" charset="0"/>
              <a:buNone/>
            </a:pPr>
            <a:r>
              <a:rPr lang="en-GB" sz="1200" dirty="0">
                <a:solidFill>
                  <a:srgbClr val="37373A"/>
                </a:solidFill>
              </a:rPr>
              <a:t>Guy’s and St </a:t>
            </a:r>
            <a:r>
              <a:rPr lang="en-GB" sz="1200" dirty="0" err="1">
                <a:solidFill>
                  <a:srgbClr val="37373A"/>
                </a:solidFill>
              </a:rPr>
              <a:t>Thomas’</a:t>
            </a:r>
            <a:r>
              <a:rPr lang="en-GB" sz="1200" dirty="0">
                <a:solidFill>
                  <a:srgbClr val="37373A"/>
                </a:solidFill>
              </a:rPr>
              <a:t> NHS Foundation Trust</a:t>
            </a:r>
          </a:p>
          <a:p>
            <a:pPr marL="0" indent="0" algn="r">
              <a:buFont typeface="Trebuchet MS" panose="020B0603020202020204" pitchFamily="34" charset="0"/>
              <a:buNone/>
            </a:pPr>
            <a:r>
              <a:rPr lang="en-GB" sz="1200" dirty="0">
                <a:solidFill>
                  <a:srgbClr val="37373A"/>
                </a:solidFill>
              </a:rPr>
              <a:t>King’s College Hospital NHS Foundation Trust</a:t>
            </a:r>
          </a:p>
          <a:p>
            <a:pPr marL="0" indent="0" algn="r">
              <a:buFont typeface="Trebuchet MS" panose="020B0603020202020204" pitchFamily="34" charset="0"/>
              <a:buNone/>
            </a:pPr>
            <a:r>
              <a:rPr lang="en-GB" sz="1200" dirty="0">
                <a:solidFill>
                  <a:srgbClr val="37373A"/>
                </a:solidFill>
              </a:rPr>
              <a:t>St George’s University Hospitals NHS Foundation Trust</a:t>
            </a:r>
          </a:p>
          <a:p>
            <a:pPr marL="0" indent="0" algn="r">
              <a:buFont typeface="Trebuchet MS" panose="020B0603020202020204" pitchFamily="34" charset="0"/>
              <a:buNone/>
            </a:pPr>
            <a:r>
              <a:rPr lang="en-GB" sz="1200" dirty="0">
                <a:solidFill>
                  <a:srgbClr val="37373A"/>
                </a:solidFill>
              </a:rPr>
              <a:t>Our Healthier South East London ICS</a:t>
            </a:r>
          </a:p>
          <a:p>
            <a:pPr marL="0" indent="0" algn="r">
              <a:buFont typeface="Trebuchet MS" panose="020B0603020202020204" pitchFamily="34" charset="0"/>
              <a:buNone/>
            </a:pPr>
            <a:r>
              <a:rPr lang="en-GB" sz="1200" dirty="0">
                <a:solidFill>
                  <a:srgbClr val="37373A"/>
                </a:solidFill>
              </a:rPr>
              <a:t>South West London Health and Care Partnership</a:t>
            </a:r>
            <a:r>
              <a:rPr lang="en-GB" sz="1200" baseline="0" dirty="0">
                <a:solidFill>
                  <a:srgbClr val="37373A"/>
                </a:solidFill>
              </a:rPr>
              <a:t> ICS</a:t>
            </a:r>
            <a:endParaRPr lang="en-GB" sz="1200" dirty="0">
              <a:solidFill>
                <a:srgbClr val="37373A"/>
              </a:solidFill>
            </a:endParaRPr>
          </a:p>
        </p:txBody>
      </p:sp>
    </p:spTree>
    <p:extLst>
      <p:ext uri="{BB962C8B-B14F-4D97-AF65-F5344CB8AC3E}">
        <p14:creationId xmlns:p14="http://schemas.microsoft.com/office/powerpoint/2010/main" val="17512640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 Title Only">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30000" y="622800"/>
            <a:ext cx="10933350" cy="332399"/>
          </a:xfr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0387572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 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a:xfrm>
            <a:off x="630000" y="622800"/>
            <a:ext cx="10933350" cy="387798"/>
          </a:xfrm>
        </p:spPr>
        <p:txBody>
          <a:bodyPr/>
          <a:lstStyle>
            <a:lvl1pPr>
              <a:defRPr sz="2800">
                <a:solidFill>
                  <a:srgbClr val="006747"/>
                </a:solidFill>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vl1pPr>
            <a:lvl2pPr>
              <a:lnSpc>
                <a:spcPct val="100000"/>
              </a:lnSpc>
              <a:spcBef>
                <a:spcPts val="0"/>
              </a:spcBef>
              <a:spcAft>
                <a:spcPts val="0"/>
              </a:spcAft>
              <a:buClr>
                <a:srgbClr val="006747"/>
              </a:buClr>
              <a:defRPr/>
            </a:lvl2pPr>
            <a:lvl3pPr>
              <a:lnSpc>
                <a:spcPct val="100000"/>
              </a:lnSpc>
              <a:spcBef>
                <a:spcPts val="0"/>
              </a:spcBef>
              <a:spcAft>
                <a:spcPts val="0"/>
              </a:spcAft>
              <a:buClr>
                <a:srgbClr val="006747"/>
              </a:buClr>
              <a:defRPr/>
            </a:lvl3pPr>
            <a:lvl4pPr>
              <a:lnSpc>
                <a:spcPct val="100000"/>
              </a:lnSpc>
              <a:spcBef>
                <a:spcPts val="0"/>
              </a:spcBef>
              <a:spcAft>
                <a:spcPts val="0"/>
              </a:spcAft>
              <a:defRPr>
                <a:solidFill>
                  <a:srgbClr val="006747"/>
                </a:solidFill>
              </a:defRPr>
            </a:lvl4pPr>
            <a:lvl5pPr>
              <a:lnSpc>
                <a:spcPct val="100000"/>
              </a:lnSpc>
              <a:spcBef>
                <a:spcPts val="0"/>
              </a:spcBef>
              <a:spcAft>
                <a:spcPts val="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8120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 Gray slice heading">
    <p:spTree>
      <p:nvGrpSpPr>
        <p:cNvPr id="1" name=""/>
        <p:cNvGrpSpPr/>
        <p:nvPr/>
      </p:nvGrpSpPr>
      <p:grpSpPr>
        <a:xfrm>
          <a:off x="0" y="0"/>
          <a:ext cx="0" cy="0"/>
          <a:chOff x="0" y="0"/>
          <a:chExt cx="0" cy="0"/>
        </a:xfrm>
      </p:grpSpPr>
      <p:sp>
        <p:nvSpPr>
          <p:cNvPr id="7" name="Rectangle 6"/>
          <p:cNvSpPr/>
          <p:nvPr/>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006747"/>
                </a:solidFill>
                <a:latin typeface="+mn-lt"/>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anchor="t">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950828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 Section header box">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6747"/>
                </a:solidFill>
                <a:latin typeface="+mj-lt"/>
                <a:ea typeface="+mn-ea"/>
                <a:cs typeface="Arial" panose="020B0604020202020204" pitchFamily="34" charset="0"/>
                <a:sym typeface="Trebuchet MS" panose="020B0603020202020204" pitchFamily="34" charset="0"/>
              </a:defRPr>
            </a:lvl1pPr>
          </a:lstStyle>
          <a:p>
            <a:r>
              <a:rPr lang="en-US" dirty="0"/>
              <a:t>Click to add section title</a:t>
            </a:r>
          </a:p>
        </p:txBody>
      </p:sp>
    </p:spTree>
    <p:extLst>
      <p:ext uri="{BB962C8B-B14F-4D97-AF65-F5344CB8AC3E}">
        <p14:creationId xmlns:p14="http://schemas.microsoft.com/office/powerpoint/2010/main" val="1956227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126B7-543D-44E9-96BD-C8E18EE9EB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E21084-318F-46E8-AC54-2B9EE9D5CD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D6E3A2-B065-4BB9-8692-F6E26CE374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1BC428B-2EE5-4A02-8A18-1565FAF6E61A}"/>
              </a:ext>
            </a:extLst>
          </p:cNvPr>
          <p:cNvSpPr>
            <a:spLocks noGrp="1"/>
          </p:cNvSpPr>
          <p:nvPr>
            <p:ph type="dt" sz="half" idx="10"/>
          </p:nvPr>
        </p:nvSpPr>
        <p:spPr/>
        <p:txBody>
          <a:bodyPr/>
          <a:lstStyle/>
          <a:p>
            <a:fld id="{EF5A404C-3717-42B6-A4CC-00708C405EA6}" type="datetime1">
              <a:rPr lang="en-GB" smtClean="0"/>
              <a:t>24/07/2024</a:t>
            </a:fld>
            <a:endParaRPr lang="en-GB"/>
          </a:p>
        </p:txBody>
      </p:sp>
      <p:sp>
        <p:nvSpPr>
          <p:cNvPr id="6" name="Footer Placeholder 5">
            <a:extLst>
              <a:ext uri="{FF2B5EF4-FFF2-40B4-BE49-F238E27FC236}">
                <a16:creationId xmlns:a16="http://schemas.microsoft.com/office/drawing/2014/main" id="{80626D31-8280-4D95-B950-3C30B5CEEC1F}"/>
              </a:ext>
            </a:extLst>
          </p:cNvPr>
          <p:cNvSpPr>
            <a:spLocks noGrp="1"/>
          </p:cNvSpPr>
          <p:nvPr>
            <p:ph type="ftr" sz="quarter" idx="11"/>
          </p:nvPr>
        </p:nvSpPr>
        <p:spPr/>
        <p:txBody>
          <a:bodyPr/>
          <a:lstStyle/>
          <a:p>
            <a:r>
              <a:rPr lang="en-GB"/>
              <a:t>LKN South Ldn Integration pilots v0.8</a:t>
            </a:r>
          </a:p>
        </p:txBody>
      </p:sp>
      <p:sp>
        <p:nvSpPr>
          <p:cNvPr id="7" name="Slide Number Placeholder 6">
            <a:extLst>
              <a:ext uri="{FF2B5EF4-FFF2-40B4-BE49-F238E27FC236}">
                <a16:creationId xmlns:a16="http://schemas.microsoft.com/office/drawing/2014/main" id="{F28C3461-7F07-4DEE-A822-5E21843D0B4A}"/>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682239381"/>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 Section header line">
    <p:spTree>
      <p:nvGrpSpPr>
        <p:cNvPr id="1" name=""/>
        <p:cNvGrpSpPr/>
        <p:nvPr/>
      </p:nvGrpSpPr>
      <p:grpSpPr>
        <a:xfrm>
          <a:off x="0" y="0"/>
          <a:ext cx="0" cy="0"/>
          <a:chOff x="0" y="0"/>
          <a:chExt cx="0" cy="0"/>
        </a:xfrm>
      </p:grpSpPr>
      <p:sp>
        <p:nvSpPr>
          <p:cNvPr id="7" name="Title 1"/>
          <p:cNvSpPr>
            <a:spLocks noGrp="1"/>
          </p:cNvSpPr>
          <p:nvPr>
            <p:ph type="title" hasCustomPrompt="1"/>
          </p:nvPr>
        </p:nvSpPr>
        <p:spPr bwMode="blackWhite">
          <a:xfrm>
            <a:off x="630000" y="3826800"/>
            <a:ext cx="10936800" cy="2041200"/>
          </a:xfrm>
        </p:spPr>
        <p:txBody>
          <a:bodyPr anchor="t">
            <a:noAutofit/>
          </a:bodyPr>
          <a:lstStyle>
            <a:lvl1pPr>
              <a:defRPr sz="5400">
                <a:solidFill>
                  <a:srgbClr val="006747"/>
                </a:solidFill>
                <a:latin typeface="+mj-lt"/>
                <a:sym typeface="Trebuchet MS" panose="020B0603020202020204" pitchFamily="34" charset="0"/>
              </a:defRPr>
            </a:lvl1pPr>
          </a:lstStyle>
          <a:p>
            <a:r>
              <a:rPr lang="en-US" dirty="0"/>
              <a:t>Click to add section title</a:t>
            </a:r>
          </a:p>
        </p:txBody>
      </p:sp>
      <p:cxnSp>
        <p:nvCxnSpPr>
          <p:cNvPr id="10" name="Straight Connector 9"/>
          <p:cNvCxnSpPr/>
          <p:nvPr/>
        </p:nvCxnSpPr>
        <p:spPr bwMode="white">
          <a:xfrm>
            <a:off x="630000" y="3680016"/>
            <a:ext cx="11558587" cy="0"/>
          </a:xfrm>
          <a:prstGeom prst="line">
            <a:avLst/>
          </a:prstGeom>
          <a:ln w="19050" cmpd="sng">
            <a:solidFill>
              <a:srgbClr val="006747"/>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027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 White one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4064994" y="0"/>
            <a:ext cx="416951" cy="6858000"/>
          </a:xfrm>
          <a:prstGeom prst="rect">
            <a:avLst/>
          </a:prstGeom>
        </p:spPr>
      </p:pic>
      <p:sp>
        <p:nvSpPr>
          <p:cNvPr id="20" name="TextBox 1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4" name="Rectangle 23"/>
          <p:cNvSpPr/>
          <p:nvPr/>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anchor="ctr">
            <a:noAutofit/>
          </a:bodyPr>
          <a:lstStyle>
            <a:lvl1pPr>
              <a:defRPr sz="2400">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2852961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 Green highlight">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7165606" y="0"/>
            <a:ext cx="416951" cy="6858000"/>
          </a:xfrm>
          <a:prstGeom prst="rect">
            <a:avLst/>
          </a:prstGeom>
        </p:spPr>
      </p:pic>
      <p:sp>
        <p:nvSpPr>
          <p:cNvPr id="14" name="Rectangle 13"/>
          <p:cNvSpPr/>
          <p:nvPr/>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76529"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3504246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 Four column green">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V="1">
            <a:off x="9029246" y="0"/>
            <a:ext cx="416951" cy="6858000"/>
          </a:xfrm>
          <a:prstGeom prst="rect">
            <a:avLst/>
          </a:prstGeom>
        </p:spPr>
      </p:pic>
      <p:sp>
        <p:nvSpPr>
          <p:cNvPr id="10" name="Rectangle 9"/>
          <p:cNvSpPr/>
          <p:nvPr/>
        </p:nvSpPr>
        <p:spPr bwMode="white">
          <a:xfrm>
            <a:off x="0" y="0"/>
            <a:ext cx="90342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2"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8101584"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Tree>
    <p:extLst>
      <p:ext uri="{BB962C8B-B14F-4D97-AF65-F5344CB8AC3E}">
        <p14:creationId xmlns:p14="http://schemas.microsoft.com/office/powerpoint/2010/main" val="1987294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 Green one thir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p:nvPr>
        </p:nvSpPr>
        <p:spPr>
          <a:xfrm>
            <a:off x="630000" y="2681103"/>
            <a:ext cx="3127881" cy="1495794"/>
          </a:xfrm>
          <a:prstGeom prst="rect">
            <a:avLst/>
          </a:prstGeom>
        </p:spPr>
        <p:txBody>
          <a:bodyPr anchor="ctr">
            <a:noAutofit/>
          </a:bodyPr>
          <a:lstStyle>
            <a:lvl1pPr>
              <a:defRPr sz="2400">
                <a:solidFill>
                  <a:schemeClr val="bg1"/>
                </a:solidFill>
                <a:latin typeface="+mj-lt"/>
                <a:sym typeface="Trebuchet MS" panose="020B0603020202020204" pitchFamily="34" charset="0"/>
              </a:defRPr>
            </a:lvl1pPr>
          </a:lstStyle>
          <a:p>
            <a:r>
              <a:rPr lang="en-US"/>
              <a:t>Click to edit Master title style</a:t>
            </a:r>
            <a:endParaRPr lang="en-US" dirty="0"/>
          </a:p>
        </p:txBody>
      </p:sp>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33131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 Green half">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5689582" y="0"/>
            <a:ext cx="416951" cy="6858000"/>
          </a:xfrm>
          <a:prstGeom prst="rect">
            <a:avLst/>
          </a:prstGeom>
        </p:spPr>
      </p:pic>
      <p:sp>
        <p:nvSpPr>
          <p:cNvPr id="11" name="Rectangle 10"/>
          <p:cNvSpPr/>
          <p:nvPr/>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wrap="square" lIns="0" tIns="0" rIns="320040" bIns="0"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812206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 Green two thir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l="29398" t="8741" r="101" b="27"/>
          <a:stretch/>
        </p:blipFill>
        <p:spPr bwMode="ltGray">
          <a:xfrm flipH="1">
            <a:off x="7409849" y="0"/>
            <a:ext cx="416951" cy="6858000"/>
          </a:xfrm>
          <a:prstGeom prst="rect">
            <a:avLst/>
          </a:prstGeom>
        </p:spPr>
      </p:pic>
      <p:sp>
        <p:nvSpPr>
          <p:cNvPr id="11" name="Rectangle 10"/>
          <p:cNvSpPr/>
          <p:nvPr/>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Trebuchet MS" panose="020B0603020202020204" pitchFamily="34" charset="0"/>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Title 1"/>
          <p:cNvSpPr>
            <a:spLocks noGrp="1"/>
          </p:cNvSpPr>
          <p:nvPr>
            <p:ph type="title" hasCustomPrompt="1"/>
          </p:nvPr>
        </p:nvSpPr>
        <p:spPr bwMode="black">
          <a:xfrm>
            <a:off x="630936" y="1785600"/>
            <a:ext cx="6247552" cy="3286800"/>
          </a:xfrm>
          <a:prstGeom prst="rect">
            <a:avLst/>
          </a:prstGeom>
        </p:spPr>
        <p:txBody>
          <a:bodyPr anchor="ctr">
            <a:noAutofit/>
          </a:bodyPr>
          <a:lstStyle>
            <a:lvl1pPr>
              <a:defRPr sz="4400">
                <a:solidFill>
                  <a:schemeClr val="bg1"/>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6546034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 Left arrow">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528679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1"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2"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9" name="Title 2"/>
          <p:cNvSpPr txBox="1">
            <a:spLocks/>
          </p:cNvSpPr>
          <p:nvPr/>
        </p:nvSpPr>
        <p:spPr>
          <a:xfrm>
            <a:off x="575045" y="2771844"/>
            <a:ext cx="2478638" cy="1314311"/>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2400" kern="1200">
                <a:solidFill>
                  <a:srgbClr val="005EB8"/>
                </a:solidFill>
                <a:latin typeface="+mj-lt"/>
                <a:ea typeface="+mj-ea"/>
                <a:cs typeface="+mj-cs"/>
                <a:sym typeface="Trebuchet MS" panose="020B0603020202020204" pitchFamily="34" charset="0"/>
              </a:defRPr>
            </a:lvl1pPr>
          </a:lstStyle>
          <a:p>
            <a:r>
              <a:rPr lang="en-US" dirty="0">
                <a:solidFill>
                  <a:srgbClr val="005EB8"/>
                </a:solidFill>
              </a:rPr>
              <a:t>Click to add title</a:t>
            </a:r>
          </a:p>
        </p:txBody>
      </p:sp>
    </p:spTree>
    <p:extLst>
      <p:ext uri="{BB962C8B-B14F-4D97-AF65-F5344CB8AC3E}">
        <p14:creationId xmlns:p14="http://schemas.microsoft.com/office/powerpoint/2010/main" val="449326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D. Green left arrow">
    <p:spTree>
      <p:nvGrpSpPr>
        <p:cNvPr id="1" name=""/>
        <p:cNvGrpSpPr/>
        <p:nvPr/>
      </p:nvGrpSpPr>
      <p:grpSpPr>
        <a:xfrm>
          <a:off x="0" y="0"/>
          <a:ext cx="0" cy="0"/>
          <a:chOff x="0" y="0"/>
          <a:chExt cx="0" cy="0"/>
        </a:xfrm>
      </p:grpSpPr>
      <p:sp>
        <p:nvSpPr>
          <p:cNvPr id="10" name="Freeform 14"/>
          <p:cNvSpPr/>
          <p:nvPr/>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anchor="ctr" anchorCtr="0">
            <a:noAutofit/>
          </a:bodyPr>
          <a:lstStyle>
            <a:lvl1pPr>
              <a:defRPr>
                <a:solidFill>
                  <a:srgbClr val="FFFFFF"/>
                </a:solidFill>
                <a:latin typeface="+mj-lt"/>
              </a:defRPr>
            </a:lvl1pPr>
          </a:lstStyle>
          <a:p>
            <a:r>
              <a:rPr lang="en-US" dirty="0"/>
              <a:t>Click to add title</a:t>
            </a: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Tree>
    <p:extLst>
      <p:ext uri="{BB962C8B-B14F-4D97-AF65-F5344CB8AC3E}">
        <p14:creationId xmlns:p14="http://schemas.microsoft.com/office/powerpoint/2010/main" val="2053714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D. Arrow one third">
    <p:spTree>
      <p:nvGrpSpPr>
        <p:cNvPr id="1" name=""/>
        <p:cNvGrpSpPr/>
        <p:nvPr/>
      </p:nvGrpSpPr>
      <p:grpSpPr>
        <a:xfrm>
          <a:off x="0" y="0"/>
          <a:ext cx="0" cy="0"/>
          <a:chOff x="0" y="0"/>
          <a:chExt cx="0" cy="0"/>
        </a:xfrm>
      </p:grpSpPr>
      <p:sp>
        <p:nvSpPr>
          <p:cNvPr id="9" name="TextBox 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800" kern="1200" dirty="0">
              <a:solidFill>
                <a:schemeClr val="bg1"/>
              </a:solidFill>
              <a:latin typeface="+mn-lt"/>
              <a:ea typeface="+mn-ea"/>
              <a:cs typeface="+mn-cs"/>
              <a:sym typeface="Trebuchet MS" panose="020B0603020202020204" pitchFamily="34" charset="0"/>
            </a:endParaRPr>
          </a:p>
        </p:txBody>
      </p:sp>
      <p:sp>
        <p:nvSpPr>
          <p:cNvPr id="17"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9" name="Pentagon 3"/>
          <p:cNvSpPr/>
          <p:nvPr/>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7840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CB099-28A9-4D01-9FE0-81838DC2E24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CA6686-453C-44B4-97EE-B436973305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FE171C-3340-4454-A79D-682C317093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F818BE-AB4E-4ED6-848E-E7C935E31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B4827-0A7E-488A-A7CB-7B7C89FF2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08FC6C-6CAC-48C4-9A4B-50383424856D}"/>
              </a:ext>
            </a:extLst>
          </p:cNvPr>
          <p:cNvSpPr>
            <a:spLocks noGrp="1"/>
          </p:cNvSpPr>
          <p:nvPr>
            <p:ph type="dt" sz="half" idx="10"/>
          </p:nvPr>
        </p:nvSpPr>
        <p:spPr/>
        <p:txBody>
          <a:bodyPr/>
          <a:lstStyle/>
          <a:p>
            <a:fld id="{E41D45D0-FE47-4DD0-B33D-909771936B50}" type="datetime1">
              <a:rPr lang="en-GB" smtClean="0"/>
              <a:t>24/07/2024</a:t>
            </a:fld>
            <a:endParaRPr lang="en-GB"/>
          </a:p>
        </p:txBody>
      </p:sp>
      <p:sp>
        <p:nvSpPr>
          <p:cNvPr id="8" name="Footer Placeholder 7">
            <a:extLst>
              <a:ext uri="{FF2B5EF4-FFF2-40B4-BE49-F238E27FC236}">
                <a16:creationId xmlns:a16="http://schemas.microsoft.com/office/drawing/2014/main" id="{0269AA44-B29B-4B76-909C-6AB89B81CB7B}"/>
              </a:ext>
            </a:extLst>
          </p:cNvPr>
          <p:cNvSpPr>
            <a:spLocks noGrp="1"/>
          </p:cNvSpPr>
          <p:nvPr>
            <p:ph type="ftr" sz="quarter" idx="11"/>
          </p:nvPr>
        </p:nvSpPr>
        <p:spPr/>
        <p:txBody>
          <a:bodyPr/>
          <a:lstStyle/>
          <a:p>
            <a:r>
              <a:rPr lang="en-GB"/>
              <a:t>LKN South Ldn Integration pilots v0.8</a:t>
            </a:r>
          </a:p>
        </p:txBody>
      </p:sp>
      <p:sp>
        <p:nvSpPr>
          <p:cNvPr id="9" name="Slide Number Placeholder 8">
            <a:extLst>
              <a:ext uri="{FF2B5EF4-FFF2-40B4-BE49-F238E27FC236}">
                <a16:creationId xmlns:a16="http://schemas.microsoft.com/office/drawing/2014/main" id="{9D3FF11D-F787-4ABF-B4F6-E40757034349}"/>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414215384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D. Green arrow one third">
    <p:spTree>
      <p:nvGrpSpPr>
        <p:cNvPr id="1" name=""/>
        <p:cNvGrpSpPr/>
        <p:nvPr/>
      </p:nvGrpSpPr>
      <p:grpSpPr>
        <a:xfrm>
          <a:off x="0" y="0"/>
          <a:ext cx="0" cy="0"/>
          <a:chOff x="0" y="0"/>
          <a:chExt cx="0" cy="0"/>
        </a:xfrm>
      </p:grpSpPr>
      <p:sp>
        <p:nvSpPr>
          <p:cNvPr id="19" name="Pentagon 3"/>
          <p:cNvSpPr/>
          <p:nvPr/>
        </p:nvSpPr>
        <p:spPr bwMode="white">
          <a:xfrm>
            <a:off x="1" y="0"/>
            <a:ext cx="5426920"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anchor="ctr">
            <a:noAutofit/>
          </a:bodyPr>
          <a:lstStyle>
            <a:lvl1pPr>
              <a:defRPr sz="4400" b="0">
                <a:solidFill>
                  <a:srgbClr val="FFFFFF"/>
                </a:solidFill>
                <a:latin typeface="+mj-lt"/>
                <a:sym typeface="Trebuchet MS" panose="020B0603020202020204" pitchFamily="34" charset="0"/>
              </a:defRPr>
            </a:lvl1pPr>
          </a:lstStyle>
          <a:p>
            <a:r>
              <a:rPr lang="en-US" dirty="0"/>
              <a:t>Click to add title</a:t>
            </a:r>
          </a:p>
        </p:txBody>
      </p:sp>
      <p:sp>
        <p:nvSpPr>
          <p:cNvPr id="13"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sym typeface="Trebuchet MS" panose="020B0603020202020204" pitchFamily="34" charset="0"/>
              </a:defRPr>
            </a:lvl1pPr>
          </a:lstStyle>
          <a:p>
            <a:fld id="{7BB256F3-0D49-4003-A2E3-BF709DF0B7B0}" type="datetimeFigureOut">
              <a:rPr lang="en-GB" smtClean="0"/>
              <a:t>24/07/2024</a:t>
            </a:fld>
            <a:endParaRPr lang="en-GB"/>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5"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lumMod val="50000"/>
                  </a:schemeClr>
                </a:solidFill>
                <a:latin typeface="+mn-lt"/>
                <a:sym typeface="Trebuchet MS" panose="020B0603020202020204" pitchFamily="34" charset="0"/>
              </a:rPr>
              <a:t>Copyright © 2020 by Boston Consulting Group. All rights reserved.</a:t>
            </a:r>
            <a:endParaRPr lang="en-US" sz="700" dirty="0">
              <a:solidFill>
                <a:schemeClr val="bg1">
                  <a:lumMod val="50000"/>
                </a:schemeClr>
              </a:solidFill>
              <a:latin typeface="+mn-lt"/>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Tree>
    <p:extLst>
      <p:ext uri="{BB962C8B-B14F-4D97-AF65-F5344CB8AC3E}">
        <p14:creationId xmlns:p14="http://schemas.microsoft.com/office/powerpoint/2010/main" val="2128709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sp>
        <p:nvSpPr>
          <p:cNvPr id="18"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6" name="TextBox 1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1907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 Green arrow half">
    <p:spTree>
      <p:nvGrpSpPr>
        <p:cNvPr id="1" name=""/>
        <p:cNvGrpSpPr/>
        <p:nvPr/>
      </p:nvGrpSpPr>
      <p:grpSpPr>
        <a:xfrm>
          <a:off x="0" y="0"/>
          <a:ext cx="0" cy="0"/>
          <a:chOff x="0" y="0"/>
          <a:chExt cx="0" cy="0"/>
        </a:xfrm>
      </p:grpSpPr>
      <p:sp>
        <p:nvSpPr>
          <p:cNvPr id="9" name="Pentagon 8"/>
          <p:cNvSpPr/>
          <p:nvPr/>
        </p:nvSpPr>
        <p:spPr bwMode="white">
          <a:xfrm>
            <a:off x="0" y="0"/>
            <a:ext cx="6363546" cy="6858000"/>
          </a:xfrm>
          <a:prstGeom prst="homePlate">
            <a:avLst>
              <a:gd name="adj" fmla="val 12939"/>
            </a:avLst>
          </a:pr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4" name="TextBox 13"/>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Tree>
    <p:extLst>
      <p:ext uri="{BB962C8B-B14F-4D97-AF65-F5344CB8AC3E}">
        <p14:creationId xmlns:p14="http://schemas.microsoft.com/office/powerpoint/2010/main" val="3433466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9" name="Copyright"/>
          <p:cNvSpPr txBox="1"/>
          <p:nvPr/>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GB" sz="700">
                <a:solidFill>
                  <a:schemeClr val="bg1"/>
                </a:solidFill>
                <a:latin typeface="+mn-lt"/>
                <a:sym typeface="Trebuchet MS" panose="020B0603020202020204" pitchFamily="34" charset="0"/>
              </a:rPr>
              <a:t>Copyright © 2020 by Boston Consulting Group. All rights reserved.</a:t>
            </a:r>
            <a:endParaRPr lang="en-US" sz="7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006747"/>
                </a:solidFill>
                <a:latin typeface="+mj-lt"/>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68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 Green arrow two third">
    <p:spTree>
      <p:nvGrpSpPr>
        <p:cNvPr id="1" name=""/>
        <p:cNvGrpSpPr/>
        <p:nvPr/>
      </p:nvGrpSpPr>
      <p:grpSpPr>
        <a:xfrm>
          <a:off x="0" y="0"/>
          <a:ext cx="0" cy="0"/>
          <a:chOff x="0" y="0"/>
          <a:chExt cx="0" cy="0"/>
        </a:xfrm>
      </p:grpSpPr>
      <p:sp>
        <p:nvSpPr>
          <p:cNvPr id="12" name="Freeform 18"/>
          <p:cNvSpPr/>
          <p:nvPr/>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06747">
                  <a:shade val="30000"/>
                  <a:satMod val="115000"/>
                </a:srgbClr>
              </a:gs>
              <a:gs pos="50000">
                <a:srgbClr val="006747">
                  <a:shade val="67500"/>
                  <a:satMod val="115000"/>
                </a:srgbClr>
              </a:gs>
              <a:gs pos="100000">
                <a:srgbClr val="006747">
                  <a:shade val="100000"/>
                  <a:satMod val="115000"/>
                </a:srgb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a:lstStyle>
            <a:lvl1pPr>
              <a:defRPr>
                <a:solidFill>
                  <a:srgbClr val="FFFFFF"/>
                </a:solidFill>
                <a:latin typeface="+mj-lt"/>
                <a:sym typeface="Trebuchet MS" panose="020B0603020202020204" pitchFamily="34" charset="0"/>
              </a:defRPr>
            </a:lvl1pPr>
          </a:lstStyle>
          <a:p>
            <a:r>
              <a:rPr lang="en-US" dirty="0"/>
              <a:t>Click to add title</a:t>
            </a:r>
          </a:p>
        </p:txBody>
      </p:sp>
      <p:sp>
        <p:nvSpPr>
          <p:cNvPr id="18" name="TextBox 1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20000">
            <a:off x="6521330" y="3355481"/>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Tree>
    <p:extLst>
      <p:ext uri="{BB962C8B-B14F-4D97-AF65-F5344CB8AC3E}">
        <p14:creationId xmlns:p14="http://schemas.microsoft.com/office/powerpoint/2010/main" val="33959590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 Big statement green">
    <p:spTree>
      <p:nvGrpSpPr>
        <p:cNvPr id="1" name=""/>
        <p:cNvGrpSpPr/>
        <p:nvPr/>
      </p:nvGrpSpPr>
      <p:grpSpPr>
        <a:xfrm>
          <a:off x="0" y="0"/>
          <a:ext cx="0" cy="0"/>
          <a:chOff x="0" y="0"/>
          <a:chExt cx="0" cy="0"/>
        </a:xfrm>
      </p:grpSpPr>
      <p:sp>
        <p:nvSpPr>
          <p:cNvPr id="10" name="TextBox 9"/>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1" name="Title 1"/>
          <p:cNvSpPr>
            <a:spLocks noGrp="1"/>
          </p:cNvSpPr>
          <p:nvPr>
            <p:ph type="title" hasCustomPrompt="1"/>
          </p:nvPr>
        </p:nvSpPr>
        <p:spPr>
          <a:xfrm>
            <a:off x="630000" y="3826333"/>
            <a:ext cx="10933200" cy="1606550"/>
          </a:xfr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2885905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 Big statement icon">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0000" y="3826333"/>
            <a:ext cx="10933200" cy="1606550"/>
          </a:xfrm>
          <a:prstGeom prst="rect">
            <a:avLst/>
          </a:prstGeom>
        </p:spPr>
        <p:txBody>
          <a:bodyPr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0A9CE"/>
                </a:solidFill>
                <a:latin typeface="+mj-lt"/>
                <a:ea typeface="+mn-ea"/>
                <a:cs typeface="Arial" panose="020B0604020202020204" pitchFamily="34" charset="0"/>
                <a:sym typeface="Trebuchet MS" panose="020B0603020202020204" pitchFamily="34" charset="0"/>
              </a:defRPr>
            </a:lvl1pPr>
          </a:lstStyle>
          <a:p>
            <a:r>
              <a:rPr lang="en-US" dirty="0"/>
              <a:t>Click to add big statement text</a:t>
            </a:r>
          </a:p>
        </p:txBody>
      </p:sp>
    </p:spTree>
    <p:extLst>
      <p:ext uri="{BB962C8B-B14F-4D97-AF65-F5344CB8AC3E}">
        <p14:creationId xmlns:p14="http://schemas.microsoft.com/office/powerpoint/2010/main" val="1163471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 Quot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16701116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Box 5"/>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0A9CE"/>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sym typeface="Trebuchet MS" panose="020B0603020202020204" pitchFamily="34" charset="0"/>
            </a:endParaRPr>
          </a:p>
        </p:txBody>
      </p:sp>
    </p:spTree>
    <p:extLst>
      <p:ext uri="{BB962C8B-B14F-4D97-AF65-F5344CB8AC3E}">
        <p14:creationId xmlns:p14="http://schemas.microsoft.com/office/powerpoint/2010/main" val="700030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 Special gray">
    <p:spTree>
      <p:nvGrpSpPr>
        <p:cNvPr id="1" name=""/>
        <p:cNvGrpSpPr/>
        <p:nvPr/>
      </p:nvGrpSpPr>
      <p:grpSpPr>
        <a:xfrm>
          <a:off x="0" y="0"/>
          <a:ext cx="0" cy="0"/>
          <a:chOff x="0" y="0"/>
          <a:chExt cx="0" cy="0"/>
        </a:xfrm>
      </p:grpSpPr>
      <p:sp>
        <p:nvSpPr>
          <p:cNvPr id="5" name="TextBox 4"/>
          <p:cNvSpPr txBox="1"/>
          <p:nvPr/>
        </p:nvSpPr>
        <p:spPr bwMode="white">
          <a:xfrm>
            <a:off x="11167872" y="6404400"/>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p:nvPr>
        </p:nvSpPr>
        <p:spPr>
          <a:xfrm>
            <a:off x="630000" y="622800"/>
            <a:ext cx="10933200" cy="332399"/>
          </a:xfrm>
        </p:spPr>
        <p:txBody>
          <a:bodyPr/>
          <a:lstStyle>
            <a:lvl1pPr>
              <a:defRPr>
                <a:solidFill>
                  <a:schemeClr val="bg1"/>
                </a:solidFill>
                <a:latin typeface="+mj-lt"/>
                <a:sym typeface="Trebuchet MS" panose="020B0603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16024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D. Table of contents">
    <p:spTree>
      <p:nvGrpSpPr>
        <p:cNvPr id="1" name=""/>
        <p:cNvGrpSpPr/>
        <p:nvPr/>
      </p:nvGrpSpPr>
      <p:grpSpPr>
        <a:xfrm>
          <a:off x="0" y="0"/>
          <a:ext cx="0" cy="0"/>
          <a:chOff x="0" y="0"/>
          <a:chExt cx="0" cy="0"/>
        </a:xfrm>
      </p:grpSpPr>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17"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sym typeface="Trebuchet MS" panose="020B0603020202020204" pitchFamily="34" charset="0"/>
            </a:endParaRPr>
          </a:p>
        </p:txBody>
      </p:sp>
      <p:sp>
        <p:nvSpPr>
          <p:cNvPr id="20" name="TextBox 19"/>
          <p:cNvSpPr txBox="1"/>
          <p:nvPr/>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00A9CE"/>
                </a:solidFill>
                <a:latin typeface="+mn-lt"/>
                <a:sym typeface="Trebuchet MS" panose="020B0603020202020204" pitchFamily="34" charset="0"/>
              </a:rPr>
              <a:t>Table of contents</a:t>
            </a:r>
          </a:p>
        </p:txBody>
      </p:sp>
      <p:sp>
        <p:nvSpPr>
          <p:cNvPr id="19" name="TextBox 18"/>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pic>
        <p:nvPicPr>
          <p:cNvPr id="10"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35887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570BE-5BD9-4C28-835D-82E65BA285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721C3D-4856-45C3-ABC8-D681C8C71958}"/>
              </a:ext>
            </a:extLst>
          </p:cNvPr>
          <p:cNvSpPr>
            <a:spLocks noGrp="1"/>
          </p:cNvSpPr>
          <p:nvPr>
            <p:ph type="dt" sz="half" idx="10"/>
          </p:nvPr>
        </p:nvSpPr>
        <p:spPr/>
        <p:txBody>
          <a:bodyPr/>
          <a:lstStyle/>
          <a:p>
            <a:fld id="{0F954E24-1524-4C6F-B633-42A9DFB74BE1}" type="datetime1">
              <a:rPr lang="en-GB" smtClean="0"/>
              <a:t>24/07/2024</a:t>
            </a:fld>
            <a:endParaRPr lang="en-GB"/>
          </a:p>
        </p:txBody>
      </p:sp>
      <p:sp>
        <p:nvSpPr>
          <p:cNvPr id="4" name="Footer Placeholder 3">
            <a:extLst>
              <a:ext uri="{FF2B5EF4-FFF2-40B4-BE49-F238E27FC236}">
                <a16:creationId xmlns:a16="http://schemas.microsoft.com/office/drawing/2014/main" id="{09558C61-49F2-4920-8E8A-6260768AAD7E}"/>
              </a:ext>
            </a:extLst>
          </p:cNvPr>
          <p:cNvSpPr>
            <a:spLocks noGrp="1"/>
          </p:cNvSpPr>
          <p:nvPr>
            <p:ph type="ftr" sz="quarter" idx="11"/>
          </p:nvPr>
        </p:nvSpPr>
        <p:spPr/>
        <p:txBody>
          <a:bodyPr/>
          <a:lstStyle/>
          <a:p>
            <a:r>
              <a:rPr lang="en-GB"/>
              <a:t>LKN South Ldn Integration pilots v0.8</a:t>
            </a:r>
          </a:p>
        </p:txBody>
      </p:sp>
      <p:sp>
        <p:nvSpPr>
          <p:cNvPr id="5" name="Slide Number Placeholder 4">
            <a:extLst>
              <a:ext uri="{FF2B5EF4-FFF2-40B4-BE49-F238E27FC236}">
                <a16:creationId xmlns:a16="http://schemas.microsoft.com/office/drawing/2014/main" id="{25612360-2483-46D4-AD3D-8AF6A7703824}"/>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705163535"/>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sp>
        <p:nvSpPr>
          <p:cNvPr id="6" name="Rectangle 5"/>
          <p:cNvSpPr/>
          <p:nvPr/>
        </p:nvSpPr>
        <p:spPr>
          <a:xfrm>
            <a:off x="5021826" y="1664256"/>
            <a:ext cx="6209072" cy="3323987"/>
          </a:xfrm>
          <a:prstGeom prst="rect">
            <a:avLst/>
          </a:prstGeom>
        </p:spPr>
        <p:txBody>
          <a:bodyPr wrap="square" lIns="0" tIns="0" rIns="0" bIns="0" anchor="ctr">
            <a:spAutoFit/>
          </a:bodyPr>
          <a:lstStyle/>
          <a:p>
            <a:pPr indent="0">
              <a:lnSpc>
                <a:spcPct val="100000"/>
              </a:lnSpc>
            </a:pPr>
            <a:r>
              <a:rPr lang="en-US" sz="900" b="0" dirty="0">
                <a:latin typeface="+mn-lt"/>
                <a:sym typeface="Trebuchet MS" panose="020B0603020202020204" pitchFamily="34" charset="0"/>
              </a:rPr>
              <a:t>The services and materials provided by Boston Consulting Group (BCG) are subject to BCG's Standard Terms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(a copy of which is available upon request) or such other agreement as may have been previously executed by BCG. BCG does not provide legal, accounting, or tax advice. The Client is responsible for obtaining independent advice concerning these matters. This advice may affect the guidance given by BCG. Further, BCG has made no undertaking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to update these materials after the date hereof, notwithstanding that such information may become outdated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inaccurate.</a:t>
            </a:r>
          </a:p>
          <a:p>
            <a:pPr indent="0">
              <a:lnSpc>
                <a:spcPct val="100000"/>
              </a:lnSpc>
            </a:pPr>
            <a:r>
              <a:rPr lang="en-US" sz="900" b="0" dirty="0">
                <a:latin typeface="+mn-lt"/>
                <a:sym typeface="Trebuchet MS" panose="020B0603020202020204" pitchFamily="34" charset="0"/>
              </a:rPr>
              <a:t> </a:t>
            </a:r>
          </a:p>
          <a:p>
            <a:pPr indent="0">
              <a:lnSpc>
                <a:spcPct val="100000"/>
              </a:lnSpc>
            </a:pPr>
            <a:r>
              <a:rPr lang="en-US" sz="900" b="0" dirty="0">
                <a:latin typeface="+mn-lt"/>
                <a:sym typeface="Trebuchet MS" panose="020B0603020202020204" pitchFamily="34" charset="0"/>
              </a:rPr>
              <a:t>The materials contained in this presentation are designed for the sole use by the board of directors or senior management of the Client and solely for the limited purposes described in the presentation. The materials shall not be copied or given to any person or entity other than the Client (“Third Party”) without the prior written consent of BCG. These materials serve only as the focus for discussion; they are incomplete without the accompanying oral commentary and may not be relied on as a stand-alone document. Further, Third Parties may not, and it is unreasonable for any Third Party to, rely on these materials for any purpose whatsoever. To the fullest extent permitted by law (and except to the extent otherwise agreed in a signed writing by BCG), BCG shall have no liability whatsoever to any Third Party, and any Third Party hereby waives any rights and claims it may have at any time against BCG with regard to the services, this presentation, or other materials, including the accuracy or completeness thereof. Receipt and review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of this document shall be deemed agreement with and consideration for the foregoing.</a:t>
            </a:r>
          </a:p>
          <a:p>
            <a:pPr indent="0">
              <a:lnSpc>
                <a:spcPct val="100000"/>
              </a:lnSpc>
            </a:pPr>
            <a:endParaRPr lang="en-US" sz="900" b="0" dirty="0">
              <a:latin typeface="+mn-lt"/>
              <a:sym typeface="Trebuchet MS" panose="020B0603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a:latin typeface="+mn-lt"/>
                <a:sym typeface="Trebuchet MS" panose="020B0603020202020204" pitchFamily="34" charset="0"/>
              </a:rPr>
              <a:t>BCG does not provide fairness opinions or valuations of market transactions, and these materials should not be relied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on or construed as such. Further, the financial evaluations, projected market and financial information, and conclusions contained in these materials are based upon standard valuation methodologies, are not definitive forecasts, and are not guaranteed by BCG. BCG has used public and/or confidential data and assumptions provided to BCG by the Client. BCG has not independently verified the data and assumptions used in these analyses. Changes in the underlying data </a:t>
            </a:r>
            <a:br>
              <a:rPr lang="en-US" sz="900" b="0" dirty="0">
                <a:latin typeface="+mn-lt"/>
                <a:sym typeface="Trebuchet MS" panose="020B0603020202020204" pitchFamily="34" charset="0"/>
              </a:rPr>
            </a:br>
            <a:r>
              <a:rPr lang="en-US" sz="900" b="0" dirty="0">
                <a:latin typeface="+mn-lt"/>
                <a:sym typeface="Trebuchet MS" panose="020B0603020202020204" pitchFamily="34" charset="0"/>
              </a:rPr>
              <a:t>or operating assumptions will clearly impact the analyses and conclusions.</a:t>
            </a:r>
          </a:p>
        </p:txBody>
      </p:sp>
      <p:sp>
        <p:nvSpPr>
          <p:cNvPr id="7" name="Title 6"/>
          <p:cNvSpPr txBox="1">
            <a:spLocks/>
          </p:cNvSpPr>
          <p:nvPr/>
        </p:nvSpPr>
        <p:spPr>
          <a:xfrm>
            <a:off x="639044" y="2973076"/>
            <a:ext cx="3199529" cy="70634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kern="1200">
                <a:solidFill>
                  <a:schemeClr val="tx2"/>
                </a:solidFill>
                <a:latin typeface="+mj-lt"/>
                <a:ea typeface="+mj-ea"/>
                <a:cs typeface="+mj-cs"/>
              </a:defRPr>
            </a:lvl1pPr>
          </a:lstStyle>
          <a:p>
            <a:r>
              <a:rPr lang="en-US" sz="5100" dirty="0">
                <a:solidFill>
                  <a:srgbClr val="004386"/>
                </a:solidFill>
                <a:latin typeface="+mn-lt"/>
                <a:sym typeface="Trebuchet MS" panose="020B0603020202020204" pitchFamily="34" charset="0"/>
              </a:rPr>
              <a:t>Disclaimer</a:t>
            </a:r>
          </a:p>
        </p:txBody>
      </p:sp>
      <p:cxnSp>
        <p:nvCxnSpPr>
          <p:cNvPr id="9" name="Straight Connector 8"/>
          <p:cNvCxnSpPr/>
          <p:nvPr/>
        </p:nvCxnSpPr>
        <p:spPr>
          <a:xfrm>
            <a:off x="4367898" y="1630185"/>
            <a:ext cx="0" cy="3392129"/>
          </a:xfrm>
          <a:prstGeom prst="line">
            <a:avLst/>
          </a:prstGeom>
          <a:ln w="9525">
            <a:solidFill>
              <a:schemeClr val="tx2"/>
            </a:solidFill>
            <a:miter lim="800000"/>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9685821" y="6405036"/>
            <a:ext cx="1482051" cy="153888"/>
          </a:xfrm>
          <a:prstGeom prst="rect">
            <a:avLst/>
          </a:prstGeom>
        </p:spPr>
        <p:txBody>
          <a:bodyPr/>
          <a:lstStyle>
            <a:lvl1pPr>
              <a:defRPr>
                <a:latin typeface="+mn-lt"/>
                <a:sym typeface="Trebuchet MS" panose="020B0603020202020204" pitchFamily="34" charset="0"/>
              </a:defRPr>
            </a:lvl1pPr>
          </a:lstStyle>
          <a:p>
            <a:fld id="{7BB256F3-0D49-4003-A2E3-BF709DF0B7B0}" type="datetimeFigureOut">
              <a:rPr lang="en-GB" smtClean="0"/>
              <a:t>24/07/2024</a:t>
            </a:fld>
            <a:endParaRPr lang="en-GB"/>
          </a:p>
        </p:txBody>
      </p:sp>
    </p:spTree>
    <p:extLst>
      <p:ext uri="{BB962C8B-B14F-4D97-AF65-F5344CB8AC3E}">
        <p14:creationId xmlns:p14="http://schemas.microsoft.com/office/powerpoint/2010/main" val="2755471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End">
    <p:spTree>
      <p:nvGrpSpPr>
        <p:cNvPr id="1" name=""/>
        <p:cNvGrpSpPr/>
        <p:nvPr/>
      </p:nvGrpSpPr>
      <p:grpSpPr>
        <a:xfrm>
          <a:off x="0" y="0"/>
          <a:ext cx="0" cy="0"/>
          <a:chOff x="0" y="0"/>
          <a:chExt cx="0" cy="0"/>
        </a:xfrm>
      </p:grpSpPr>
      <p:pic>
        <p:nvPicPr>
          <p:cNvPr id="10" name="TitleAndEndImages"/>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l="20920" t="168" r="187" b="-253"/>
          <a:stretch/>
        </p:blipFill>
        <p:spPr>
          <a:xfrm flipH="1">
            <a:off x="11573" y="23150"/>
            <a:ext cx="12168851" cy="6863787"/>
          </a:xfrm>
          <a:prstGeom prst="rect">
            <a:avLst/>
          </a:prstGeom>
        </p:spPr>
      </p:pic>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5460098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bwMode="black">
          <a:xfrm>
            <a:off x="630936" y="626200"/>
            <a:ext cx="8125200" cy="5529600"/>
          </a:xfrm>
          <a:prstGeom prst="rect">
            <a:avLst/>
          </a:prstGeom>
          <a:gradFill flip="none" rotWithShape="1">
            <a:gsLst>
              <a:gs pos="0">
                <a:schemeClr val="bg1">
                  <a:lumMod val="65000"/>
                  <a:alpha val="50000"/>
                </a:schemeClr>
              </a:gs>
              <a:gs pos="100000">
                <a:schemeClr val="bg1"/>
              </a:gs>
            </a:gsLst>
            <a:lin ang="189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lnSpc>
                <a:spcPct val="95000"/>
              </a:lnSpc>
            </a:pPr>
            <a:endParaRPr lang="en-US" sz="2000" dirty="0">
              <a:solidFill>
                <a:prstClr val="white"/>
              </a:solidFill>
              <a:latin typeface="+mn-lt"/>
              <a:sym typeface="Trebuchet MS" panose="020B0603020202020204" pitchFamily="34" charset="0"/>
            </a:endParaRPr>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095998" y="925992"/>
            <a:ext cx="2321626" cy="1432407"/>
          </a:xfrm>
          <a:prstGeom prst="rect">
            <a:avLst/>
          </a:prstGeom>
        </p:spPr>
      </p:pic>
      <p:sp>
        <p:nvSpPr>
          <p:cNvPr id="5" name="Text Placeholder 4"/>
          <p:cNvSpPr>
            <a:spLocks noGrp="1"/>
          </p:cNvSpPr>
          <p:nvPr>
            <p:ph type="body" sz="quarter" idx="10" hasCustomPrompt="1"/>
          </p:nvPr>
        </p:nvSpPr>
        <p:spPr>
          <a:xfrm>
            <a:off x="1844675" y="2103438"/>
            <a:ext cx="4251325" cy="1843087"/>
          </a:xfrm>
        </p:spPr>
        <p:txBody>
          <a:bodyPr/>
          <a:lstStyle>
            <a:lvl1pPr>
              <a:defRPr sz="3600" b="1">
                <a:solidFill>
                  <a:schemeClr val="tx1">
                    <a:lumMod val="50000"/>
                  </a:schemeClr>
                </a:solidFill>
              </a:defRPr>
            </a:lvl1pPr>
          </a:lstStyle>
          <a:p>
            <a:pPr lvl="0"/>
            <a:r>
              <a:rPr lang="en-US" dirty="0"/>
              <a:t>Title</a:t>
            </a:r>
            <a:endParaRPr lang="en-GB" dirty="0"/>
          </a:p>
        </p:txBody>
      </p:sp>
      <p:sp>
        <p:nvSpPr>
          <p:cNvPr id="11" name="Rectangle 10"/>
          <p:cNvSpPr/>
          <p:nvPr userDrawn="1"/>
        </p:nvSpPr>
        <p:spPr>
          <a:xfrm>
            <a:off x="1844675" y="4762043"/>
            <a:ext cx="6261357" cy="1323439"/>
          </a:xfrm>
          <a:prstGeom prst="rect">
            <a:avLst/>
          </a:prstGeom>
        </p:spPr>
        <p:txBody>
          <a:bodyPr wrap="square">
            <a:spAutoFit/>
          </a:bodyPr>
          <a:lstStyle/>
          <a:p>
            <a:pPr marL="0" indent="0" algn="l">
              <a:buFont typeface="Trebuchet MS" panose="020B0603020202020204" pitchFamily="34" charset="0"/>
              <a:buNone/>
            </a:pPr>
            <a:r>
              <a:rPr lang="en-GB" sz="1600" dirty="0">
                <a:solidFill>
                  <a:srgbClr val="37373A"/>
                </a:solidFill>
              </a:rPr>
              <a:t>Guy’s and St </a:t>
            </a:r>
            <a:r>
              <a:rPr lang="en-GB" sz="1600" dirty="0" err="1">
                <a:solidFill>
                  <a:srgbClr val="37373A"/>
                </a:solidFill>
              </a:rPr>
              <a:t>Thomas’</a:t>
            </a:r>
            <a:r>
              <a:rPr lang="en-GB" sz="1600" dirty="0">
                <a:solidFill>
                  <a:srgbClr val="37373A"/>
                </a:solidFill>
              </a:rPr>
              <a:t> NHS Foundation Trust</a:t>
            </a:r>
          </a:p>
          <a:p>
            <a:pPr marL="0" indent="0" algn="l">
              <a:buFont typeface="Trebuchet MS" panose="020B0603020202020204" pitchFamily="34" charset="0"/>
              <a:buNone/>
            </a:pPr>
            <a:r>
              <a:rPr lang="en-GB" sz="1600" dirty="0">
                <a:solidFill>
                  <a:srgbClr val="37373A"/>
                </a:solidFill>
              </a:rPr>
              <a:t>King’s College Hospital NHS Foundation Trust</a:t>
            </a:r>
          </a:p>
          <a:p>
            <a:pPr marL="0" indent="0" algn="l">
              <a:buFont typeface="Trebuchet MS" panose="020B0603020202020204" pitchFamily="34" charset="0"/>
              <a:buNone/>
            </a:pPr>
            <a:r>
              <a:rPr lang="en-GB" sz="1600" dirty="0">
                <a:solidFill>
                  <a:srgbClr val="37373A"/>
                </a:solidFill>
              </a:rPr>
              <a:t>St George’s University Hospitals NHS Foundation Trust</a:t>
            </a:r>
          </a:p>
          <a:p>
            <a:pPr marL="0" indent="0" algn="l">
              <a:buFont typeface="Trebuchet MS" panose="020B0603020202020204" pitchFamily="34" charset="0"/>
              <a:buNone/>
            </a:pPr>
            <a:r>
              <a:rPr lang="en-GB" sz="1600" dirty="0">
                <a:solidFill>
                  <a:srgbClr val="37373A"/>
                </a:solidFill>
              </a:rPr>
              <a:t>Our Healthier South East London ICS</a:t>
            </a:r>
          </a:p>
          <a:p>
            <a:pPr marL="0" indent="0" algn="l">
              <a:buFont typeface="Trebuchet MS" panose="020B0603020202020204" pitchFamily="34" charset="0"/>
              <a:buNone/>
            </a:pPr>
            <a:r>
              <a:rPr lang="en-GB" sz="1600" dirty="0">
                <a:solidFill>
                  <a:srgbClr val="37373A"/>
                </a:solidFill>
              </a:rPr>
              <a:t>South West London Health and Care Partnership</a:t>
            </a:r>
            <a:r>
              <a:rPr lang="en-GB" sz="1600" baseline="0" dirty="0">
                <a:solidFill>
                  <a:srgbClr val="37373A"/>
                </a:solidFill>
              </a:rPr>
              <a:t> ICS</a:t>
            </a:r>
            <a:endParaRPr lang="en-GB" sz="1600" dirty="0">
              <a:solidFill>
                <a:srgbClr val="37373A"/>
              </a:solidFill>
            </a:endParaRPr>
          </a:p>
        </p:txBody>
      </p:sp>
    </p:spTree>
    <p:extLst>
      <p:ext uri="{BB962C8B-B14F-4D97-AF65-F5344CB8AC3E}">
        <p14:creationId xmlns:p14="http://schemas.microsoft.com/office/powerpoint/2010/main" val="1290677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pSp>
        <p:nvGrpSpPr>
          <p:cNvPr id="144" name="Group 143"/>
          <p:cNvGrpSpPr/>
          <p:nvPr/>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latin typeface="+mn-lt"/>
              </a:endParaRPr>
            </a:p>
          </p:txBody>
        </p:sp>
        <p:grpSp>
          <p:nvGrpSpPr>
            <p:cNvPr id="146" name="Baselines / anchors"/>
            <p:cNvGrpSpPr/>
            <p:nvPr/>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151" name="Five column measure"/>
            <p:cNvGrpSpPr/>
            <p:nvPr/>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schemeClr val="bg1"/>
                </a:solidFill>
                <a:latin typeface="+mn-lt"/>
              </a:endParaRPr>
            </a:p>
          </p:txBody>
        </p:sp>
        <p:sp>
          <p:nvSpPr>
            <p:cNvPr id="153" name="Footnote example"/>
            <p:cNvSpPr txBox="1"/>
            <p:nvPr/>
          </p:nvSpPr>
          <p:spPr>
            <a:xfrm>
              <a:off x="630000" y="6282941"/>
              <a:ext cx="9030914" cy="276999"/>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a:t>
              </a:r>
            </a:p>
          </p:txBody>
        </p:sp>
      </p:grpSp>
    </p:spTree>
    <p:extLst>
      <p:ext uri="{BB962C8B-B14F-4D97-AF65-F5344CB8AC3E}">
        <p14:creationId xmlns:p14="http://schemas.microsoft.com/office/powerpoint/2010/main" val="4184004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13" name="Rectangle 12"/>
          <p:cNvSpPr/>
          <p:nvPr/>
        </p:nvSpPr>
        <p:spPr bwMode="white">
          <a:xfrm>
            <a:off x="4080763" y="-1309"/>
            <a:ext cx="8111237" cy="685930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15" name="TextBox 1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7" name="TextBox 16"/>
          <p:cNvSpPr txBox="1"/>
          <p:nvPr/>
        </p:nvSpPr>
        <p:spPr>
          <a:xfrm>
            <a:off x="630000" y="3207715"/>
            <a:ext cx="1547143" cy="443198"/>
          </a:xfrm>
          <a:prstGeom prst="rect">
            <a:avLst/>
          </a:prstGeom>
          <a:noFill/>
        </p:spPr>
        <p:txBody>
          <a:bodyPr wrap="square" lIns="0" tIns="0" rIns="0" bIns="0" rtlCol="0" anchor="t">
            <a:spAutoFit/>
          </a:bodyPr>
          <a:lstStyle/>
          <a:p>
            <a:pPr>
              <a:lnSpc>
                <a:spcPct val="90000"/>
              </a:lnSpc>
              <a:spcAft>
                <a:spcPts val="600"/>
              </a:spcAft>
            </a:pPr>
            <a:r>
              <a:rPr lang="en-US" sz="3200" dirty="0">
                <a:solidFill>
                  <a:schemeClr val="bg1"/>
                </a:solidFill>
              </a:rPr>
              <a:t>Agenda</a:t>
            </a:r>
          </a:p>
        </p:txBody>
      </p:sp>
    </p:spTree>
    <p:extLst>
      <p:ext uri="{BB962C8B-B14F-4D97-AF65-F5344CB8AC3E}">
        <p14:creationId xmlns:p14="http://schemas.microsoft.com/office/powerpoint/2010/main" val="24547307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D. Section Header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TextBox 10"/>
          <p:cNvSpPr txBox="1"/>
          <p:nvPr/>
        </p:nvSpPr>
        <p:spPr>
          <a:xfrm>
            <a:off x="630000" y="907198"/>
            <a:ext cx="3448800" cy="3488400"/>
          </a:xfrm>
          <a:prstGeom prst="rect">
            <a:avLst/>
          </a:prstGeom>
          <a:noFill/>
          <a:ln>
            <a:solidFill>
              <a:srgbClr val="00A9CE"/>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endParaRPr>
          </a:p>
        </p:txBody>
      </p:sp>
      <p:sp>
        <p:nvSpPr>
          <p:cNvPr id="9" name="TextBox 1"/>
          <p:cNvSpPr txBox="1"/>
          <p:nvPr/>
        </p:nvSpPr>
        <p:spPr>
          <a:xfrm>
            <a:off x="1109949" y="1115416"/>
            <a:ext cx="2488182" cy="896399"/>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00A9CE"/>
                </a:solidFill>
              </a:rPr>
              <a:t>Agenda</a:t>
            </a:r>
          </a:p>
        </p:txBody>
      </p:sp>
    </p:spTree>
    <p:extLst>
      <p:ext uri="{BB962C8B-B14F-4D97-AF65-F5344CB8AC3E}">
        <p14:creationId xmlns:p14="http://schemas.microsoft.com/office/powerpoint/2010/main" val="2287077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Agenda D. Full Width Overview">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p:cNvSpPr txBox="1">
            <a:spLocks/>
          </p:cNvSpPr>
          <p:nvPr/>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00A9CE"/>
                </a:solidFill>
              </a:rPr>
              <a:t>Agenda</a:t>
            </a:r>
          </a:p>
        </p:txBody>
      </p:sp>
      <p:cxnSp>
        <p:nvCxnSpPr>
          <p:cNvPr id="9" name="Straight Connector 8"/>
          <p:cNvCxnSpPr/>
          <p:nvPr/>
        </p:nvCxnSpPr>
        <p:spPr bwMode="white">
          <a:xfrm>
            <a:off x="618898" y="1206000"/>
            <a:ext cx="11576304" cy="0"/>
          </a:xfrm>
          <a:prstGeom prst="line">
            <a:avLst/>
          </a:prstGeom>
          <a:ln w="9525" cmpd="sng">
            <a:solidFill>
              <a:srgbClr val="00A9CE"/>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7371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genda D. Two-Thirds">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p:nvPicPr>
        <p:blipFill rotWithShape="1">
          <a:blip r:embed="rId5" cstate="email">
            <a:extLst>
              <a:ext uri="{28A0092B-C50C-407E-A947-70E740481C1C}">
                <a14:useLocalDpi xmlns:a14="http://schemas.microsoft.com/office/drawing/2010/main"/>
              </a:ext>
            </a:extLst>
          </a:blip>
          <a:srcRect l="29398" t="8741" r="101" b="27"/>
          <a:stretch/>
        </p:blipFill>
        <p:spPr bwMode="ltGray">
          <a:xfrm flipH="1">
            <a:off x="3671068" y="0"/>
            <a:ext cx="416951" cy="6858000"/>
          </a:xfrm>
          <a:prstGeom prst="rect">
            <a:avLst/>
          </a:prstGeom>
        </p:spPr>
      </p:pic>
      <p:sp>
        <p:nvSpPr>
          <p:cNvPr id="26" name="Rectangle 25"/>
          <p:cNvSpPr/>
          <p:nvPr/>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sym typeface="Trebuchet MS" panose="020B0603020202020204" pitchFamily="34" charset="0"/>
            </a:endParaRPr>
          </a:p>
        </p:txBody>
      </p:sp>
      <p:sp>
        <p:nvSpPr>
          <p:cNvPr id="28" name="TextBox 27"/>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10" name="TextBox 9"/>
          <p:cNvSpPr txBox="1"/>
          <p:nvPr/>
        </p:nvSpPr>
        <p:spPr>
          <a:xfrm>
            <a:off x="630000" y="3262145"/>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rPr>
              <a:t>Agenda</a:t>
            </a:r>
          </a:p>
        </p:txBody>
      </p:sp>
    </p:spTree>
    <p:extLst>
      <p:ext uri="{BB962C8B-B14F-4D97-AF65-F5344CB8AC3E}">
        <p14:creationId xmlns:p14="http://schemas.microsoft.com/office/powerpoint/2010/main" val="1407774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1891-604C-4724-BA5E-E9C8EA7573D8}"/>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90240556-CFE8-42E8-B133-441EA1F351BF}"/>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B1E8E2FF-CE6B-4B19-862D-38B1D0876401}"/>
              </a:ext>
            </a:extLst>
          </p:cNvPr>
          <p:cNvSpPr txBox="1">
            <a:spLocks noGrp="1"/>
          </p:cNvSpPr>
          <p:nvPr>
            <p:ph type="dt" sz="half" idx="7"/>
          </p:nvPr>
        </p:nvSpPr>
        <p:spPr/>
        <p:txBody>
          <a:bodyPr/>
          <a:lstStyle>
            <a:lvl1pPr>
              <a:defRPr/>
            </a:lvl1pPr>
          </a:lstStyle>
          <a:p>
            <a:fld id="{C6D533A9-85DA-44E7-9C3E-A36B28605D7D}" type="datetime1">
              <a:rPr lang="en-US"/>
              <a:pPr/>
              <a:t>7/24/2024</a:t>
            </a:fld>
            <a:endParaRPr/>
          </a:p>
        </p:txBody>
      </p:sp>
      <p:sp>
        <p:nvSpPr>
          <p:cNvPr id="5" name="Footer Placeholder 4">
            <a:extLst>
              <a:ext uri="{FF2B5EF4-FFF2-40B4-BE49-F238E27FC236}">
                <a16:creationId xmlns:a16="http://schemas.microsoft.com/office/drawing/2014/main" id="{E514C1C7-8C38-41F4-9B28-7466CEF3BC67}"/>
              </a:ext>
            </a:extLst>
          </p:cNvPr>
          <p:cNvSpPr txBox="1">
            <a:spLocks noGrp="1"/>
          </p:cNvSpPr>
          <p:nvPr>
            <p:ph type="ftr" sz="quarter" idx="9"/>
          </p:nvPr>
        </p:nvSpPr>
        <p:spPr/>
        <p:txBody>
          <a:bodyPr/>
          <a:lstStyle>
            <a:lvl1pPr>
              <a:defRPr/>
            </a:lvl1pPr>
          </a:lstStyle>
          <a:p>
            <a:endParaRPr/>
          </a:p>
        </p:txBody>
      </p:sp>
      <p:sp>
        <p:nvSpPr>
          <p:cNvPr id="6" name="Slide Number Placeholder 5">
            <a:extLst>
              <a:ext uri="{FF2B5EF4-FFF2-40B4-BE49-F238E27FC236}">
                <a16:creationId xmlns:a16="http://schemas.microsoft.com/office/drawing/2014/main" id="{90B5A2BA-9198-435A-A6E9-5229E5F55FCC}"/>
              </a:ext>
            </a:extLst>
          </p:cNvPr>
          <p:cNvSpPr txBox="1">
            <a:spLocks noGrp="1"/>
          </p:cNvSpPr>
          <p:nvPr>
            <p:ph type="sldNum" sz="quarter" idx="8"/>
          </p:nvPr>
        </p:nvSpPr>
        <p:spPr/>
        <p:txBody>
          <a:bodyPr/>
          <a:lstStyle>
            <a:lvl1pPr>
              <a:defRPr/>
            </a:lvl1pPr>
          </a:lstStyle>
          <a:p>
            <a:fld id="{A18132CA-696B-4611-B893-588EC53B24CA}" type="slidenum">
              <a:rPr/>
              <a:pPr/>
              <a:t>‹#›</a:t>
            </a:fld>
            <a:endParaRPr/>
          </a:p>
        </p:txBody>
      </p:sp>
    </p:spTree>
    <p:extLst>
      <p:ext uri="{BB962C8B-B14F-4D97-AF65-F5344CB8AC3E}">
        <p14:creationId xmlns:p14="http://schemas.microsoft.com/office/powerpoint/2010/main" val="29725853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EC95B9-9C8A-4B2A-BB9F-A9FAE01FD5AA}"/>
              </a:ext>
            </a:extLst>
          </p:cNvPr>
          <p:cNvSpPr>
            <a:spLocks noGrp="1"/>
          </p:cNvSpPr>
          <p:nvPr>
            <p:ph type="dt" sz="half" idx="10"/>
          </p:nvPr>
        </p:nvSpPr>
        <p:spPr/>
        <p:txBody>
          <a:bodyPr/>
          <a:lstStyle/>
          <a:p>
            <a:fld id="{4FC32A04-4B12-469E-AF01-F8BCA25C0043}" type="datetime1">
              <a:rPr lang="en-GB" smtClean="0"/>
              <a:t>24/07/2024</a:t>
            </a:fld>
            <a:endParaRPr lang="en-GB"/>
          </a:p>
        </p:txBody>
      </p:sp>
      <p:sp>
        <p:nvSpPr>
          <p:cNvPr id="3" name="Footer Placeholder 2">
            <a:extLst>
              <a:ext uri="{FF2B5EF4-FFF2-40B4-BE49-F238E27FC236}">
                <a16:creationId xmlns:a16="http://schemas.microsoft.com/office/drawing/2014/main" id="{D91DB5A3-3BF0-47EC-9F5A-491D4785D571}"/>
              </a:ext>
            </a:extLst>
          </p:cNvPr>
          <p:cNvSpPr>
            <a:spLocks noGrp="1"/>
          </p:cNvSpPr>
          <p:nvPr>
            <p:ph type="ftr" sz="quarter" idx="11"/>
          </p:nvPr>
        </p:nvSpPr>
        <p:spPr/>
        <p:txBody>
          <a:bodyPr/>
          <a:lstStyle/>
          <a:p>
            <a:r>
              <a:rPr lang="en-GB"/>
              <a:t>LKN South Ldn Integration pilots v0.8</a:t>
            </a:r>
          </a:p>
        </p:txBody>
      </p:sp>
      <p:sp>
        <p:nvSpPr>
          <p:cNvPr id="4" name="Slide Number Placeholder 3">
            <a:extLst>
              <a:ext uri="{FF2B5EF4-FFF2-40B4-BE49-F238E27FC236}">
                <a16:creationId xmlns:a16="http://schemas.microsoft.com/office/drawing/2014/main" id="{236B8260-C21C-47EB-9ACB-A89BFBC1DDC9}"/>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06986357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1823-BFC5-40C1-85EE-65AEB0ADB0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13F9B78-613E-4340-B9AB-ACBA8B153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B075AA1-012A-4136-AD88-C1AC2C93A8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369F8E-EF4A-4DA7-977A-31F7AA86EDB1}"/>
              </a:ext>
            </a:extLst>
          </p:cNvPr>
          <p:cNvSpPr>
            <a:spLocks noGrp="1"/>
          </p:cNvSpPr>
          <p:nvPr>
            <p:ph type="dt" sz="half" idx="10"/>
          </p:nvPr>
        </p:nvSpPr>
        <p:spPr/>
        <p:txBody>
          <a:bodyPr/>
          <a:lstStyle/>
          <a:p>
            <a:fld id="{84BB3DE6-2FE1-4463-A62B-2F5EA8CCDA22}" type="datetime1">
              <a:rPr lang="en-GB" smtClean="0"/>
              <a:t>24/07/2024</a:t>
            </a:fld>
            <a:endParaRPr lang="en-GB"/>
          </a:p>
        </p:txBody>
      </p:sp>
      <p:sp>
        <p:nvSpPr>
          <p:cNvPr id="6" name="Footer Placeholder 5">
            <a:extLst>
              <a:ext uri="{FF2B5EF4-FFF2-40B4-BE49-F238E27FC236}">
                <a16:creationId xmlns:a16="http://schemas.microsoft.com/office/drawing/2014/main" id="{D65B1053-E89D-459D-BE4E-C4D60841D80A}"/>
              </a:ext>
            </a:extLst>
          </p:cNvPr>
          <p:cNvSpPr>
            <a:spLocks noGrp="1"/>
          </p:cNvSpPr>
          <p:nvPr>
            <p:ph type="ftr" sz="quarter" idx="11"/>
          </p:nvPr>
        </p:nvSpPr>
        <p:spPr/>
        <p:txBody>
          <a:bodyPr/>
          <a:lstStyle/>
          <a:p>
            <a:r>
              <a:rPr lang="en-GB"/>
              <a:t>LKN South Ldn Integration pilots v0.8</a:t>
            </a:r>
          </a:p>
        </p:txBody>
      </p:sp>
      <p:sp>
        <p:nvSpPr>
          <p:cNvPr id="7" name="Slide Number Placeholder 6">
            <a:extLst>
              <a:ext uri="{FF2B5EF4-FFF2-40B4-BE49-F238E27FC236}">
                <a16:creationId xmlns:a16="http://schemas.microsoft.com/office/drawing/2014/main" id="{E4072760-6DB6-458C-93F1-244EE9E6E2C8}"/>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52137321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F6B8-743C-4982-83F5-F0898EDEC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64AC52-50CC-40F3-BA8F-C312E60EF4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E720C1-F5A1-41A6-B345-F5924D9C3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7E378-B56F-442C-AD69-AAD5CAE93379}"/>
              </a:ext>
            </a:extLst>
          </p:cNvPr>
          <p:cNvSpPr>
            <a:spLocks noGrp="1"/>
          </p:cNvSpPr>
          <p:nvPr>
            <p:ph type="dt" sz="half" idx="10"/>
          </p:nvPr>
        </p:nvSpPr>
        <p:spPr/>
        <p:txBody>
          <a:bodyPr/>
          <a:lstStyle/>
          <a:p>
            <a:fld id="{8CDF6546-4DD5-48FB-AF62-EB741D93558C}" type="datetime1">
              <a:rPr lang="en-GB" smtClean="0"/>
              <a:t>24/07/2024</a:t>
            </a:fld>
            <a:endParaRPr lang="en-GB"/>
          </a:p>
        </p:txBody>
      </p:sp>
      <p:sp>
        <p:nvSpPr>
          <p:cNvPr id="6" name="Footer Placeholder 5">
            <a:extLst>
              <a:ext uri="{FF2B5EF4-FFF2-40B4-BE49-F238E27FC236}">
                <a16:creationId xmlns:a16="http://schemas.microsoft.com/office/drawing/2014/main" id="{C10D1C62-BB5B-4BBB-BB84-991CFECC04C9}"/>
              </a:ext>
            </a:extLst>
          </p:cNvPr>
          <p:cNvSpPr>
            <a:spLocks noGrp="1"/>
          </p:cNvSpPr>
          <p:nvPr>
            <p:ph type="ftr" sz="quarter" idx="11"/>
          </p:nvPr>
        </p:nvSpPr>
        <p:spPr/>
        <p:txBody>
          <a:bodyPr/>
          <a:lstStyle/>
          <a:p>
            <a:r>
              <a:rPr lang="en-GB"/>
              <a:t>LKN South Ldn Integration pilots v0.8</a:t>
            </a:r>
          </a:p>
        </p:txBody>
      </p:sp>
      <p:sp>
        <p:nvSpPr>
          <p:cNvPr id="7" name="Slide Number Placeholder 6">
            <a:extLst>
              <a:ext uri="{FF2B5EF4-FFF2-40B4-BE49-F238E27FC236}">
                <a16:creationId xmlns:a16="http://schemas.microsoft.com/office/drawing/2014/main" id="{309B3CEF-F998-48D4-8DB4-02D9BB53667D}"/>
              </a:ext>
            </a:extLst>
          </p:cNvPr>
          <p:cNvSpPr>
            <a:spLocks noGrp="1"/>
          </p:cNvSpPr>
          <p:nvPr>
            <p:ph type="sldNum" sz="quarter" idx="12"/>
          </p:nvPr>
        </p:nvSpPr>
        <p:spPr/>
        <p:txBody>
          <a:bodyPr/>
          <a:lstStyle/>
          <a:p>
            <a:fld id="{4CFE3F30-78E1-4CB9-82AD-42CBF17719CB}" type="slidenum">
              <a:rPr lang="en-GB" smtClean="0"/>
              <a:t>‹#›</a:t>
            </a:fld>
            <a:endParaRPr lang="en-GB"/>
          </a:p>
        </p:txBody>
      </p:sp>
    </p:spTree>
    <p:extLst>
      <p:ext uri="{BB962C8B-B14F-4D97-AF65-F5344CB8AC3E}">
        <p14:creationId xmlns:p14="http://schemas.microsoft.com/office/powerpoint/2010/main" val="2334941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tags" Target="../tags/tag1.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oleObject" Target="../embeddings/oleObject1.bin"/><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theme" Target="../theme/theme2.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D7F378-83B9-4D9E-B5BA-9B7595F6B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1A46BFD-D1B1-4E10-B83B-7EC4FDD949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EDA9A8-718D-4109-A813-8AF5B25E8E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795D2-FDB8-4C34-BA3E-FDC67795F633}" type="datetime1">
              <a:rPr lang="en-GB" smtClean="0"/>
              <a:t>24/07/2024</a:t>
            </a:fld>
            <a:endParaRPr lang="en-GB"/>
          </a:p>
        </p:txBody>
      </p:sp>
      <p:sp>
        <p:nvSpPr>
          <p:cNvPr id="5" name="Footer Placeholder 4">
            <a:extLst>
              <a:ext uri="{FF2B5EF4-FFF2-40B4-BE49-F238E27FC236}">
                <a16:creationId xmlns:a16="http://schemas.microsoft.com/office/drawing/2014/main" id="{05AD0AEA-CF69-4F9B-8987-9114E3A17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LKN South Ldn Integration pilots v0.8</a:t>
            </a:r>
          </a:p>
        </p:txBody>
      </p:sp>
      <p:sp>
        <p:nvSpPr>
          <p:cNvPr id="6" name="Slide Number Placeholder 5">
            <a:extLst>
              <a:ext uri="{FF2B5EF4-FFF2-40B4-BE49-F238E27FC236}">
                <a16:creationId xmlns:a16="http://schemas.microsoft.com/office/drawing/2014/main" id="{033536DF-7BE3-46F5-8202-9F80AF438A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E3F30-78E1-4CB9-82AD-42CBF17719CB}" type="slidenum">
              <a:rPr lang="en-GB" smtClean="0"/>
              <a:t>‹#›</a:t>
            </a:fld>
            <a:endParaRPr lang="en-GB"/>
          </a:p>
        </p:txBody>
      </p:sp>
    </p:spTree>
    <p:extLst>
      <p:ext uri="{BB962C8B-B14F-4D97-AF65-F5344CB8AC3E}">
        <p14:creationId xmlns:p14="http://schemas.microsoft.com/office/powerpoint/2010/main" val="3779106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665" r:id="rId5"/>
    <p:sldLayoutId id="2147483841" r:id="rId6"/>
    <p:sldLayoutId id="2147483842" r:id="rId7"/>
    <p:sldLayoutId id="2147483843" r:id="rId8"/>
    <p:sldLayoutId id="2147483726" r:id="rId9"/>
    <p:sldLayoutId id="2147483727" r:id="rId10"/>
    <p:sldLayoutId id="214748372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58"/>
            </p:custDataLst>
            <p:extLst>
              <p:ext uri="{D42A27DB-BD31-4B8C-83A1-F6EECF244321}">
                <p14:modId xmlns:p14="http://schemas.microsoft.com/office/powerpoint/2010/main" val="8730490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9" imgW="270" imgH="270" progId="TCLayout.ActiveDocument.1">
                  <p:embed/>
                </p:oleObj>
              </mc:Choice>
              <mc:Fallback>
                <p:oleObj name="think-cell Slide" r:id="rId59" imgW="270" imgH="270" progId="TCLayout.ActiveDocument.1">
                  <p:embed/>
                  <p:pic>
                    <p:nvPicPr>
                      <p:cNvPr id="2" name="Object 1" hidden="1"/>
                      <p:cNvPicPr/>
                      <p:nvPr/>
                    </p:nvPicPr>
                    <p:blipFill>
                      <a:blip r:embed="rId60"/>
                      <a:stretch>
                        <a:fillRect/>
                      </a:stretch>
                    </p:blipFill>
                    <p:spPr>
                      <a:xfrm>
                        <a:off x="1588" y="1588"/>
                        <a:ext cx="1587" cy="1587"/>
                      </a:xfrm>
                      <a:prstGeom prst="rect">
                        <a:avLst/>
                      </a:prstGeom>
                    </p:spPr>
                  </p:pic>
                </p:oleObj>
              </mc:Fallback>
            </mc:AlternateContent>
          </a:graphicData>
        </a:graphic>
      </p:graphicFrame>
      <p:sp>
        <p:nvSpPr>
          <p:cNvPr id="12" name="TextBox 11"/>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09793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 id="2147483691" r:id="rId29"/>
    <p:sldLayoutId id="2147483692" r:id="rId30"/>
    <p:sldLayoutId id="2147483693" r:id="rId31"/>
    <p:sldLayoutId id="2147483694" r:id="rId32"/>
    <p:sldLayoutId id="2147483695" r:id="rId33"/>
    <p:sldLayoutId id="2147483696" r:id="rId34"/>
    <p:sldLayoutId id="2147483697" r:id="rId35"/>
    <p:sldLayoutId id="2147483698" r:id="rId36"/>
    <p:sldLayoutId id="2147483699" r:id="rId37"/>
    <p:sldLayoutId id="2147483700" r:id="rId38"/>
    <p:sldLayoutId id="2147483701" r:id="rId39"/>
    <p:sldLayoutId id="2147483702" r:id="rId40"/>
    <p:sldLayoutId id="2147483703" r:id="rId41"/>
    <p:sldLayoutId id="2147483704" r:id="rId42"/>
    <p:sldLayoutId id="2147483705" r:id="rId43"/>
    <p:sldLayoutId id="2147483706" r:id="rId44"/>
    <p:sldLayoutId id="2147483707" r:id="rId45"/>
    <p:sldLayoutId id="2147483708" r:id="rId46"/>
    <p:sldLayoutId id="2147483709" r:id="rId47"/>
    <p:sldLayoutId id="2147483710" r:id="rId48"/>
    <p:sldLayoutId id="2147483711" r:id="rId49"/>
    <p:sldLayoutId id="2147483712" r:id="rId50"/>
    <p:sldLayoutId id="2147483713" r:id="rId51"/>
    <p:sldLayoutId id="2147483714" r:id="rId52"/>
    <p:sldLayoutId id="2147483715" r:id="rId53"/>
    <p:sldLayoutId id="2147483716" r:id="rId54"/>
    <p:sldLayoutId id="2147483717" r:id="rId55"/>
    <p:sldLayoutId id="2147483835" r:id="rId5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sz="2400" kern="1200">
          <a:solidFill>
            <a:srgbClr val="00676B"/>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47B43"/>
        </a:buClr>
        <a:buFont typeface="Arial" panose="020B0604020202020204" pitchFamily="34" charset="0"/>
        <a:buChar char="•"/>
        <a:defRPr lang="en-US" sz="2000" kern="1200">
          <a:solidFill>
            <a:schemeClr val="tx1"/>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0676B"/>
        </a:buClr>
        <a:buFont typeface="Trebuchet MS" panose="020B0603020202020204" pitchFamily="34" charset="0"/>
        <a:buChar char="–"/>
        <a:defRPr lang="en-US" sz="2000" kern="1200">
          <a:solidFill>
            <a:schemeClr val="tx1"/>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47B43"/>
        </a:buClr>
        <a:buFont typeface="Arial" panose="020B0604020202020204" pitchFamily="34" charset="0"/>
        <a:buChar char="​"/>
        <a:defRPr lang="en-US" sz="2400" kern="1200">
          <a:solidFill>
            <a:srgbClr val="047B43"/>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Tx/>
        <a:buFont typeface="Arial" panose="020B0604020202020204" pitchFamily="34" charset="0"/>
        <a:buChar char="​"/>
        <a:defRPr lang="en-US" sz="2400" b="1" kern="1200" smtClean="0">
          <a:solidFill>
            <a:schemeClr val="tx1"/>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chemeClr val="tx2"/>
        </a:buClr>
        <a:buFont typeface="Arial" panose="020B0604020202020204" pitchFamily="34" charset="0"/>
        <a:buChar char="•"/>
        <a:defRPr lang="en-US" sz="1600" kern="1200" smtClean="0">
          <a:solidFill>
            <a:schemeClr val="tx1"/>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Font typeface="Arial" panose="020B0604020202020204" pitchFamily="34" charset="0"/>
        <a:buChar char="​"/>
        <a:defRPr lang="en-US" sz="4400" kern="1200" baseline="0" smtClean="0">
          <a:solidFill>
            <a:schemeClr val="tx1"/>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Font typeface="Arial" panose="020B0604020202020204" pitchFamily="34" charset="0"/>
        <a:buChar char="​"/>
        <a:defRPr lang="en-US" sz="5400" kern="1200" baseline="0" smtClean="0">
          <a:solidFill>
            <a:schemeClr val="tx2"/>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Font typeface="Arial" panose="020B0604020202020204" pitchFamily="34" charset="0"/>
        <a:buChar char="​"/>
        <a:defRPr lang="en-US" sz="2400" kern="1200" baseline="0" dirty="0">
          <a:solidFill>
            <a:schemeClr val="tx2"/>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738B04-513C-704E-B649-A9E4F0AE2DDE}"/>
              </a:ext>
            </a:extLst>
          </p:cNvPr>
          <p:cNvSpPr/>
          <p:nvPr/>
        </p:nvSpPr>
        <p:spPr>
          <a:xfrm>
            <a:off x="-1" y="2138678"/>
            <a:ext cx="12192000" cy="22243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GB" sz="4600" b="1" dirty="0">
              <a:solidFill>
                <a:srgbClr val="005EB8"/>
              </a:solidFill>
              <a:latin typeface="Calibri" panose="020F0502020204030204"/>
            </a:endParaRPr>
          </a:p>
          <a:p>
            <a:pPr algn="ctr">
              <a:defRPr/>
            </a:pPr>
            <a:endParaRPr lang="en-GB" sz="4600" b="1" dirty="0">
              <a:solidFill>
                <a:srgbClr val="005EB8"/>
              </a:solidFill>
              <a:latin typeface="Calibri" panose="020F0502020204030204"/>
            </a:endParaRPr>
          </a:p>
          <a:p>
            <a:pPr algn="ctr">
              <a:defRPr/>
            </a:pPr>
            <a:endParaRPr lang="en-GB" sz="4600" b="1" dirty="0">
              <a:solidFill>
                <a:srgbClr val="005EB8"/>
              </a:solidFill>
              <a:latin typeface="Calibri" panose="020F0502020204030204"/>
            </a:endParaRPr>
          </a:p>
          <a:p>
            <a:pPr algn="ctr">
              <a:defRPr/>
            </a:pPr>
            <a:endParaRPr lang="en-GB" sz="4600" b="1" dirty="0">
              <a:solidFill>
                <a:srgbClr val="005EB8"/>
              </a:solidFill>
              <a:latin typeface="Calibri" panose="020F0502020204030204"/>
            </a:endParaRPr>
          </a:p>
          <a:p>
            <a:pPr algn="ctr">
              <a:defRPr/>
            </a:pPr>
            <a:r>
              <a:rPr lang="en-GB" sz="4600" b="1" dirty="0">
                <a:solidFill>
                  <a:srgbClr val="005EB8"/>
                </a:solidFill>
                <a:latin typeface="Calibri" panose="020F0502020204030204"/>
              </a:rPr>
              <a:t>Developing toolkits to embed equity</a:t>
            </a:r>
          </a:p>
          <a:p>
            <a:pPr algn="ctr">
              <a:defRPr/>
            </a:pPr>
            <a:r>
              <a:rPr lang="en-GB" sz="4600" b="1" dirty="0">
                <a:solidFill>
                  <a:srgbClr val="005EB8"/>
                </a:solidFill>
                <a:latin typeface="Calibri" panose="020F0502020204030204"/>
              </a:rPr>
              <a:t> in quality improvement</a:t>
            </a:r>
          </a:p>
          <a:p>
            <a:pPr algn="ctr">
              <a:defRPr/>
            </a:pPr>
            <a:endParaRPr lang="en-GB" sz="4600" b="1" dirty="0">
              <a:solidFill>
                <a:srgbClr val="005EB8"/>
              </a:solidFill>
              <a:latin typeface="Calibri" panose="020F0502020204030204"/>
            </a:endParaRPr>
          </a:p>
          <a:p>
            <a:pPr algn="ctr">
              <a:defRPr/>
            </a:pPr>
            <a:endParaRPr lang="en-GB" sz="3200" b="1" dirty="0">
              <a:solidFill>
                <a:srgbClr val="005EB8"/>
              </a:solidFill>
              <a:cs typeface="Calibri"/>
            </a:endParaRPr>
          </a:p>
          <a:p>
            <a:pPr algn="ctr">
              <a:defRPr/>
            </a:pPr>
            <a:endParaRPr lang="en-GB" sz="3200" b="1" dirty="0">
              <a:solidFill>
                <a:srgbClr val="005EB8"/>
              </a:solidFill>
              <a:cs typeface="Calibri"/>
            </a:endParaRPr>
          </a:p>
          <a:p>
            <a:pPr algn="ctr">
              <a:defRPr/>
            </a:pPr>
            <a:r>
              <a:rPr lang="en-GB" sz="3200" dirty="0">
                <a:solidFill>
                  <a:srgbClr val="005EB8"/>
                </a:solidFill>
                <a:cs typeface="Calibri"/>
              </a:rPr>
              <a:t>LKN Health Equity Group Toolkit </a:t>
            </a:r>
            <a:r>
              <a:rPr lang="en-GB" sz="3200" err="1">
                <a:solidFill>
                  <a:srgbClr val="005EB8"/>
                </a:solidFill>
                <a:cs typeface="Calibri"/>
              </a:rPr>
              <a:t>SubGroup</a:t>
            </a:r>
            <a:endParaRPr lang="en-GB" sz="3200">
              <a:solidFill>
                <a:srgbClr val="005EB8"/>
              </a:solidFill>
              <a:cs typeface="Calibri"/>
            </a:endParaRPr>
          </a:p>
          <a:p>
            <a:pPr algn="ctr">
              <a:defRPr/>
            </a:pPr>
            <a:r>
              <a:rPr lang="en-GB" sz="3200" dirty="0">
                <a:solidFill>
                  <a:srgbClr val="005EB8"/>
                </a:solidFill>
                <a:cs typeface="Calibri"/>
              </a:rPr>
              <a:t> </a:t>
            </a:r>
            <a:r>
              <a:rPr lang="en-GB" sz="3200">
                <a:solidFill>
                  <a:srgbClr val="005EB8"/>
                </a:solidFill>
                <a:cs typeface="Calibri"/>
              </a:rPr>
              <a:t>Led by</a:t>
            </a:r>
            <a:r>
              <a:rPr lang="en-GB" sz="3200" dirty="0">
                <a:solidFill>
                  <a:srgbClr val="005EB8"/>
                </a:solidFill>
                <a:cs typeface="Calibri"/>
              </a:rPr>
              <a:t> Sajeda Youssouf</a:t>
            </a:r>
            <a:endParaRPr lang="en-GB"/>
          </a:p>
          <a:p>
            <a:pPr algn="ctr">
              <a:defRPr/>
            </a:pPr>
            <a:r>
              <a:rPr lang="en-GB" sz="2400" dirty="0">
                <a:solidFill>
                  <a:srgbClr val="005EB8"/>
                </a:solidFill>
                <a:cs typeface="Calibri"/>
              </a:rPr>
              <a:t>September 2023</a:t>
            </a:r>
          </a:p>
          <a:p>
            <a:pPr algn="ctr">
              <a:defRPr/>
            </a:pPr>
            <a:endParaRPr lang="en-GB" sz="3200" b="1" dirty="0">
              <a:solidFill>
                <a:srgbClr val="005EB8"/>
              </a:solidFill>
              <a:cs typeface="Calibri"/>
            </a:endParaRPr>
          </a:p>
        </p:txBody>
      </p:sp>
      <p:sp>
        <p:nvSpPr>
          <p:cNvPr id="2" name="Slide Number Placeholder 1">
            <a:extLst>
              <a:ext uri="{FF2B5EF4-FFF2-40B4-BE49-F238E27FC236}">
                <a16:creationId xmlns:a16="http://schemas.microsoft.com/office/drawing/2014/main" id="{6457267C-9DB9-46E0-B098-55D38F58075C}"/>
              </a:ext>
            </a:extLst>
          </p:cNvPr>
          <p:cNvSpPr>
            <a:spLocks noGrp="1"/>
          </p:cNvSpPr>
          <p:nvPr>
            <p:ph type="sldNum" sz="quarter" idx="12"/>
          </p:nvPr>
        </p:nvSpPr>
        <p:spPr/>
        <p:txBody>
          <a:bodyPr/>
          <a:lstStyle/>
          <a:p>
            <a:fld id="{4CFE3F30-78E1-4CB9-82AD-42CBF17719CB}" type="slidenum">
              <a:rPr lang="en-GB" smtClean="0"/>
              <a:t>1</a:t>
            </a:fld>
            <a:endParaRPr lang="en-US"/>
          </a:p>
        </p:txBody>
      </p:sp>
      <p:pic>
        <p:nvPicPr>
          <p:cNvPr id="3" name="Picture 2">
            <a:extLst>
              <a:ext uri="{FF2B5EF4-FFF2-40B4-BE49-F238E27FC236}">
                <a16:creationId xmlns:a16="http://schemas.microsoft.com/office/drawing/2014/main" id="{B05DC047-B491-47AE-BA8E-61871EEACE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27" y="145390"/>
            <a:ext cx="1021300" cy="50049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480D7F03-E5CD-ABF1-F728-826AB94A0E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Tree>
    <p:extLst>
      <p:ext uri="{BB962C8B-B14F-4D97-AF65-F5344CB8AC3E}">
        <p14:creationId xmlns:p14="http://schemas.microsoft.com/office/powerpoint/2010/main" val="53084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8436" y="268979"/>
            <a:ext cx="10515600" cy="1325563"/>
          </a:xfrm>
        </p:spPr>
        <p:txBody>
          <a:bodyPr>
            <a:normAutofit/>
          </a:bodyPr>
          <a:lstStyle/>
          <a:p>
            <a:r>
              <a:rPr lang="en-GB" sz="3600" b="1" dirty="0">
                <a:solidFill>
                  <a:srgbClr val="0066CC"/>
                </a:solidFill>
                <a:latin typeface="Calibri" panose="020F0502020204030204" pitchFamily="34" charset="0"/>
                <a:cs typeface="Calibri" panose="020F0502020204030204" pitchFamily="34" charset="0"/>
              </a:rPr>
              <a:t>Equity toolkit- Position statements</a:t>
            </a:r>
          </a:p>
        </p:txBody>
      </p:sp>
      <p:sp>
        <p:nvSpPr>
          <p:cNvPr id="5" name="Content Placeholder 4"/>
          <p:cNvSpPr>
            <a:spLocks noGrp="1"/>
          </p:cNvSpPr>
          <p:nvPr>
            <p:ph idx="1"/>
          </p:nvPr>
        </p:nvSpPr>
        <p:spPr>
          <a:xfrm>
            <a:off x="478436" y="1402552"/>
            <a:ext cx="11078980" cy="4953797"/>
          </a:xfrm>
        </p:spPr>
        <p:txBody>
          <a:bodyPr>
            <a:normAutofit/>
          </a:bodyPr>
          <a:lstStyle/>
          <a:p>
            <a:pPr>
              <a:lnSpc>
                <a:spcPct val="120000"/>
              </a:lnSpc>
              <a:spcBef>
                <a:spcPts val="0"/>
              </a:spcBef>
            </a:pPr>
            <a:r>
              <a:rPr lang="en-GB" sz="2000" dirty="0">
                <a:latin typeface="Calibri" panose="020F0502020204030204" pitchFamily="34" charset="0"/>
                <a:cs typeface="Calibri" panose="020F0502020204030204" pitchFamily="34" charset="0"/>
              </a:rPr>
              <a:t>LKN workstreams should have a framework and governance structure that is responsible and accountable for designing and delivering equitable care</a:t>
            </a:r>
          </a:p>
          <a:p>
            <a:pPr>
              <a:lnSpc>
                <a:spcPct val="120000"/>
              </a:lnSpc>
              <a:spcBef>
                <a:spcPts val="0"/>
              </a:spcBef>
            </a:pPr>
            <a:r>
              <a:rPr lang="en-GB" sz="2000" dirty="0">
                <a:latin typeface="Calibri" panose="020F0502020204030204" pitchFamily="34" charset="0"/>
                <a:cs typeface="Calibri" panose="020F0502020204030204" pitchFamily="34" charset="0"/>
              </a:rPr>
              <a:t>LKN workstreams should consider how they will influence their organisations to embed reporting of equitable outcomes into performance review and service development</a:t>
            </a:r>
          </a:p>
          <a:p>
            <a:pPr>
              <a:lnSpc>
                <a:spcPct val="120000"/>
              </a:lnSpc>
              <a:spcBef>
                <a:spcPts val="0"/>
              </a:spcBef>
            </a:pPr>
            <a:r>
              <a:rPr lang="en-GB" sz="2000" dirty="0">
                <a:latin typeface="Calibri" panose="020F0502020204030204" pitchFamily="34" charset="0"/>
                <a:cs typeface="Calibri" panose="020F0502020204030204" pitchFamily="34" charset="0"/>
              </a:rPr>
              <a:t>LKN workstreams should ensure equity is considered at the start of the design process, with regular review at every stage</a:t>
            </a:r>
          </a:p>
          <a:p>
            <a:pPr>
              <a:lnSpc>
                <a:spcPct val="120000"/>
              </a:lnSpc>
              <a:spcBef>
                <a:spcPts val="0"/>
              </a:spcBef>
            </a:pPr>
            <a:r>
              <a:rPr lang="en-GB" sz="2000" dirty="0">
                <a:latin typeface="Calibri" panose="020F0502020204030204" pitchFamily="34" charset="0"/>
                <a:cs typeface="Calibri" panose="020F0502020204030204" pitchFamily="34" charset="0"/>
              </a:rPr>
              <a:t>LKN workstreams should embed measurement of equity in outcome measurement</a:t>
            </a:r>
          </a:p>
          <a:p>
            <a:pPr>
              <a:lnSpc>
                <a:spcPct val="120000"/>
              </a:lnSpc>
              <a:spcBef>
                <a:spcPts val="0"/>
              </a:spcBef>
            </a:pPr>
            <a:r>
              <a:rPr lang="en-GB" sz="2000" dirty="0">
                <a:latin typeface="Calibri" panose="020F0502020204030204" pitchFamily="34" charset="0"/>
                <a:cs typeface="Calibri" panose="020F0502020204030204" pitchFamily="34" charset="0"/>
              </a:rPr>
              <a:t>LKN workstreams should ensure there are contributions from those with lived experience</a:t>
            </a:r>
          </a:p>
          <a:p>
            <a:pPr>
              <a:lnSpc>
                <a:spcPct val="120000"/>
              </a:lnSpc>
              <a:spcBef>
                <a:spcPts val="0"/>
              </a:spcBef>
            </a:pPr>
            <a:r>
              <a:rPr lang="en-GB" sz="2000" dirty="0">
                <a:latin typeface="Calibri" panose="020F0502020204030204" pitchFamily="34" charset="0"/>
                <a:cs typeface="Calibri" panose="020F0502020204030204" pitchFamily="34" charset="0"/>
              </a:rPr>
              <a:t>LKN workstreams should give special consideration to groups where numbers are small but the impact of lack of equitable access is significant such as those with visual/hearing impairment, learning disabilities, refugees, mental health problems, the homeless</a:t>
            </a:r>
          </a:p>
          <a:p>
            <a:pPr>
              <a:lnSpc>
                <a:spcPct val="120000"/>
              </a:lnSpc>
              <a:spcBef>
                <a:spcPts val="0"/>
              </a:spcBef>
            </a:pPr>
            <a:r>
              <a:rPr lang="en-GB" sz="2000" dirty="0">
                <a:latin typeface="Calibri" panose="020F0502020204030204" pitchFamily="34" charset="0"/>
                <a:cs typeface="Calibri" panose="020F0502020204030204" pitchFamily="34" charset="0"/>
              </a:rPr>
              <a:t>LKN </a:t>
            </a:r>
            <a:r>
              <a:rPr lang="en-GB" sz="2000" dirty="0" err="1">
                <a:latin typeface="Calibri" panose="020F0502020204030204" pitchFamily="34" charset="0"/>
                <a:cs typeface="Calibri" panose="020F0502020204030204" pitchFamily="34" charset="0"/>
              </a:rPr>
              <a:t>workstreams</a:t>
            </a:r>
            <a:r>
              <a:rPr lang="en-GB" sz="2000" dirty="0">
                <a:latin typeface="Calibri" panose="020F0502020204030204" pitchFamily="34" charset="0"/>
                <a:cs typeface="Calibri" panose="020F0502020204030204" pitchFamily="34" charset="0"/>
              </a:rPr>
              <a:t> should consider that patients can have overlapping protected characteristics and needs</a:t>
            </a:r>
          </a:p>
          <a:p>
            <a:endParaRPr lang="en-GB" dirty="0"/>
          </a:p>
          <a:p>
            <a:endParaRPr lang="en-GB" dirty="0"/>
          </a:p>
        </p:txBody>
      </p:sp>
      <p:sp>
        <p:nvSpPr>
          <p:cNvPr id="3" name="Slide Number Placeholder 2"/>
          <p:cNvSpPr>
            <a:spLocks noGrp="1"/>
          </p:cNvSpPr>
          <p:nvPr>
            <p:ph type="sldNum" sz="quarter" idx="12"/>
          </p:nvPr>
        </p:nvSpPr>
        <p:spPr/>
        <p:txBody>
          <a:bodyPr/>
          <a:lstStyle/>
          <a:p>
            <a:fld id="{4CFE3F30-78E1-4CB9-82AD-42CBF17719CB}" type="slidenum">
              <a:rPr lang="en-GB" smtClean="0"/>
              <a:t>10</a:t>
            </a:fld>
            <a:endParaRPr lang="en-GB"/>
          </a:p>
        </p:txBody>
      </p:sp>
      <p:pic>
        <p:nvPicPr>
          <p:cNvPr id="2" name="Picture 1" descr="Logo&#10;&#10;Description automatically generated">
            <a:extLst>
              <a:ext uri="{FF2B5EF4-FFF2-40B4-BE49-F238E27FC236}">
                <a16:creationId xmlns:a16="http://schemas.microsoft.com/office/drawing/2014/main" id="{70748EC2-BCE3-C3B0-E282-8E58FD14B3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Tree>
    <p:extLst>
      <p:ext uri="{BB962C8B-B14F-4D97-AF65-F5344CB8AC3E}">
        <p14:creationId xmlns:p14="http://schemas.microsoft.com/office/powerpoint/2010/main" val="117475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76210"/>
            <a:ext cx="10515600" cy="1325563"/>
          </a:xfrm>
        </p:spPr>
        <p:txBody>
          <a:bodyPr>
            <a:normAutofit/>
          </a:bodyPr>
          <a:lstStyle/>
          <a:p>
            <a:r>
              <a:rPr lang="en-GB" sz="3600" b="1" dirty="0">
                <a:solidFill>
                  <a:srgbClr val="0066CC"/>
                </a:solidFill>
                <a:latin typeface="Calibri" panose="020F0502020204030204" pitchFamily="34" charset="0"/>
                <a:cs typeface="Calibri" panose="020F0502020204030204" pitchFamily="34" charset="0"/>
              </a:rPr>
              <a:t>The Toolkit- Framework and Governance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77158814"/>
              </p:ext>
            </p:extLst>
          </p:nvPr>
        </p:nvGraphicFramePr>
        <p:xfrm>
          <a:off x="285751" y="1295067"/>
          <a:ext cx="10836952" cy="5243845"/>
        </p:xfrm>
        <a:graphic>
          <a:graphicData uri="http://schemas.openxmlformats.org/drawingml/2006/table">
            <a:tbl>
              <a:tblPr firstRow="1" bandRow="1">
                <a:tableStyleId>{5C22544A-7EE6-4342-B048-85BDC9FD1C3A}</a:tableStyleId>
              </a:tblPr>
              <a:tblGrid>
                <a:gridCol w="3612317">
                  <a:extLst>
                    <a:ext uri="{9D8B030D-6E8A-4147-A177-3AD203B41FA5}">
                      <a16:colId xmlns:a16="http://schemas.microsoft.com/office/drawing/2014/main" val="20000"/>
                    </a:ext>
                  </a:extLst>
                </a:gridCol>
                <a:gridCol w="4001748">
                  <a:extLst>
                    <a:ext uri="{9D8B030D-6E8A-4147-A177-3AD203B41FA5}">
                      <a16:colId xmlns:a16="http://schemas.microsoft.com/office/drawing/2014/main" val="20001"/>
                    </a:ext>
                  </a:extLst>
                </a:gridCol>
                <a:gridCol w="3222887">
                  <a:extLst>
                    <a:ext uri="{9D8B030D-6E8A-4147-A177-3AD203B41FA5}">
                      <a16:colId xmlns:a16="http://schemas.microsoft.com/office/drawing/2014/main" val="20002"/>
                    </a:ext>
                  </a:extLst>
                </a:gridCol>
              </a:tblGrid>
              <a:tr h="374018">
                <a:tc>
                  <a:txBody>
                    <a:bodyPr/>
                    <a:lstStyle/>
                    <a:p>
                      <a:r>
                        <a:rPr lang="en-GB" dirty="0"/>
                        <a:t>Question</a:t>
                      </a:r>
                    </a:p>
                  </a:txBody>
                  <a:tcPr/>
                </a:tc>
                <a:tc>
                  <a:txBody>
                    <a:bodyPr/>
                    <a:lstStyle/>
                    <a:p>
                      <a:r>
                        <a:rPr lang="en-GB" dirty="0"/>
                        <a:t>Issues to consider</a:t>
                      </a:r>
                    </a:p>
                  </a:txBody>
                  <a:tcPr/>
                </a:tc>
                <a:tc>
                  <a:txBody>
                    <a:bodyPr/>
                    <a:lstStyle/>
                    <a:p>
                      <a:r>
                        <a:rPr lang="en-GB" dirty="0"/>
                        <a:t>Response</a:t>
                      </a:r>
                    </a:p>
                  </a:txBody>
                  <a:tcPr/>
                </a:tc>
                <a:extLst>
                  <a:ext uri="{0D108BD9-81ED-4DB2-BD59-A6C34878D82A}">
                    <a16:rowId xmlns:a16="http://schemas.microsoft.com/office/drawing/2014/main" val="10000"/>
                  </a:ext>
                </a:extLst>
              </a:tr>
              <a:tr h="645565">
                <a:tc>
                  <a:txBody>
                    <a:bodyPr/>
                    <a:lstStyle/>
                    <a:p>
                      <a:r>
                        <a:rPr lang="en-GB" dirty="0"/>
                        <a:t>How</a:t>
                      </a:r>
                      <a:r>
                        <a:rPr lang="en-GB" baseline="0" dirty="0"/>
                        <a:t> will equity be reported within the </a:t>
                      </a:r>
                      <a:r>
                        <a:rPr lang="en-GB" baseline="0" dirty="0" err="1"/>
                        <a:t>workstream</a:t>
                      </a:r>
                      <a:r>
                        <a:rPr lang="en-GB" baseline="0" dirty="0"/>
                        <a:t>?</a:t>
                      </a:r>
                      <a:endParaRPr lang="en-GB" dirty="0"/>
                    </a:p>
                  </a:txBody>
                  <a:tcPr/>
                </a:tc>
                <a:tc>
                  <a:txBody>
                    <a:bodyPr/>
                    <a:lstStyle/>
                    <a:p>
                      <a:r>
                        <a:rPr lang="en-GB" dirty="0"/>
                        <a:t>Consider-</a:t>
                      </a:r>
                      <a:r>
                        <a:rPr lang="en-GB" baseline="0" dirty="0"/>
                        <a:t> equity champion, equity lead, accountability</a:t>
                      </a:r>
                      <a:endParaRPr lang="en-GB" dirty="0"/>
                    </a:p>
                  </a:txBody>
                  <a:tcPr/>
                </a:tc>
                <a:tc>
                  <a:txBody>
                    <a:bodyPr/>
                    <a:lstStyle/>
                    <a:p>
                      <a:endParaRPr lang="en-GB" dirty="0"/>
                    </a:p>
                  </a:txBody>
                  <a:tcPr/>
                </a:tc>
                <a:extLst>
                  <a:ext uri="{0D108BD9-81ED-4DB2-BD59-A6C34878D82A}">
                    <a16:rowId xmlns:a16="http://schemas.microsoft.com/office/drawing/2014/main" val="10001"/>
                  </a:ext>
                </a:extLst>
              </a:tr>
              <a:tr h="6455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Has</a:t>
                      </a:r>
                      <a:r>
                        <a:rPr lang="en-GB" baseline="0" dirty="0"/>
                        <a:t>  the equality impact been reviewed as part of the design of the project?</a:t>
                      </a:r>
                      <a:endParaRPr lang="en-GB" dirty="0"/>
                    </a:p>
                  </a:txBody>
                  <a:tcPr/>
                </a:tc>
                <a:tc>
                  <a:txBody>
                    <a:bodyPr/>
                    <a:lstStyle/>
                    <a:p>
                      <a:r>
                        <a:rPr lang="en-GB" dirty="0"/>
                        <a:t>Consider use of equality impact assessment tools</a:t>
                      </a:r>
                    </a:p>
                  </a:txBody>
                  <a:tcPr/>
                </a:tc>
                <a:tc>
                  <a:txBody>
                    <a:bodyPr/>
                    <a:lstStyle/>
                    <a:p>
                      <a:endParaRPr lang="en-GB"/>
                    </a:p>
                  </a:txBody>
                  <a:tcPr/>
                </a:tc>
                <a:extLst>
                  <a:ext uri="{0D108BD9-81ED-4DB2-BD59-A6C34878D82A}">
                    <a16:rowId xmlns:a16="http://schemas.microsoft.com/office/drawing/2014/main" val="10002"/>
                  </a:ext>
                </a:extLst>
              </a:tr>
              <a:tr h="6455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Which determinants are we able to directly impact?</a:t>
                      </a:r>
                    </a:p>
                  </a:txBody>
                  <a:tcPr/>
                </a:tc>
                <a:tc>
                  <a:txBody>
                    <a:bodyPr/>
                    <a:lstStyle/>
                    <a:p>
                      <a:r>
                        <a:rPr lang="en-GB" dirty="0"/>
                        <a:t>Some</a:t>
                      </a:r>
                      <a:r>
                        <a:rPr lang="en-GB" baseline="0" dirty="0"/>
                        <a:t> indicators are </a:t>
                      </a:r>
                      <a:r>
                        <a:rPr lang="en-GB" baseline="0" dirty="0" err="1"/>
                        <a:t>outwith</a:t>
                      </a:r>
                      <a:r>
                        <a:rPr lang="en-GB" baseline="0" dirty="0"/>
                        <a:t> the control of secondary care organisations</a:t>
                      </a:r>
                      <a:endParaRPr lang="en-GB" dirty="0"/>
                    </a:p>
                  </a:txBody>
                  <a:tcPr/>
                </a:tc>
                <a:tc>
                  <a:txBody>
                    <a:bodyPr/>
                    <a:lstStyle/>
                    <a:p>
                      <a:endParaRPr lang="en-GB" dirty="0"/>
                    </a:p>
                  </a:txBody>
                  <a:tcPr/>
                </a:tc>
                <a:extLst>
                  <a:ext uri="{0D108BD9-81ED-4DB2-BD59-A6C34878D82A}">
                    <a16:rowId xmlns:a16="http://schemas.microsoft.com/office/drawing/2014/main" val="10003"/>
                  </a:ext>
                </a:extLst>
              </a:tr>
              <a:tr h="1475577">
                <a:tc>
                  <a:txBody>
                    <a:bodyPr/>
                    <a:lstStyle/>
                    <a:p>
                      <a:r>
                        <a:rPr lang="en-GB" dirty="0"/>
                        <a:t>How will equity in processes</a:t>
                      </a:r>
                      <a:r>
                        <a:rPr lang="en-GB" baseline="0" dirty="0"/>
                        <a:t> and outcomes </a:t>
                      </a:r>
                      <a:r>
                        <a:rPr lang="en-GB" dirty="0"/>
                        <a:t>be measured?</a:t>
                      </a:r>
                    </a:p>
                  </a:txBody>
                  <a:tcPr/>
                </a:tc>
                <a:tc>
                  <a:txBody>
                    <a:bodyPr/>
                    <a:lstStyle/>
                    <a:p>
                      <a:r>
                        <a:rPr lang="en-GB" dirty="0"/>
                        <a:t>Consider</a:t>
                      </a:r>
                      <a:r>
                        <a:rPr lang="en-GB" baseline="0" dirty="0"/>
                        <a:t> data sources and quality, continuous vs intermittent measurement, analysis and interpretation of findings, equality impact assessments</a:t>
                      </a:r>
                      <a:endParaRPr lang="en-GB" dirty="0"/>
                    </a:p>
                  </a:txBody>
                  <a:tcPr/>
                </a:tc>
                <a:tc>
                  <a:txBody>
                    <a:bodyPr/>
                    <a:lstStyle/>
                    <a:p>
                      <a:endParaRPr lang="en-GB" dirty="0"/>
                    </a:p>
                  </a:txBody>
                  <a:tcPr/>
                </a:tc>
                <a:extLst>
                  <a:ext uri="{0D108BD9-81ED-4DB2-BD59-A6C34878D82A}">
                    <a16:rowId xmlns:a16="http://schemas.microsoft.com/office/drawing/2014/main" val="10004"/>
                  </a:ext>
                </a:extLst>
              </a:tr>
              <a:tr h="922236">
                <a:tc>
                  <a:txBody>
                    <a:bodyPr/>
                    <a:lstStyle/>
                    <a:p>
                      <a:r>
                        <a:rPr lang="en-GB" dirty="0"/>
                        <a:t>How</a:t>
                      </a:r>
                      <a:r>
                        <a:rPr lang="en-GB" baseline="0" dirty="0"/>
                        <a:t> do we build a flexible and responsive service that meets the needs of individuals with complex needs?</a:t>
                      </a:r>
                      <a:endParaRPr lang="en-GB" dirty="0"/>
                    </a:p>
                  </a:txBody>
                  <a:tcPr/>
                </a:tc>
                <a:tc>
                  <a:txBody>
                    <a:bodyPr/>
                    <a:lstStyle/>
                    <a:p>
                      <a:r>
                        <a:rPr lang="en-GB" dirty="0"/>
                        <a:t>Consider special groups</a:t>
                      </a:r>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4CFE3F30-78E1-4CB9-82AD-42CBF17719CB}" type="slidenum">
              <a:rPr lang="en-GB" smtClean="0"/>
              <a:t>11</a:t>
            </a:fld>
            <a:endParaRPr lang="en-GB"/>
          </a:p>
        </p:txBody>
      </p:sp>
      <p:pic>
        <p:nvPicPr>
          <p:cNvPr id="4" name="Picture 3" descr="Logo&#10;&#10;Description automatically generated">
            <a:extLst>
              <a:ext uri="{FF2B5EF4-FFF2-40B4-BE49-F238E27FC236}">
                <a16:creationId xmlns:a16="http://schemas.microsoft.com/office/drawing/2014/main" id="{5366589A-216E-5459-1545-0B045EEA0D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Tree>
    <p:extLst>
      <p:ext uri="{BB962C8B-B14F-4D97-AF65-F5344CB8AC3E}">
        <p14:creationId xmlns:p14="http://schemas.microsoft.com/office/powerpoint/2010/main" val="326616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05" y="390518"/>
            <a:ext cx="10515600" cy="1325563"/>
          </a:xfrm>
        </p:spPr>
        <p:txBody>
          <a:bodyPr>
            <a:normAutofit/>
          </a:bodyPr>
          <a:lstStyle/>
          <a:p>
            <a:r>
              <a:rPr lang="en-GB" sz="3600" b="1" dirty="0">
                <a:solidFill>
                  <a:srgbClr val="0066CC"/>
                </a:solidFill>
                <a:latin typeface="Calibri" panose="020F0502020204030204" pitchFamily="34" charset="0"/>
                <a:cs typeface="Calibri" panose="020F0502020204030204" pitchFamily="34" charset="0"/>
              </a:rPr>
              <a:t>The Toolkit- Framework and Governance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22528675"/>
              </p:ext>
            </p:extLst>
          </p:nvPr>
        </p:nvGraphicFramePr>
        <p:xfrm>
          <a:off x="373504" y="1513333"/>
          <a:ext cx="10644264" cy="4942840"/>
        </p:xfrm>
        <a:graphic>
          <a:graphicData uri="http://schemas.openxmlformats.org/drawingml/2006/table">
            <a:tbl>
              <a:tblPr firstRow="1" bandRow="1">
                <a:tableStyleId>{5C22544A-7EE6-4342-B048-85BDC9FD1C3A}</a:tableStyleId>
              </a:tblPr>
              <a:tblGrid>
                <a:gridCol w="3548088">
                  <a:extLst>
                    <a:ext uri="{9D8B030D-6E8A-4147-A177-3AD203B41FA5}">
                      <a16:colId xmlns:a16="http://schemas.microsoft.com/office/drawing/2014/main" val="20000"/>
                    </a:ext>
                  </a:extLst>
                </a:gridCol>
                <a:gridCol w="3828323">
                  <a:extLst>
                    <a:ext uri="{9D8B030D-6E8A-4147-A177-3AD203B41FA5}">
                      <a16:colId xmlns:a16="http://schemas.microsoft.com/office/drawing/2014/main" val="20001"/>
                    </a:ext>
                  </a:extLst>
                </a:gridCol>
                <a:gridCol w="3267853">
                  <a:extLst>
                    <a:ext uri="{9D8B030D-6E8A-4147-A177-3AD203B41FA5}">
                      <a16:colId xmlns:a16="http://schemas.microsoft.com/office/drawing/2014/main" val="20002"/>
                    </a:ext>
                  </a:extLst>
                </a:gridCol>
              </a:tblGrid>
              <a:tr h="370840">
                <a:tc>
                  <a:txBody>
                    <a:bodyPr/>
                    <a:lstStyle/>
                    <a:p>
                      <a:r>
                        <a:rPr lang="en-GB" dirty="0"/>
                        <a:t>Question</a:t>
                      </a:r>
                    </a:p>
                  </a:txBody>
                  <a:tcPr/>
                </a:tc>
                <a:tc>
                  <a:txBody>
                    <a:bodyPr/>
                    <a:lstStyle/>
                    <a:p>
                      <a:r>
                        <a:rPr lang="en-GB" dirty="0"/>
                        <a:t>Issues to consider</a:t>
                      </a:r>
                    </a:p>
                  </a:txBody>
                  <a:tcPr/>
                </a:tc>
                <a:tc>
                  <a:txBody>
                    <a:bodyPr/>
                    <a:lstStyle/>
                    <a:p>
                      <a:r>
                        <a:rPr lang="en-GB" dirty="0"/>
                        <a:t>Response</a:t>
                      </a:r>
                    </a:p>
                  </a:txBody>
                  <a:tcPr/>
                </a:tc>
                <a:extLst>
                  <a:ext uri="{0D108BD9-81ED-4DB2-BD59-A6C34878D82A}">
                    <a16:rowId xmlns:a16="http://schemas.microsoft.com/office/drawing/2014/main" val="10000"/>
                  </a:ext>
                </a:extLst>
              </a:tr>
              <a:tr h="370840">
                <a:tc>
                  <a:txBody>
                    <a:bodyPr/>
                    <a:lstStyle/>
                    <a:p>
                      <a:r>
                        <a:rPr lang="en-GB" dirty="0"/>
                        <a:t>How will we include</a:t>
                      </a:r>
                      <a:r>
                        <a:rPr lang="en-GB" baseline="0" dirty="0"/>
                        <a:t> the patient voice?</a:t>
                      </a:r>
                      <a:endParaRPr lang="en-GB" dirty="0"/>
                    </a:p>
                  </a:txBody>
                  <a:tcPr/>
                </a:tc>
                <a:tc>
                  <a:txBody>
                    <a:bodyPr/>
                    <a:lstStyle/>
                    <a:p>
                      <a:r>
                        <a:rPr lang="en-GB" dirty="0"/>
                        <a:t>Patient stories involvement of patients</a:t>
                      </a:r>
                      <a:r>
                        <a:rPr lang="en-GB" baseline="0" dirty="0"/>
                        <a:t> </a:t>
                      </a:r>
                      <a:r>
                        <a:rPr lang="en-GB" dirty="0"/>
                        <a:t>in co-design, resources from patient organisations</a:t>
                      </a:r>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What resources</a:t>
                      </a:r>
                      <a:r>
                        <a:rPr lang="en-GB" baseline="0" dirty="0"/>
                        <a:t> are required to ensure  accountability and reporting of equity?</a:t>
                      </a:r>
                      <a:endParaRPr lang="en-GB" dirty="0"/>
                    </a:p>
                  </a:txBody>
                  <a:tcPr/>
                </a:tc>
                <a:tc>
                  <a:txBody>
                    <a:bodyPr/>
                    <a:lstStyle/>
                    <a:p>
                      <a:r>
                        <a:rPr lang="en-GB" dirty="0"/>
                        <a:t>Consider</a:t>
                      </a:r>
                      <a:r>
                        <a:rPr lang="en-GB" baseline="0" dirty="0"/>
                        <a:t> financial, time, logistics, staff development and training, reporting structures</a:t>
                      </a:r>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Who</a:t>
                      </a:r>
                      <a:r>
                        <a:rPr lang="en-GB" baseline="0" dirty="0"/>
                        <a:t> are our partners in ensuring equitable delivery and outcomes of care?</a:t>
                      </a:r>
                      <a:endParaRPr lang="en-GB" dirty="0"/>
                    </a:p>
                  </a:txBody>
                  <a:tcPr/>
                </a:tc>
                <a:tc>
                  <a:txBody>
                    <a:bodyPr/>
                    <a:lstStyle/>
                    <a:p>
                      <a:r>
                        <a:rPr lang="en-GB" dirty="0"/>
                        <a:t>Consider community organisations,</a:t>
                      </a:r>
                      <a:r>
                        <a:rPr lang="en-GB" baseline="0" dirty="0"/>
                        <a:t> patient voices, non-profit groups/charities</a:t>
                      </a:r>
                      <a:endParaRPr lang="en-GB" dirty="0"/>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How do we build capacity</a:t>
                      </a:r>
                      <a:r>
                        <a:rPr lang="en-GB" baseline="0" dirty="0"/>
                        <a:t>?</a:t>
                      </a:r>
                      <a:endParaRPr lang="en-GB" dirty="0"/>
                    </a:p>
                  </a:txBody>
                  <a:tcPr/>
                </a:tc>
                <a:tc>
                  <a:txBody>
                    <a:bodyPr/>
                    <a:lstStyle/>
                    <a:p>
                      <a:r>
                        <a:rPr lang="en-GB" dirty="0"/>
                        <a:t>Training and education</a:t>
                      </a:r>
                      <a:r>
                        <a:rPr lang="en-GB" baseline="0" dirty="0"/>
                        <a:t> for all staff, developing an inclusive culture, being a learning organisation</a:t>
                      </a:r>
                      <a:endParaRPr lang="en-GB" dirty="0"/>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How</a:t>
                      </a:r>
                      <a:r>
                        <a:rPr lang="en-GB" baseline="0" dirty="0"/>
                        <a:t> will we influence decision-makers to consider equity as part of business as usual?</a:t>
                      </a:r>
                      <a:endParaRPr lang="en-GB" dirty="0"/>
                    </a:p>
                  </a:txBody>
                  <a:tcPr/>
                </a:tc>
                <a:tc>
                  <a:txBody>
                    <a:bodyPr/>
                    <a:lstStyle/>
                    <a:p>
                      <a:r>
                        <a:rPr lang="en-GB" dirty="0"/>
                        <a:t>Consider board-level champion, involvement</a:t>
                      </a:r>
                      <a:r>
                        <a:rPr lang="en-GB" baseline="0" dirty="0"/>
                        <a:t> of trust inclusion board</a:t>
                      </a:r>
                      <a:endParaRPr lang="en-GB" dirty="0"/>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4CFE3F30-78E1-4CB9-82AD-42CBF17719CB}" type="slidenum">
              <a:rPr lang="en-GB" smtClean="0"/>
              <a:t>12</a:t>
            </a:fld>
            <a:endParaRPr lang="en-GB"/>
          </a:p>
        </p:txBody>
      </p:sp>
      <p:pic>
        <p:nvPicPr>
          <p:cNvPr id="4" name="Picture 3" descr="Logo&#10;&#10;Description automatically generated">
            <a:extLst>
              <a:ext uri="{FF2B5EF4-FFF2-40B4-BE49-F238E27FC236}">
                <a16:creationId xmlns:a16="http://schemas.microsoft.com/office/drawing/2014/main" id="{C420DC2F-6E9D-28A5-6E1F-01E8949E02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Tree>
    <p:extLst>
      <p:ext uri="{BB962C8B-B14F-4D97-AF65-F5344CB8AC3E}">
        <p14:creationId xmlns:p14="http://schemas.microsoft.com/office/powerpoint/2010/main" val="1623190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505" y="390518"/>
            <a:ext cx="10515600" cy="1325563"/>
          </a:xfrm>
        </p:spPr>
        <p:txBody>
          <a:bodyPr>
            <a:normAutofit/>
          </a:bodyPr>
          <a:lstStyle/>
          <a:p>
            <a:r>
              <a:rPr lang="en-GB" sz="3600" b="1" dirty="0">
                <a:solidFill>
                  <a:srgbClr val="0066CC"/>
                </a:solidFill>
                <a:latin typeface="Calibri" panose="020F0502020204030204" pitchFamily="34" charset="0"/>
                <a:cs typeface="Calibri" panose="020F0502020204030204" pitchFamily="34" charset="0"/>
              </a:rPr>
              <a:t>The Toolkit- Access and Processes of Care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92569080"/>
              </p:ext>
            </p:extLst>
          </p:nvPr>
        </p:nvGraphicFramePr>
        <p:xfrm>
          <a:off x="373505" y="1773143"/>
          <a:ext cx="10659255" cy="4177953"/>
        </p:xfrm>
        <a:graphic>
          <a:graphicData uri="http://schemas.openxmlformats.org/drawingml/2006/table">
            <a:tbl>
              <a:tblPr firstRow="1" bandRow="1">
                <a:tableStyleId>{5C22544A-7EE6-4342-B048-85BDC9FD1C3A}</a:tableStyleId>
              </a:tblPr>
              <a:tblGrid>
                <a:gridCol w="3553085">
                  <a:extLst>
                    <a:ext uri="{9D8B030D-6E8A-4147-A177-3AD203B41FA5}">
                      <a16:colId xmlns:a16="http://schemas.microsoft.com/office/drawing/2014/main" val="20000"/>
                    </a:ext>
                  </a:extLst>
                </a:gridCol>
                <a:gridCol w="3553085">
                  <a:extLst>
                    <a:ext uri="{9D8B030D-6E8A-4147-A177-3AD203B41FA5}">
                      <a16:colId xmlns:a16="http://schemas.microsoft.com/office/drawing/2014/main" val="20001"/>
                    </a:ext>
                  </a:extLst>
                </a:gridCol>
                <a:gridCol w="3553085">
                  <a:extLst>
                    <a:ext uri="{9D8B030D-6E8A-4147-A177-3AD203B41FA5}">
                      <a16:colId xmlns:a16="http://schemas.microsoft.com/office/drawing/2014/main" val="20002"/>
                    </a:ext>
                  </a:extLst>
                </a:gridCol>
              </a:tblGrid>
              <a:tr h="432611">
                <a:tc>
                  <a:txBody>
                    <a:bodyPr/>
                    <a:lstStyle/>
                    <a:p>
                      <a:r>
                        <a:rPr lang="en-GB" dirty="0"/>
                        <a:t>Question</a:t>
                      </a:r>
                    </a:p>
                  </a:txBody>
                  <a:tcPr/>
                </a:tc>
                <a:tc>
                  <a:txBody>
                    <a:bodyPr/>
                    <a:lstStyle/>
                    <a:p>
                      <a:r>
                        <a:rPr lang="en-GB" dirty="0"/>
                        <a:t>Issues to consider</a:t>
                      </a:r>
                    </a:p>
                  </a:txBody>
                  <a:tcPr/>
                </a:tc>
                <a:tc>
                  <a:txBody>
                    <a:bodyPr/>
                    <a:lstStyle/>
                    <a:p>
                      <a:r>
                        <a:rPr lang="en-GB" dirty="0"/>
                        <a:t>Response</a:t>
                      </a:r>
                    </a:p>
                  </a:txBody>
                  <a:tcPr/>
                </a:tc>
                <a:extLst>
                  <a:ext uri="{0D108BD9-81ED-4DB2-BD59-A6C34878D82A}">
                    <a16:rowId xmlns:a16="http://schemas.microsoft.com/office/drawing/2014/main" val="10000"/>
                  </a:ext>
                </a:extLst>
              </a:tr>
              <a:tr h="746698">
                <a:tc>
                  <a:txBody>
                    <a:bodyPr/>
                    <a:lstStyle/>
                    <a:p>
                      <a:r>
                        <a:rPr lang="en-GB" dirty="0"/>
                        <a:t>What</a:t>
                      </a:r>
                      <a:r>
                        <a:rPr lang="en-GB" baseline="0" dirty="0"/>
                        <a:t> potential inequalities exist in relation to this  </a:t>
                      </a:r>
                      <a:r>
                        <a:rPr lang="en-GB" baseline="0" dirty="0" err="1"/>
                        <a:t>workstream</a:t>
                      </a:r>
                      <a:r>
                        <a:rPr lang="en-GB" baseline="0" dirty="0"/>
                        <a:t>?</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432611">
                <a:tc>
                  <a:txBody>
                    <a:bodyPr/>
                    <a:lstStyle/>
                    <a:p>
                      <a:r>
                        <a:rPr lang="en-GB" dirty="0"/>
                        <a:t>What</a:t>
                      </a:r>
                      <a:r>
                        <a:rPr lang="en-GB" baseline="0" dirty="0"/>
                        <a:t> does the baseline data show?</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746698">
                <a:tc>
                  <a:txBody>
                    <a:bodyPr/>
                    <a:lstStyle/>
                    <a:p>
                      <a:r>
                        <a:rPr lang="en-GB" dirty="0"/>
                        <a:t>What might</a:t>
                      </a:r>
                      <a:r>
                        <a:rPr lang="en-GB" baseline="0" dirty="0"/>
                        <a:t> be the factors influencing these findings?</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1386724">
                <a:tc>
                  <a:txBody>
                    <a:bodyPr/>
                    <a:lstStyle/>
                    <a:p>
                      <a:r>
                        <a:rPr lang="en-GB" dirty="0"/>
                        <a:t>What are the barriers to reducing inequalities</a:t>
                      </a:r>
                      <a:r>
                        <a:rPr lang="en-GB" baseline="0" dirty="0"/>
                        <a:t> and variation between groups? Which can be impacted on by this project?</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432611">
                <a:tc>
                  <a:txBody>
                    <a:bodyPr/>
                    <a:lstStyle/>
                    <a:p>
                      <a:r>
                        <a:rPr lang="en-GB" dirty="0"/>
                        <a:t>What</a:t>
                      </a:r>
                      <a:r>
                        <a:rPr lang="en-GB" baseline="0" dirty="0"/>
                        <a:t> is the evidence for this?</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4CFE3F30-78E1-4CB9-82AD-42CBF17719CB}" type="slidenum">
              <a:rPr lang="en-GB" smtClean="0"/>
              <a:t>13</a:t>
            </a:fld>
            <a:endParaRPr lang="en-GB"/>
          </a:p>
        </p:txBody>
      </p:sp>
      <p:pic>
        <p:nvPicPr>
          <p:cNvPr id="4" name="Picture 3" descr="Logo&#10;&#10;Description automatically generated">
            <a:extLst>
              <a:ext uri="{FF2B5EF4-FFF2-40B4-BE49-F238E27FC236}">
                <a16:creationId xmlns:a16="http://schemas.microsoft.com/office/drawing/2014/main" id="{43F4671B-CFB9-38C8-82C5-DE89F5F0D8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Tree>
    <p:extLst>
      <p:ext uri="{BB962C8B-B14F-4D97-AF65-F5344CB8AC3E}">
        <p14:creationId xmlns:p14="http://schemas.microsoft.com/office/powerpoint/2010/main" val="190011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66" y="390518"/>
            <a:ext cx="10515600" cy="1325563"/>
          </a:xfrm>
        </p:spPr>
        <p:txBody>
          <a:bodyPr>
            <a:normAutofit/>
          </a:bodyPr>
          <a:lstStyle/>
          <a:p>
            <a:r>
              <a:rPr lang="en-GB" sz="3600" b="1" dirty="0">
                <a:solidFill>
                  <a:srgbClr val="0066CC"/>
                </a:solidFill>
                <a:latin typeface="Calibri" panose="020F0502020204030204" pitchFamily="34" charset="0"/>
                <a:cs typeface="Calibri" panose="020F0502020204030204" pitchFamily="34" charset="0"/>
              </a:rPr>
              <a:t>The Toolkit- Access and Processes of Care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4183350"/>
              </p:ext>
            </p:extLst>
          </p:nvPr>
        </p:nvGraphicFramePr>
        <p:xfrm>
          <a:off x="433466" y="1716081"/>
          <a:ext cx="10515600" cy="412496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r>
                        <a:rPr lang="en-GB" dirty="0"/>
                        <a:t>Question</a:t>
                      </a:r>
                    </a:p>
                  </a:txBody>
                  <a:tcPr/>
                </a:tc>
                <a:tc>
                  <a:txBody>
                    <a:bodyPr/>
                    <a:lstStyle/>
                    <a:p>
                      <a:r>
                        <a:rPr lang="en-GB" dirty="0"/>
                        <a:t>Issues to consider</a:t>
                      </a:r>
                    </a:p>
                  </a:txBody>
                  <a:tcPr/>
                </a:tc>
                <a:tc>
                  <a:txBody>
                    <a:bodyPr/>
                    <a:lstStyle/>
                    <a:p>
                      <a:r>
                        <a:rPr lang="en-GB" dirty="0"/>
                        <a:t>Response</a:t>
                      </a:r>
                    </a:p>
                  </a:txBody>
                  <a:tcPr/>
                </a:tc>
                <a:extLst>
                  <a:ext uri="{0D108BD9-81ED-4DB2-BD59-A6C34878D82A}">
                    <a16:rowId xmlns:a16="http://schemas.microsoft.com/office/drawing/2014/main" val="10000"/>
                  </a:ext>
                </a:extLst>
              </a:tr>
              <a:tr h="370840">
                <a:tc>
                  <a:txBody>
                    <a:bodyPr/>
                    <a:lstStyle/>
                    <a:p>
                      <a:r>
                        <a:rPr lang="en-GB" dirty="0"/>
                        <a:t>How</a:t>
                      </a:r>
                      <a:r>
                        <a:rPr lang="en-GB" baseline="0" dirty="0"/>
                        <a:t> will this  project impact access to care for groups with protected characteristics?(positive and negative)?</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r>
                        <a:rPr lang="en-GB"/>
                        <a:t>What </a:t>
                      </a:r>
                      <a:r>
                        <a:rPr lang="en-GB" dirty="0"/>
                        <a:t>specific actions need to be taken to maximise</a:t>
                      </a:r>
                      <a:r>
                        <a:rPr lang="en-GB" baseline="0" dirty="0"/>
                        <a:t> positive impacts?</a:t>
                      </a:r>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r>
                        <a:rPr lang="en-GB" dirty="0"/>
                        <a:t>What</a:t>
                      </a:r>
                      <a:r>
                        <a:rPr lang="en-GB" baseline="0" dirty="0"/>
                        <a:t> resources are needed to do this?</a:t>
                      </a:r>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r>
                        <a:rPr lang="en-GB" dirty="0"/>
                        <a:t>How will this </a:t>
                      </a:r>
                      <a:r>
                        <a:rPr lang="en-GB" baseline="0" dirty="0"/>
                        <a:t> be measured and evaluated?</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r>
                        <a:rPr lang="en-GB" dirty="0"/>
                        <a:t>What</a:t>
                      </a:r>
                      <a:r>
                        <a:rPr lang="en-GB" baseline="0" dirty="0"/>
                        <a:t> are the lessons learnt?</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4CFE3F30-78E1-4CB9-82AD-42CBF17719CB}" type="slidenum">
              <a:rPr lang="en-GB" smtClean="0"/>
              <a:t>14</a:t>
            </a:fld>
            <a:endParaRPr lang="en-GB"/>
          </a:p>
        </p:txBody>
      </p:sp>
      <p:pic>
        <p:nvPicPr>
          <p:cNvPr id="4" name="Picture 3" descr="Logo&#10;&#10;Description automatically generated">
            <a:extLst>
              <a:ext uri="{FF2B5EF4-FFF2-40B4-BE49-F238E27FC236}">
                <a16:creationId xmlns:a16="http://schemas.microsoft.com/office/drawing/2014/main" id="{BFE9E31A-1F0B-5334-FF4F-7E88422383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Tree>
    <p:extLst>
      <p:ext uri="{BB962C8B-B14F-4D97-AF65-F5344CB8AC3E}">
        <p14:creationId xmlns:p14="http://schemas.microsoft.com/office/powerpoint/2010/main" val="2480745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46" y="343116"/>
            <a:ext cx="10515600" cy="1325563"/>
          </a:xfrm>
        </p:spPr>
        <p:txBody>
          <a:bodyPr>
            <a:normAutofit/>
          </a:bodyPr>
          <a:lstStyle/>
          <a:p>
            <a:r>
              <a:rPr lang="en-GB" sz="3600" b="1" dirty="0">
                <a:solidFill>
                  <a:srgbClr val="0066CC"/>
                </a:solidFill>
                <a:latin typeface="Calibri" panose="020F0502020204030204" pitchFamily="34" charset="0"/>
                <a:cs typeface="Calibri" panose="020F0502020204030204" pitchFamily="34" charset="0"/>
              </a:rPr>
              <a:t>The Toolkit- Outcomes and Experience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64338812"/>
              </p:ext>
            </p:extLst>
          </p:nvPr>
        </p:nvGraphicFramePr>
        <p:xfrm>
          <a:off x="463446" y="1710474"/>
          <a:ext cx="10515600" cy="35763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0000"/>
                    </a:ext>
                  </a:extLst>
                </a:gridCol>
                <a:gridCol w="3505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tblGrid>
              <a:tr h="370840">
                <a:tc>
                  <a:txBody>
                    <a:bodyPr/>
                    <a:lstStyle/>
                    <a:p>
                      <a:r>
                        <a:rPr lang="en-GB" dirty="0"/>
                        <a:t>Question</a:t>
                      </a:r>
                    </a:p>
                  </a:txBody>
                  <a:tcPr/>
                </a:tc>
                <a:tc>
                  <a:txBody>
                    <a:bodyPr/>
                    <a:lstStyle/>
                    <a:p>
                      <a:r>
                        <a:rPr lang="en-GB" dirty="0"/>
                        <a:t>Issues to consider</a:t>
                      </a:r>
                    </a:p>
                  </a:txBody>
                  <a:tcPr/>
                </a:tc>
                <a:tc>
                  <a:txBody>
                    <a:bodyPr/>
                    <a:lstStyle/>
                    <a:p>
                      <a:r>
                        <a:rPr lang="en-GB" dirty="0"/>
                        <a:t>Response</a:t>
                      </a:r>
                    </a:p>
                  </a:txBody>
                  <a:tcPr/>
                </a:tc>
                <a:extLst>
                  <a:ext uri="{0D108BD9-81ED-4DB2-BD59-A6C34878D82A}">
                    <a16:rowId xmlns:a16="http://schemas.microsoft.com/office/drawing/2014/main" val="10000"/>
                  </a:ext>
                </a:extLst>
              </a:tr>
              <a:tr h="370840">
                <a:tc>
                  <a:txBody>
                    <a:bodyPr/>
                    <a:lstStyle/>
                    <a:p>
                      <a:r>
                        <a:rPr lang="en-GB" dirty="0"/>
                        <a:t>How will equity in </a:t>
                      </a:r>
                      <a:r>
                        <a:rPr lang="en-GB" baseline="0" dirty="0"/>
                        <a:t>outcomes  </a:t>
                      </a:r>
                      <a:r>
                        <a:rPr lang="en-GB" dirty="0"/>
                        <a:t>be measured and variatio</a:t>
                      </a:r>
                      <a:r>
                        <a:rPr lang="en-GB" baseline="0" dirty="0"/>
                        <a:t>n identified?</a:t>
                      </a:r>
                      <a:endParaRPr lang="en-GB" dirty="0"/>
                    </a:p>
                  </a:txBody>
                  <a:tcPr/>
                </a:tc>
                <a:tc>
                  <a:txBody>
                    <a:bodyPr/>
                    <a:lstStyle/>
                    <a:p>
                      <a:r>
                        <a:rPr lang="en-GB" dirty="0"/>
                        <a:t>Continuous</a:t>
                      </a:r>
                      <a:r>
                        <a:rPr lang="en-GB" baseline="0" dirty="0"/>
                        <a:t> </a:t>
                      </a:r>
                      <a:r>
                        <a:rPr lang="en-GB" dirty="0"/>
                        <a:t>measurement, use of QI tools</a:t>
                      </a:r>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How</a:t>
                      </a:r>
                      <a:r>
                        <a:rPr lang="en-GB" baseline="0" dirty="0"/>
                        <a:t> do we understand our data? </a:t>
                      </a:r>
                      <a:endParaRPr lang="en-GB" dirty="0"/>
                    </a:p>
                  </a:txBody>
                  <a:tcPr/>
                </a:tc>
                <a:tc>
                  <a:txBody>
                    <a:bodyPr/>
                    <a:lstStyle/>
                    <a:p>
                      <a:r>
                        <a:rPr lang="en-GB" dirty="0"/>
                        <a:t>Consider</a:t>
                      </a:r>
                      <a:r>
                        <a:rPr lang="en-GB" baseline="0" dirty="0"/>
                        <a:t> </a:t>
                      </a:r>
                      <a:r>
                        <a:rPr lang="en-GB" baseline="0" dirty="0" err="1"/>
                        <a:t>qualitiative</a:t>
                      </a:r>
                      <a:r>
                        <a:rPr lang="en-GB" baseline="0" dirty="0"/>
                        <a:t> assessments</a:t>
                      </a:r>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How do we design and implement interventions</a:t>
                      </a:r>
                      <a:r>
                        <a:rPr lang="en-GB" baseline="0" dirty="0"/>
                        <a:t> when inequality in outcomes is identified?</a:t>
                      </a:r>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r>
                        <a:rPr lang="en-GB" dirty="0"/>
                        <a:t>How do we incorporate patient feedback into service evaluation</a:t>
                      </a:r>
                      <a:r>
                        <a:rPr lang="en-GB" baseline="0" dirty="0"/>
                        <a:t>?</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How do we communicate and disseminate learning?</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4CFE3F30-78E1-4CB9-82AD-42CBF17719CB}" type="slidenum">
              <a:rPr lang="en-GB" smtClean="0"/>
              <a:t>15</a:t>
            </a:fld>
            <a:endParaRPr lang="en-GB"/>
          </a:p>
        </p:txBody>
      </p:sp>
      <p:pic>
        <p:nvPicPr>
          <p:cNvPr id="4" name="Picture 3" descr="Logo&#10;&#10;Description automatically generated">
            <a:extLst>
              <a:ext uri="{FF2B5EF4-FFF2-40B4-BE49-F238E27FC236}">
                <a16:creationId xmlns:a16="http://schemas.microsoft.com/office/drawing/2014/main" id="{97339D7B-56D0-5A7F-F078-35993BC3E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Tree>
    <p:extLst>
      <p:ext uri="{BB962C8B-B14F-4D97-AF65-F5344CB8AC3E}">
        <p14:creationId xmlns:p14="http://schemas.microsoft.com/office/powerpoint/2010/main" val="162319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10" y="345333"/>
            <a:ext cx="10515600" cy="771382"/>
          </a:xfrm>
        </p:spPr>
        <p:txBody>
          <a:bodyPr vert="horz" lIns="91440" tIns="45720" rIns="91440" bIns="45720" rtlCol="0" anchor="ctr">
            <a:noAutofit/>
          </a:bodyPr>
          <a:lstStyle/>
          <a:p>
            <a:r>
              <a:rPr lang="en-GB" sz="3600" b="1" dirty="0">
                <a:solidFill>
                  <a:srgbClr val="0066CC"/>
                </a:solidFill>
                <a:latin typeface="Calibri" panose="020F0502020204030204" pitchFamily="34" charset="0"/>
                <a:cs typeface="Calibri" panose="020F0502020204030204" pitchFamily="34" charset="0"/>
              </a:rPr>
              <a:t>What are we trying to achieve?</a:t>
            </a:r>
          </a:p>
        </p:txBody>
      </p:sp>
      <p:sp>
        <p:nvSpPr>
          <p:cNvPr id="4" name="TextBox 3">
            <a:extLst>
              <a:ext uri="{FF2B5EF4-FFF2-40B4-BE49-F238E27FC236}">
                <a16:creationId xmlns:a16="http://schemas.microsoft.com/office/drawing/2014/main" id="{1C0D8383-25A5-43BD-9341-4985A64647D2}"/>
              </a:ext>
            </a:extLst>
          </p:cNvPr>
          <p:cNvSpPr txBox="1"/>
          <p:nvPr/>
        </p:nvSpPr>
        <p:spPr>
          <a:xfrm>
            <a:off x="612316" y="1394127"/>
            <a:ext cx="10418451"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What is equity in healthcare?</a:t>
            </a:r>
            <a:endParaRPr lang="en-GB" dirty="0"/>
          </a:p>
          <a:p>
            <a:endParaRPr lang="en-GB" dirty="0"/>
          </a:p>
          <a:p>
            <a:r>
              <a:rPr lang="en-GB" dirty="0"/>
              <a:t>Equity in healthcare can be thought of in two different ways:</a:t>
            </a:r>
          </a:p>
          <a:p>
            <a:endParaRPr lang="en-GB" b="1" dirty="0"/>
          </a:p>
          <a:p>
            <a:pPr lvl="0"/>
            <a:r>
              <a:rPr lang="en-GB" b="1" i="1" dirty="0"/>
              <a:t>Horizontal equity</a:t>
            </a:r>
            <a:r>
              <a:rPr lang="en-GB" b="1" dirty="0"/>
              <a:t> </a:t>
            </a:r>
            <a:r>
              <a:rPr lang="en-GB" dirty="0"/>
              <a:t>refers to equal treatment of people with the same health care needs. For example, are patients with the same clinical need treated the same, regardless of their age, gender, ethnicity, socioeconomic status, or other factor that is irrelevant to their clinical need?</a:t>
            </a:r>
          </a:p>
          <a:p>
            <a:pPr lvl="0"/>
            <a:endParaRPr lang="en-GB" dirty="0"/>
          </a:p>
          <a:p>
            <a:pPr lvl="0"/>
            <a:r>
              <a:rPr lang="en-GB" b="1" i="1" dirty="0"/>
              <a:t>Vertical equity</a:t>
            </a:r>
            <a:r>
              <a:rPr lang="en-GB" b="1" dirty="0"/>
              <a:t> </a:t>
            </a:r>
            <a:r>
              <a:rPr lang="en-GB" dirty="0"/>
              <a:t>refers to those with greater need receiving greater health care or resource allocation. For example, amongst women with breast cancer, are those who have the most advanced cancer prioritised over those who have less advanced cancer, regardless of their age, gender, ethnicity, etc.?</a:t>
            </a:r>
          </a:p>
          <a:p>
            <a:pPr lvl="0"/>
            <a:endParaRPr lang="en-GB" dirty="0"/>
          </a:p>
          <a:p>
            <a:pPr lvl="0"/>
            <a:r>
              <a:rPr lang="en-GB" dirty="0"/>
              <a:t>Traditionally the focus is on horizontal equity, as this is easier to measure, but when considering outcomes, it is apparent that vertical equity must be measured- with a view to prospectively identifying groups at risk, and designing systems that anticipate the needs of these groups</a:t>
            </a:r>
          </a:p>
          <a:p>
            <a:pPr lvl="0"/>
            <a:endParaRPr lang="en-GB" dirty="0"/>
          </a:p>
          <a:p>
            <a:r>
              <a:rPr lang="en-GB" dirty="0"/>
              <a:t>Without embedding equity into the process of developing new pathways, we can sometimes unintentionally worsen health disparities for some subpopulations. Focusing on the whole population rate may obscure the fact that the gap between subpopulations is widening.</a:t>
            </a:r>
          </a:p>
        </p:txBody>
      </p:sp>
      <p:sp>
        <p:nvSpPr>
          <p:cNvPr id="5" name="TextBox 4">
            <a:extLst>
              <a:ext uri="{FF2B5EF4-FFF2-40B4-BE49-F238E27FC236}">
                <a16:creationId xmlns:a16="http://schemas.microsoft.com/office/drawing/2014/main" id="{5CBBA040-E7EE-42BA-A34A-E8077B0A3BC1}"/>
              </a:ext>
            </a:extLst>
          </p:cNvPr>
          <p:cNvSpPr txBox="1"/>
          <p:nvPr/>
        </p:nvSpPr>
        <p:spPr>
          <a:xfrm>
            <a:off x="10137569" y="152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10" name="Picture 9" descr="Logo&#10;&#10;Description automatically generated">
            <a:extLst>
              <a:ext uri="{FF2B5EF4-FFF2-40B4-BE49-F238E27FC236}">
                <a16:creationId xmlns:a16="http://schemas.microsoft.com/office/drawing/2014/main" id="{48B4D592-BD57-4B95-929B-3F422AD47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
        <p:nvSpPr>
          <p:cNvPr id="3" name="Slide Number Placeholder 2">
            <a:extLst>
              <a:ext uri="{FF2B5EF4-FFF2-40B4-BE49-F238E27FC236}">
                <a16:creationId xmlns:a16="http://schemas.microsoft.com/office/drawing/2014/main" id="{8E8C8BAD-3973-4F52-B74B-97E6B02FEEAB}"/>
              </a:ext>
            </a:extLst>
          </p:cNvPr>
          <p:cNvSpPr>
            <a:spLocks noGrp="1"/>
          </p:cNvSpPr>
          <p:nvPr>
            <p:ph type="sldNum" sz="quarter" idx="12"/>
          </p:nvPr>
        </p:nvSpPr>
        <p:spPr/>
        <p:txBody>
          <a:bodyPr/>
          <a:lstStyle/>
          <a:p>
            <a:fld id="{4CFE3F30-78E1-4CB9-82AD-42CBF17719CB}" type="slidenum">
              <a:rPr lang="en-GB" smtClean="0"/>
              <a:t>2</a:t>
            </a:fld>
            <a:endParaRPr lang="en-US"/>
          </a:p>
        </p:txBody>
      </p:sp>
    </p:spTree>
    <p:extLst>
      <p:ext uri="{BB962C8B-B14F-4D97-AF65-F5344CB8AC3E}">
        <p14:creationId xmlns:p14="http://schemas.microsoft.com/office/powerpoint/2010/main" val="714274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10" y="345333"/>
            <a:ext cx="10515600" cy="771382"/>
          </a:xfrm>
        </p:spPr>
        <p:txBody>
          <a:bodyPr vert="horz" lIns="91440" tIns="45720" rIns="91440" bIns="45720" rtlCol="0" anchor="ctr">
            <a:noAutofit/>
          </a:bodyPr>
          <a:lstStyle/>
          <a:p>
            <a:r>
              <a:rPr lang="en-GB" sz="3600" b="1" dirty="0">
                <a:solidFill>
                  <a:srgbClr val="0066CC"/>
                </a:solidFill>
                <a:latin typeface="Calibri" panose="020F0502020204030204" pitchFamily="34" charset="0"/>
                <a:cs typeface="Calibri" panose="020F0502020204030204" pitchFamily="34" charset="0"/>
              </a:rPr>
              <a:t>When</a:t>
            </a:r>
            <a:r>
              <a:rPr lang="en-GB" sz="3600" b="1" dirty="0">
                <a:solidFill>
                  <a:srgbClr val="0066CC"/>
                </a:solidFill>
                <a:latin typeface="Arial"/>
                <a:cs typeface="Arial"/>
              </a:rPr>
              <a:t> </a:t>
            </a:r>
            <a:r>
              <a:rPr lang="en-GB" sz="3600" b="1" dirty="0">
                <a:solidFill>
                  <a:srgbClr val="0066CC"/>
                </a:solidFill>
                <a:latin typeface="Calibri" panose="020F0502020204030204" pitchFamily="34" charset="0"/>
                <a:cs typeface="Calibri" panose="020F0502020204030204" pitchFamily="34" charset="0"/>
              </a:rPr>
              <a:t>and how to measure equity?</a:t>
            </a:r>
          </a:p>
        </p:txBody>
      </p:sp>
      <p:sp>
        <p:nvSpPr>
          <p:cNvPr id="4" name="TextBox 3">
            <a:extLst>
              <a:ext uri="{FF2B5EF4-FFF2-40B4-BE49-F238E27FC236}">
                <a16:creationId xmlns:a16="http://schemas.microsoft.com/office/drawing/2014/main" id="{1C0D8383-25A5-43BD-9341-4985A64647D2}"/>
              </a:ext>
            </a:extLst>
          </p:cNvPr>
          <p:cNvSpPr txBox="1"/>
          <p:nvPr/>
        </p:nvSpPr>
        <p:spPr>
          <a:xfrm>
            <a:off x="612317" y="1411554"/>
            <a:ext cx="1041845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5" name="TextBox 4">
            <a:extLst>
              <a:ext uri="{FF2B5EF4-FFF2-40B4-BE49-F238E27FC236}">
                <a16:creationId xmlns:a16="http://schemas.microsoft.com/office/drawing/2014/main" id="{5CBBA040-E7EE-42BA-A34A-E8077B0A3BC1}"/>
              </a:ext>
            </a:extLst>
          </p:cNvPr>
          <p:cNvSpPr txBox="1"/>
          <p:nvPr/>
        </p:nvSpPr>
        <p:spPr>
          <a:xfrm>
            <a:off x="10137569" y="152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10" name="Picture 9" descr="Logo&#10;&#10;Description automatically generated">
            <a:extLst>
              <a:ext uri="{FF2B5EF4-FFF2-40B4-BE49-F238E27FC236}">
                <a16:creationId xmlns:a16="http://schemas.microsoft.com/office/drawing/2014/main" id="{48B4D592-BD57-4B95-929B-3F422AD47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
        <p:nvSpPr>
          <p:cNvPr id="3" name="Slide Number Placeholder 2">
            <a:extLst>
              <a:ext uri="{FF2B5EF4-FFF2-40B4-BE49-F238E27FC236}">
                <a16:creationId xmlns:a16="http://schemas.microsoft.com/office/drawing/2014/main" id="{8E8C8BAD-3973-4F52-B74B-97E6B02FEEAB}"/>
              </a:ext>
            </a:extLst>
          </p:cNvPr>
          <p:cNvSpPr>
            <a:spLocks noGrp="1"/>
          </p:cNvSpPr>
          <p:nvPr>
            <p:ph type="sldNum" sz="quarter" idx="12"/>
          </p:nvPr>
        </p:nvSpPr>
        <p:spPr/>
        <p:txBody>
          <a:bodyPr/>
          <a:lstStyle/>
          <a:p>
            <a:fld id="{4CFE3F30-78E1-4CB9-82AD-42CBF17719CB}" type="slidenum">
              <a:rPr lang="en-GB" smtClean="0"/>
              <a:t>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507579205"/>
              </p:ext>
            </p:extLst>
          </p:nvPr>
        </p:nvGraphicFramePr>
        <p:xfrm>
          <a:off x="612317" y="1116715"/>
          <a:ext cx="10367683" cy="5555835"/>
        </p:xfrm>
        <a:graphic>
          <a:graphicData uri="http://schemas.openxmlformats.org/drawingml/2006/table">
            <a:tbl>
              <a:tblPr firstRow="1" firstCol="1" bandRow="1">
                <a:tableStyleId>{5C22544A-7EE6-4342-B048-85BDC9FD1C3A}</a:tableStyleId>
              </a:tblPr>
              <a:tblGrid>
                <a:gridCol w="2140418">
                  <a:extLst>
                    <a:ext uri="{9D8B030D-6E8A-4147-A177-3AD203B41FA5}">
                      <a16:colId xmlns:a16="http://schemas.microsoft.com/office/drawing/2014/main" val="20000"/>
                    </a:ext>
                  </a:extLst>
                </a:gridCol>
                <a:gridCol w="8227265">
                  <a:extLst>
                    <a:ext uri="{9D8B030D-6E8A-4147-A177-3AD203B41FA5}">
                      <a16:colId xmlns:a16="http://schemas.microsoft.com/office/drawing/2014/main" val="20001"/>
                    </a:ext>
                  </a:extLst>
                </a:gridCol>
              </a:tblGrid>
              <a:tr h="416859">
                <a:tc>
                  <a:txBody>
                    <a:bodyPr/>
                    <a:lstStyle/>
                    <a:p>
                      <a:pPr>
                        <a:lnSpc>
                          <a:spcPct val="115000"/>
                        </a:lnSpc>
                        <a:spcAft>
                          <a:spcPts val="0"/>
                        </a:spcAft>
                      </a:pPr>
                      <a:r>
                        <a:rPr lang="en-GB" sz="2400" dirty="0">
                          <a:effectLst/>
                        </a:rPr>
                        <a:t>Stage</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2400" dirty="0">
                          <a:effectLst/>
                        </a:rPr>
                        <a:t>Equity considerations</a:t>
                      </a:r>
                      <a:endParaRPr lang="en-GB" sz="24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977057">
                <a:tc>
                  <a:txBody>
                    <a:bodyPr/>
                    <a:lstStyle/>
                    <a:p>
                      <a:pPr>
                        <a:lnSpc>
                          <a:spcPct val="115000"/>
                        </a:lnSpc>
                        <a:spcAft>
                          <a:spcPts val="0"/>
                        </a:spcAft>
                      </a:pPr>
                      <a:r>
                        <a:rPr lang="en-GB" sz="2400" dirty="0">
                          <a:effectLst/>
                        </a:rPr>
                        <a:t>Access</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Are there any differences in the number or proportion of patients accessing the service/treatment by protected characteristic?</a:t>
                      </a:r>
                    </a:p>
                    <a:p>
                      <a:pPr>
                        <a:lnSpc>
                          <a:spcPct val="115000"/>
                        </a:lnSpc>
                        <a:spcAft>
                          <a:spcPts val="0"/>
                        </a:spcAft>
                      </a:pPr>
                      <a:r>
                        <a:rPr lang="en-GB" sz="1800" dirty="0">
                          <a:effectLst/>
                        </a:rPr>
                        <a:t>For example,</a:t>
                      </a:r>
                      <a:r>
                        <a:rPr lang="en-GB" sz="1800" baseline="0" dirty="0">
                          <a:effectLst/>
                        </a:rPr>
                        <a:t> how do we ensure that patients are able to contact the service using a method of communication that they are comfortable with?</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644879">
                <a:tc>
                  <a:txBody>
                    <a:bodyPr/>
                    <a:lstStyle/>
                    <a:p>
                      <a:pPr>
                        <a:lnSpc>
                          <a:spcPct val="115000"/>
                        </a:lnSpc>
                        <a:spcAft>
                          <a:spcPts val="0"/>
                        </a:spcAft>
                      </a:pPr>
                      <a:r>
                        <a:rPr lang="en-GB" sz="2400" dirty="0">
                          <a:effectLst/>
                        </a:rPr>
                        <a:t>Processes</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Are there any differences in processes of</a:t>
                      </a:r>
                      <a:r>
                        <a:rPr lang="en-GB" sz="1800" baseline="0" dirty="0">
                          <a:effectLst/>
                        </a:rPr>
                        <a:t> care</a:t>
                      </a:r>
                      <a:r>
                        <a:rPr lang="en-GB" sz="1800" dirty="0">
                          <a:effectLst/>
                        </a:rPr>
                        <a:t> by protected characteristic?</a:t>
                      </a:r>
                    </a:p>
                    <a:p>
                      <a:pPr>
                        <a:lnSpc>
                          <a:spcPct val="115000"/>
                        </a:lnSpc>
                        <a:spcAft>
                          <a:spcPts val="0"/>
                        </a:spcAft>
                      </a:pPr>
                      <a:r>
                        <a:rPr lang="en-GB" sz="1800" dirty="0">
                          <a:effectLst/>
                        </a:rPr>
                        <a:t>For example, how do we ensure that patient information is designed and tailored to meet the needs of patients with visual or hearing impairment, or those with</a:t>
                      </a:r>
                      <a:r>
                        <a:rPr lang="en-GB" sz="1800" baseline="0" dirty="0">
                          <a:effectLst/>
                        </a:rPr>
                        <a:t> difficulty reading?</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343083">
                <a:tc>
                  <a:txBody>
                    <a:bodyPr/>
                    <a:lstStyle/>
                    <a:p>
                      <a:pPr>
                        <a:lnSpc>
                          <a:spcPct val="115000"/>
                        </a:lnSpc>
                        <a:spcAft>
                          <a:spcPts val="0"/>
                        </a:spcAft>
                      </a:pPr>
                      <a:r>
                        <a:rPr lang="en-GB" sz="2400" dirty="0">
                          <a:effectLst/>
                        </a:rPr>
                        <a:t>Outcomes</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Are there any differences in the number or proportion of people who receive a good or bad outcome by protected</a:t>
                      </a:r>
                      <a:r>
                        <a:rPr lang="en-GB" sz="1800" baseline="0" dirty="0">
                          <a:effectLst/>
                        </a:rPr>
                        <a:t> characteristic?</a:t>
                      </a:r>
                      <a:endParaRPr lang="en-GB" sz="1800" dirty="0">
                        <a:effectLst/>
                      </a:endParaRPr>
                    </a:p>
                    <a:p>
                      <a:pPr>
                        <a:lnSpc>
                          <a:spcPct val="115000"/>
                        </a:lnSpc>
                        <a:spcAft>
                          <a:spcPts val="0"/>
                        </a:spcAft>
                      </a:pPr>
                      <a:r>
                        <a:rPr lang="en-GB" sz="1800" dirty="0">
                          <a:effectLst/>
                        </a:rPr>
                        <a:t>For</a:t>
                      </a:r>
                      <a:r>
                        <a:rPr lang="en-GB" sz="1800" baseline="0" dirty="0">
                          <a:effectLst/>
                        </a:rPr>
                        <a:t> example, is additional resource required to support self-management and self-care in younger patients?</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1309233">
                <a:tc>
                  <a:txBody>
                    <a:bodyPr/>
                    <a:lstStyle/>
                    <a:p>
                      <a:pPr>
                        <a:lnSpc>
                          <a:spcPct val="115000"/>
                        </a:lnSpc>
                        <a:spcAft>
                          <a:spcPts val="0"/>
                        </a:spcAft>
                      </a:pPr>
                      <a:r>
                        <a:rPr lang="en-GB" sz="2400" dirty="0">
                          <a:effectLst/>
                        </a:rPr>
                        <a:t>Experience</a:t>
                      </a:r>
                      <a:endParaRPr lang="en-GB" sz="2400" dirty="0">
                        <a:effectLst/>
                        <a:latin typeface="Calibri"/>
                        <a:ea typeface="Calibri"/>
                        <a:cs typeface="Times New Roman"/>
                      </a:endParaRPr>
                    </a:p>
                  </a:txBody>
                  <a:tcPr marL="68580" marR="68580" marT="0" marB="0"/>
                </a:tc>
                <a:tc>
                  <a:txBody>
                    <a:bodyPr/>
                    <a:lstStyle/>
                    <a:p>
                      <a:pPr>
                        <a:lnSpc>
                          <a:spcPct val="115000"/>
                        </a:lnSpc>
                        <a:spcAft>
                          <a:spcPts val="0"/>
                        </a:spcAft>
                      </a:pPr>
                      <a:r>
                        <a:rPr lang="en-GB" sz="1800" dirty="0">
                          <a:effectLst/>
                        </a:rPr>
                        <a:t>Are there any differences in the self-reported experience by protected characteristic?</a:t>
                      </a:r>
                    </a:p>
                    <a:p>
                      <a:pPr>
                        <a:lnSpc>
                          <a:spcPct val="115000"/>
                        </a:lnSpc>
                        <a:spcAft>
                          <a:spcPts val="0"/>
                        </a:spcAft>
                      </a:pPr>
                      <a:r>
                        <a:rPr lang="en-GB" sz="1800" dirty="0">
                          <a:effectLst/>
                        </a:rPr>
                        <a:t>For example, are patients from one ethnic group as likely to report satisfaction with a video consultation as from other ethnic groups? </a:t>
                      </a:r>
                      <a:endParaRPr lang="en-GB"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6878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167" y="212401"/>
            <a:ext cx="10515600" cy="1325563"/>
          </a:xfrm>
        </p:spPr>
        <p:txBody>
          <a:bodyPr>
            <a:normAutofit/>
          </a:bodyPr>
          <a:lstStyle/>
          <a:p>
            <a:r>
              <a:rPr lang="en-GB" sz="3600" b="1" dirty="0">
                <a:solidFill>
                  <a:srgbClr val="0066CC"/>
                </a:solidFill>
                <a:latin typeface="Calibri" panose="020F0502020204030204" pitchFamily="34" charset="0"/>
                <a:cs typeface="Calibri" panose="020F0502020204030204" pitchFamily="34" charset="0"/>
              </a:rPr>
              <a:t>Defining barriers to delivering equitable care</a:t>
            </a:r>
            <a:endParaRPr lang="en-GB" sz="36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4CFE3F30-78E1-4CB9-82AD-42CBF17719CB}" type="slidenum">
              <a:rPr lang="en-GB" smtClean="0"/>
              <a:t>4</a:t>
            </a:fld>
            <a:endParaRPr lang="en-GB"/>
          </a:p>
        </p:txBody>
      </p:sp>
      <p:sp>
        <p:nvSpPr>
          <p:cNvPr id="4" name="TextBox 3">
            <a:extLst>
              <a:ext uri="{FF2B5EF4-FFF2-40B4-BE49-F238E27FC236}">
                <a16:creationId xmlns:a16="http://schemas.microsoft.com/office/drawing/2014/main" id="{1C0D8383-25A5-43BD-9341-4985A64647D2}"/>
              </a:ext>
            </a:extLst>
          </p:cNvPr>
          <p:cNvSpPr txBox="1"/>
          <p:nvPr/>
        </p:nvSpPr>
        <p:spPr>
          <a:xfrm>
            <a:off x="612316" y="1394127"/>
            <a:ext cx="10418451"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Structural</a:t>
            </a:r>
          </a:p>
          <a:p>
            <a:pPr marL="285750" indent="-285750">
              <a:buFontTx/>
              <a:buChar char="-"/>
            </a:pPr>
            <a:r>
              <a:rPr lang="en-GB" dirty="0"/>
              <a:t>Models of delivery (case finding vs patients  going to clinician)</a:t>
            </a:r>
          </a:p>
          <a:p>
            <a:pPr marL="285750" indent="-285750">
              <a:buFontTx/>
              <a:buChar char="-"/>
            </a:pPr>
            <a:r>
              <a:rPr lang="en-GB" dirty="0"/>
              <a:t>Access to services- geographical, type of appointment</a:t>
            </a:r>
          </a:p>
          <a:p>
            <a:pPr marL="285750" indent="-285750">
              <a:buFontTx/>
              <a:buChar char="-"/>
            </a:pPr>
            <a:r>
              <a:rPr lang="en-GB" dirty="0"/>
              <a:t>Models of care-  services and treatments are disease/condition focussed </a:t>
            </a:r>
          </a:p>
          <a:p>
            <a:pPr marL="285750" indent="-285750">
              <a:buFontTx/>
              <a:buChar char="-"/>
            </a:pPr>
            <a:r>
              <a:rPr lang="en-GB" dirty="0"/>
              <a:t>Social determinants of health</a:t>
            </a:r>
          </a:p>
          <a:p>
            <a:endParaRPr lang="en-GB" b="1" dirty="0"/>
          </a:p>
          <a:p>
            <a:r>
              <a:rPr lang="en-GB" b="1" dirty="0"/>
              <a:t>Funding</a:t>
            </a:r>
          </a:p>
          <a:p>
            <a:pPr marL="285750" indent="-285750">
              <a:buFontTx/>
              <a:buChar char="-"/>
            </a:pPr>
            <a:r>
              <a:rPr lang="en-GB" dirty="0"/>
              <a:t>Commissioning of services is very tightly structured with defined deliverable and may inadvertently contribute to inequality</a:t>
            </a:r>
          </a:p>
          <a:p>
            <a:pPr marL="285750" indent="-285750">
              <a:buFontTx/>
              <a:buChar char="-"/>
            </a:pPr>
            <a:endParaRPr lang="en-GB" dirty="0"/>
          </a:p>
          <a:p>
            <a:r>
              <a:rPr lang="en-GB" b="1" dirty="0"/>
              <a:t>Digital inequality</a:t>
            </a:r>
          </a:p>
          <a:p>
            <a:pPr marL="285750" indent="-285750">
              <a:buFontTx/>
              <a:buChar char="-"/>
            </a:pPr>
            <a:r>
              <a:rPr lang="en-GB" dirty="0"/>
              <a:t>Access to educational resources online</a:t>
            </a:r>
          </a:p>
          <a:p>
            <a:pPr marL="285750" indent="-285750">
              <a:buFontTx/>
              <a:buChar char="-"/>
            </a:pPr>
            <a:r>
              <a:rPr lang="en-GB" dirty="0"/>
              <a:t>Access to services is predominantly done online now</a:t>
            </a:r>
          </a:p>
          <a:p>
            <a:pPr marL="285750" indent="-285750">
              <a:buFontTx/>
              <a:buChar char="-"/>
            </a:pPr>
            <a:endParaRPr lang="en-GB" dirty="0"/>
          </a:p>
          <a:p>
            <a:r>
              <a:rPr lang="en-GB" b="1" dirty="0"/>
              <a:t>Leadership and engagement</a:t>
            </a:r>
          </a:p>
          <a:p>
            <a:pPr marL="285750" indent="-285750">
              <a:buFontTx/>
              <a:buChar char="-"/>
            </a:pPr>
            <a:r>
              <a:rPr lang="en-GB" dirty="0"/>
              <a:t>Not a priority in a pressured NHS environment</a:t>
            </a:r>
          </a:p>
          <a:p>
            <a:pPr marL="285750" indent="-285750">
              <a:buFontTx/>
              <a:buChar char="-"/>
            </a:pPr>
            <a:r>
              <a:rPr lang="en-GB" dirty="0"/>
              <a:t>Lack of awareness and knowledge </a:t>
            </a:r>
          </a:p>
        </p:txBody>
      </p:sp>
      <p:pic>
        <p:nvPicPr>
          <p:cNvPr id="5" name="Picture 4" descr="Logo&#10;&#10;Description automatically generated">
            <a:extLst>
              <a:ext uri="{FF2B5EF4-FFF2-40B4-BE49-F238E27FC236}">
                <a16:creationId xmlns:a16="http://schemas.microsoft.com/office/drawing/2014/main" id="{B350EDB9-CC5A-C498-42E0-B0D4A3660D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Tree>
    <p:extLst>
      <p:ext uri="{BB962C8B-B14F-4D97-AF65-F5344CB8AC3E}">
        <p14:creationId xmlns:p14="http://schemas.microsoft.com/office/powerpoint/2010/main" val="130913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10" y="345333"/>
            <a:ext cx="10515600" cy="771382"/>
          </a:xfrm>
        </p:spPr>
        <p:txBody>
          <a:bodyPr vert="horz" lIns="91440" tIns="45720" rIns="91440" bIns="45720" rtlCol="0" anchor="ctr">
            <a:noAutofit/>
          </a:bodyPr>
          <a:lstStyle/>
          <a:p>
            <a:r>
              <a:rPr lang="en-GB" sz="3600" b="1" dirty="0">
                <a:solidFill>
                  <a:srgbClr val="0066CC"/>
                </a:solidFill>
                <a:latin typeface="Calibri" panose="020F0502020204030204" pitchFamily="34" charset="0"/>
                <a:cs typeface="Calibri" panose="020F0502020204030204" pitchFamily="34" charset="0"/>
              </a:rPr>
              <a:t>Developing a toolkit- what we need to do</a:t>
            </a:r>
          </a:p>
        </p:txBody>
      </p:sp>
      <p:sp>
        <p:nvSpPr>
          <p:cNvPr id="4" name="TextBox 3">
            <a:extLst>
              <a:ext uri="{FF2B5EF4-FFF2-40B4-BE49-F238E27FC236}">
                <a16:creationId xmlns:a16="http://schemas.microsoft.com/office/drawing/2014/main" id="{1C0D8383-25A5-43BD-9341-4985A64647D2}"/>
              </a:ext>
            </a:extLst>
          </p:cNvPr>
          <p:cNvSpPr txBox="1"/>
          <p:nvPr/>
        </p:nvSpPr>
        <p:spPr>
          <a:xfrm>
            <a:off x="609684" y="1309649"/>
            <a:ext cx="10418451"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Baseline equity audit</a:t>
            </a:r>
          </a:p>
          <a:p>
            <a:pPr marL="285750" indent="-285750">
              <a:buFontTx/>
              <a:buChar char="-"/>
            </a:pPr>
            <a:r>
              <a:rPr lang="en-GB" dirty="0"/>
              <a:t>This is key to identifying which groups are likely to require more resource to meet their needs</a:t>
            </a:r>
          </a:p>
          <a:p>
            <a:pPr marL="285750" indent="-285750">
              <a:buFontTx/>
              <a:buChar char="-"/>
            </a:pPr>
            <a:r>
              <a:rPr lang="en-GB" dirty="0"/>
              <a:t>Often measurement doesn’t identify the cause- groups may need to do further qualitative analyses to understand their data</a:t>
            </a:r>
          </a:p>
          <a:p>
            <a:pPr marL="285750" indent="-285750">
              <a:buFontTx/>
              <a:buChar char="-"/>
            </a:pPr>
            <a:r>
              <a:rPr lang="en-GB" dirty="0"/>
              <a:t>Different workstreams will have different challenges to meet</a:t>
            </a:r>
          </a:p>
          <a:p>
            <a:endParaRPr lang="en-GB" b="1" dirty="0"/>
          </a:p>
          <a:p>
            <a:r>
              <a:rPr lang="en-GB" b="1" dirty="0"/>
              <a:t>Defining measures and tools for measurement</a:t>
            </a:r>
          </a:p>
          <a:p>
            <a:pPr marL="285750" indent="-285750">
              <a:buFontTx/>
              <a:buChar char="-"/>
            </a:pPr>
            <a:r>
              <a:rPr lang="en-GB" dirty="0"/>
              <a:t>Legally protected characteristics- age, gender, ethnicity, disability, religion or belief, sexual orientation, pregnancy and maternity, gender reassignment, marriage and civil partnership. </a:t>
            </a:r>
          </a:p>
          <a:p>
            <a:pPr marL="285750" indent="-285750">
              <a:buFontTx/>
              <a:buChar char="-"/>
            </a:pPr>
            <a:r>
              <a:rPr lang="en-GB" dirty="0"/>
              <a:t>Other equity dimensions could include- deprivation (socioeconomic status), language, having a serious mental illness, learning difficulties, being a carer, being homeless or a refugee</a:t>
            </a:r>
          </a:p>
          <a:p>
            <a:pPr marL="285750" indent="-285750">
              <a:buFontTx/>
              <a:buChar char="-"/>
            </a:pPr>
            <a:endParaRPr lang="en-GB" dirty="0"/>
          </a:p>
          <a:p>
            <a:r>
              <a:rPr lang="en-GB" b="1" dirty="0"/>
              <a:t>Training/Learning Resources for QI groups</a:t>
            </a:r>
          </a:p>
          <a:p>
            <a:pPr marL="285750" indent="-285750">
              <a:buFontTx/>
              <a:buChar char="-"/>
            </a:pPr>
            <a:r>
              <a:rPr lang="en-GB" dirty="0"/>
              <a:t>Capacity building to support teams to anticipate and address challenges in ensuring equitable care</a:t>
            </a:r>
          </a:p>
          <a:p>
            <a:pPr marL="285750" indent="-285750">
              <a:buFontTx/>
              <a:buChar char="-"/>
            </a:pPr>
            <a:endParaRPr lang="en-GB" dirty="0"/>
          </a:p>
          <a:p>
            <a:r>
              <a:rPr lang="en-GB" b="1" dirty="0"/>
              <a:t>Focusing Resources</a:t>
            </a:r>
          </a:p>
          <a:p>
            <a:pPr marL="285750" indent="-285750">
              <a:buFontTx/>
              <a:buChar char="-"/>
            </a:pPr>
            <a:r>
              <a:rPr lang="en-GB" dirty="0"/>
              <a:t>To build systems that are responsive and flexible</a:t>
            </a:r>
          </a:p>
          <a:p>
            <a:pPr marL="285750" indent="-285750">
              <a:buFontTx/>
              <a:buChar char="-"/>
            </a:pPr>
            <a:r>
              <a:rPr lang="en-GB" dirty="0"/>
              <a:t>Not all inequities can be mitigated by changing a process  or system- but we should be able to adapt to meet the needs of different groups</a:t>
            </a:r>
          </a:p>
        </p:txBody>
      </p:sp>
      <p:sp>
        <p:nvSpPr>
          <p:cNvPr id="5" name="TextBox 4">
            <a:extLst>
              <a:ext uri="{FF2B5EF4-FFF2-40B4-BE49-F238E27FC236}">
                <a16:creationId xmlns:a16="http://schemas.microsoft.com/office/drawing/2014/main" id="{5CBBA040-E7EE-42BA-A34A-E8077B0A3BC1}"/>
              </a:ext>
            </a:extLst>
          </p:cNvPr>
          <p:cNvSpPr txBox="1"/>
          <p:nvPr/>
        </p:nvSpPr>
        <p:spPr>
          <a:xfrm>
            <a:off x="10137569" y="152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10" name="Picture 9" descr="Logo&#10;&#10;Description automatically generated">
            <a:extLst>
              <a:ext uri="{FF2B5EF4-FFF2-40B4-BE49-F238E27FC236}">
                <a16:creationId xmlns:a16="http://schemas.microsoft.com/office/drawing/2014/main" id="{48B4D592-BD57-4B95-929B-3F422AD47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
        <p:nvSpPr>
          <p:cNvPr id="3" name="Slide Number Placeholder 2">
            <a:extLst>
              <a:ext uri="{FF2B5EF4-FFF2-40B4-BE49-F238E27FC236}">
                <a16:creationId xmlns:a16="http://schemas.microsoft.com/office/drawing/2014/main" id="{8E8C8BAD-3973-4F52-B74B-97E6B02FEEAB}"/>
              </a:ext>
            </a:extLst>
          </p:cNvPr>
          <p:cNvSpPr>
            <a:spLocks noGrp="1"/>
          </p:cNvSpPr>
          <p:nvPr>
            <p:ph type="sldNum" sz="quarter" idx="12"/>
          </p:nvPr>
        </p:nvSpPr>
        <p:spPr/>
        <p:txBody>
          <a:bodyPr/>
          <a:lstStyle/>
          <a:p>
            <a:fld id="{4CFE3F30-78E1-4CB9-82AD-42CBF17719CB}" type="slidenum">
              <a:rPr lang="en-GB" smtClean="0"/>
              <a:t>5</a:t>
            </a:fld>
            <a:endParaRPr lang="en-US"/>
          </a:p>
        </p:txBody>
      </p:sp>
    </p:spTree>
    <p:extLst>
      <p:ext uri="{BB962C8B-B14F-4D97-AF65-F5344CB8AC3E}">
        <p14:creationId xmlns:p14="http://schemas.microsoft.com/office/powerpoint/2010/main" val="410460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10" y="345333"/>
            <a:ext cx="10515600" cy="771382"/>
          </a:xfrm>
        </p:spPr>
        <p:txBody>
          <a:bodyPr vert="horz" lIns="91440" tIns="45720" rIns="91440" bIns="45720" rtlCol="0" anchor="ctr">
            <a:noAutofit/>
          </a:bodyPr>
          <a:lstStyle/>
          <a:p>
            <a:r>
              <a:rPr lang="en-GB" sz="3600" b="1" dirty="0">
                <a:solidFill>
                  <a:srgbClr val="0066CC"/>
                </a:solidFill>
                <a:latin typeface="Calibri" panose="020F0502020204030204" pitchFamily="34" charset="0"/>
                <a:cs typeface="Calibri" panose="020F0502020204030204" pitchFamily="34" charset="0"/>
              </a:rPr>
              <a:t>Developing a toolkit- how to do it</a:t>
            </a:r>
          </a:p>
        </p:txBody>
      </p:sp>
      <p:sp>
        <p:nvSpPr>
          <p:cNvPr id="4" name="TextBox 3">
            <a:extLst>
              <a:ext uri="{FF2B5EF4-FFF2-40B4-BE49-F238E27FC236}">
                <a16:creationId xmlns:a16="http://schemas.microsoft.com/office/drawing/2014/main" id="{1C0D8383-25A5-43BD-9341-4985A64647D2}"/>
              </a:ext>
            </a:extLst>
          </p:cNvPr>
          <p:cNvSpPr txBox="1"/>
          <p:nvPr/>
        </p:nvSpPr>
        <p:spPr>
          <a:xfrm>
            <a:off x="612316" y="1394127"/>
            <a:ext cx="10418451"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Baseline equity audit</a:t>
            </a:r>
          </a:p>
          <a:p>
            <a:pPr marL="285750" indent="-285750">
              <a:buFontTx/>
              <a:buChar char="-"/>
            </a:pPr>
            <a:r>
              <a:rPr lang="en-GB" dirty="0"/>
              <a:t>LKN Health equity group work that is ongoing which can be presented to the LKN workstreams to use as a basis for measurement</a:t>
            </a:r>
          </a:p>
          <a:p>
            <a:pPr marL="285750" indent="-285750">
              <a:buFontTx/>
              <a:buChar char="-"/>
            </a:pPr>
            <a:r>
              <a:rPr lang="en-GB" dirty="0"/>
              <a:t>Coding and accuracy of ethnicity  and comorbidity recording</a:t>
            </a:r>
          </a:p>
          <a:p>
            <a:endParaRPr lang="en-GB" b="1" dirty="0"/>
          </a:p>
          <a:p>
            <a:r>
              <a:rPr lang="en-GB" b="1" dirty="0"/>
              <a:t>Defining measures and tools for measurement</a:t>
            </a:r>
          </a:p>
          <a:p>
            <a:pPr marL="285750" indent="-285750">
              <a:buFontTx/>
              <a:buChar char="-"/>
            </a:pPr>
            <a:r>
              <a:rPr lang="en-GB" dirty="0"/>
              <a:t>There are things we can influence, and things we can’t</a:t>
            </a:r>
          </a:p>
          <a:p>
            <a:pPr marL="285750" indent="-285750">
              <a:buFontTx/>
              <a:buChar char="-"/>
            </a:pPr>
            <a:r>
              <a:rPr lang="en-GB" dirty="0"/>
              <a:t>Each </a:t>
            </a:r>
            <a:r>
              <a:rPr lang="en-GB" dirty="0" err="1"/>
              <a:t>workstream</a:t>
            </a:r>
            <a:r>
              <a:rPr lang="en-GB" dirty="0"/>
              <a:t> should be supported to develop QI capability (training, QI coaching support) which can then be used to measure progress, identify and use variation</a:t>
            </a:r>
          </a:p>
          <a:p>
            <a:pPr marL="285750" indent="-285750">
              <a:buFontTx/>
              <a:buChar char="-"/>
            </a:pPr>
            <a:r>
              <a:rPr lang="en-GB" dirty="0"/>
              <a:t>Ensure equity considerations are embedded in process, outcome and balancing measures used by </a:t>
            </a:r>
            <a:r>
              <a:rPr lang="en-GB" dirty="0" err="1"/>
              <a:t>workstreams</a:t>
            </a:r>
            <a:endParaRPr lang="en-GB" dirty="0"/>
          </a:p>
          <a:p>
            <a:pPr marL="285750" indent="-285750">
              <a:buFontTx/>
              <a:buChar char="-"/>
            </a:pPr>
            <a:r>
              <a:rPr lang="en-GB" dirty="0"/>
              <a:t>Core20plus5 resources</a:t>
            </a:r>
          </a:p>
          <a:p>
            <a:pPr marL="285750" indent="-285750">
              <a:buFontTx/>
              <a:buChar char="-"/>
            </a:pPr>
            <a:endParaRPr lang="en-GB" dirty="0"/>
          </a:p>
          <a:p>
            <a:r>
              <a:rPr lang="en-GB" b="1" dirty="0"/>
              <a:t>Training/Learning Resources for QI groups</a:t>
            </a:r>
          </a:p>
          <a:p>
            <a:pPr marL="285750" indent="-285750">
              <a:buFontTx/>
              <a:buChar char="-"/>
            </a:pPr>
            <a:r>
              <a:rPr lang="en-GB" dirty="0"/>
              <a:t>Do workstreams have the resources they need to deliver?</a:t>
            </a:r>
          </a:p>
          <a:p>
            <a:pPr marL="285750" indent="-285750">
              <a:buFontTx/>
              <a:buChar char="-"/>
            </a:pPr>
            <a:r>
              <a:rPr lang="en-GB" dirty="0"/>
              <a:t>Do they have the (QI) knowledge and skills?</a:t>
            </a:r>
          </a:p>
        </p:txBody>
      </p:sp>
      <p:sp>
        <p:nvSpPr>
          <p:cNvPr id="5" name="TextBox 4">
            <a:extLst>
              <a:ext uri="{FF2B5EF4-FFF2-40B4-BE49-F238E27FC236}">
                <a16:creationId xmlns:a16="http://schemas.microsoft.com/office/drawing/2014/main" id="{5CBBA040-E7EE-42BA-A34A-E8077B0A3BC1}"/>
              </a:ext>
            </a:extLst>
          </p:cNvPr>
          <p:cNvSpPr txBox="1"/>
          <p:nvPr/>
        </p:nvSpPr>
        <p:spPr>
          <a:xfrm>
            <a:off x="10137569" y="152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10" name="Picture 9" descr="Logo&#10;&#10;Description automatically generated">
            <a:extLst>
              <a:ext uri="{FF2B5EF4-FFF2-40B4-BE49-F238E27FC236}">
                <a16:creationId xmlns:a16="http://schemas.microsoft.com/office/drawing/2014/main" id="{48B4D592-BD57-4B95-929B-3F422AD47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
        <p:nvSpPr>
          <p:cNvPr id="3" name="Slide Number Placeholder 2">
            <a:extLst>
              <a:ext uri="{FF2B5EF4-FFF2-40B4-BE49-F238E27FC236}">
                <a16:creationId xmlns:a16="http://schemas.microsoft.com/office/drawing/2014/main" id="{8E8C8BAD-3973-4F52-B74B-97E6B02FEEAB}"/>
              </a:ext>
            </a:extLst>
          </p:cNvPr>
          <p:cNvSpPr>
            <a:spLocks noGrp="1"/>
          </p:cNvSpPr>
          <p:nvPr>
            <p:ph type="sldNum" sz="quarter" idx="12"/>
          </p:nvPr>
        </p:nvSpPr>
        <p:spPr/>
        <p:txBody>
          <a:bodyPr/>
          <a:lstStyle/>
          <a:p>
            <a:fld id="{4CFE3F30-78E1-4CB9-82AD-42CBF17719CB}" type="slidenum">
              <a:rPr lang="en-GB" smtClean="0"/>
              <a:t>6</a:t>
            </a:fld>
            <a:endParaRPr lang="en-US"/>
          </a:p>
        </p:txBody>
      </p:sp>
    </p:spTree>
    <p:extLst>
      <p:ext uri="{BB962C8B-B14F-4D97-AF65-F5344CB8AC3E}">
        <p14:creationId xmlns:p14="http://schemas.microsoft.com/office/powerpoint/2010/main" val="58117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10" y="345333"/>
            <a:ext cx="10515600" cy="771382"/>
          </a:xfrm>
        </p:spPr>
        <p:txBody>
          <a:bodyPr vert="horz" lIns="91440" tIns="45720" rIns="91440" bIns="45720" rtlCol="0" anchor="ctr">
            <a:noAutofit/>
          </a:bodyPr>
          <a:lstStyle/>
          <a:p>
            <a:r>
              <a:rPr lang="en-GB" sz="3600" b="1" dirty="0">
                <a:solidFill>
                  <a:srgbClr val="0066CC"/>
                </a:solidFill>
                <a:latin typeface="Calibri" panose="020F0502020204030204" pitchFamily="34" charset="0"/>
                <a:cs typeface="Calibri" panose="020F0502020204030204" pitchFamily="34" charset="0"/>
              </a:rPr>
              <a:t>Developing a toolkit- how to do it</a:t>
            </a:r>
          </a:p>
        </p:txBody>
      </p:sp>
      <p:sp>
        <p:nvSpPr>
          <p:cNvPr id="4" name="TextBox 3">
            <a:extLst>
              <a:ext uri="{FF2B5EF4-FFF2-40B4-BE49-F238E27FC236}">
                <a16:creationId xmlns:a16="http://schemas.microsoft.com/office/drawing/2014/main" id="{1C0D8383-25A5-43BD-9341-4985A64647D2}"/>
              </a:ext>
            </a:extLst>
          </p:cNvPr>
          <p:cNvSpPr txBox="1"/>
          <p:nvPr/>
        </p:nvSpPr>
        <p:spPr>
          <a:xfrm>
            <a:off x="612316" y="1394127"/>
            <a:ext cx="10418451"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Tx/>
              <a:buChar char="-"/>
            </a:pPr>
            <a:endParaRPr lang="en-GB" dirty="0"/>
          </a:p>
          <a:p>
            <a:r>
              <a:rPr lang="en-GB" b="1" dirty="0"/>
              <a:t>Focusing Resources</a:t>
            </a:r>
          </a:p>
          <a:p>
            <a:pPr marL="285750" indent="-285750">
              <a:buFontTx/>
              <a:buChar char="-"/>
            </a:pPr>
            <a:r>
              <a:rPr lang="en-GB" dirty="0"/>
              <a:t>To build systems that are responsive and flexible</a:t>
            </a:r>
          </a:p>
          <a:p>
            <a:pPr marL="285750" indent="-285750">
              <a:buFontTx/>
              <a:buChar char="-"/>
            </a:pPr>
            <a:r>
              <a:rPr lang="en-GB" dirty="0"/>
              <a:t>Not all inequities can be mitigated by changing a process  or system- but we should be able to adapt to meet the needs of different groups</a:t>
            </a:r>
          </a:p>
          <a:p>
            <a:pPr lvl="1"/>
            <a:endParaRPr lang="en-GB" dirty="0"/>
          </a:p>
          <a:p>
            <a:r>
              <a:rPr lang="en-GB" b="1" dirty="0"/>
              <a:t>Structural barriers</a:t>
            </a:r>
          </a:p>
          <a:p>
            <a:pPr marL="285750" indent="-285750">
              <a:buFontTx/>
              <a:buChar char="-"/>
            </a:pPr>
            <a:r>
              <a:rPr lang="en-GB" dirty="0"/>
              <a:t> Models  of care</a:t>
            </a:r>
          </a:p>
          <a:p>
            <a:pPr marL="742950" lvl="1" indent="-285750">
              <a:buFontTx/>
              <a:buChar char="-"/>
            </a:pPr>
            <a:r>
              <a:rPr lang="en-GB" dirty="0"/>
              <a:t>MECC</a:t>
            </a:r>
          </a:p>
          <a:p>
            <a:pPr marL="742950" lvl="1" indent="-285750">
              <a:buFontTx/>
              <a:buChar char="-"/>
            </a:pPr>
            <a:r>
              <a:rPr lang="en-GB" dirty="0"/>
              <a:t>Pathway design (co-locating services, one stop clinics)</a:t>
            </a:r>
          </a:p>
          <a:p>
            <a:pPr marL="742950" lvl="1" indent="-285750">
              <a:buFontTx/>
              <a:buChar char="-"/>
            </a:pPr>
            <a:r>
              <a:rPr lang="en-GB" dirty="0"/>
              <a:t>Outreach</a:t>
            </a:r>
          </a:p>
          <a:p>
            <a:pPr marL="285750" indent="-285750">
              <a:buFontTx/>
              <a:buChar char="-"/>
            </a:pPr>
            <a:r>
              <a:rPr lang="en-GB" dirty="0"/>
              <a:t>Develop approaches to ensure that everyone has an equal opportunity to:</a:t>
            </a:r>
          </a:p>
          <a:p>
            <a:pPr marL="742950" lvl="1" indent="-285750">
              <a:buFontTx/>
              <a:buChar char="-"/>
            </a:pPr>
            <a:r>
              <a:rPr lang="en-GB" dirty="0"/>
              <a:t>Access services</a:t>
            </a:r>
          </a:p>
          <a:p>
            <a:pPr marL="742950" lvl="1" indent="-285750">
              <a:buFontTx/>
              <a:buChar char="-"/>
            </a:pPr>
            <a:r>
              <a:rPr lang="en-GB" dirty="0"/>
              <a:t>Have a good experience of services</a:t>
            </a:r>
          </a:p>
          <a:p>
            <a:pPr marL="742950" lvl="1" indent="-285750">
              <a:buFontTx/>
              <a:buChar char="-"/>
            </a:pPr>
            <a:r>
              <a:rPr lang="en-GB" dirty="0"/>
              <a:t>Benefit from interventions (equality of outcomes)</a:t>
            </a:r>
            <a:endParaRPr lang="en-GB" b="1" dirty="0"/>
          </a:p>
          <a:p>
            <a:pPr marL="742950" lvl="1" indent="-285750">
              <a:buFontTx/>
              <a:buChar char="-"/>
            </a:pPr>
            <a:endParaRPr lang="en-GB" b="1" dirty="0"/>
          </a:p>
          <a:p>
            <a:pPr marL="742950" lvl="1" indent="-285750">
              <a:buFontTx/>
              <a:buChar char="-"/>
            </a:pPr>
            <a:endParaRPr lang="en-GB" b="1" dirty="0"/>
          </a:p>
          <a:p>
            <a:pPr lvl="1"/>
            <a:endParaRPr lang="en-GB" b="1" dirty="0"/>
          </a:p>
        </p:txBody>
      </p:sp>
      <p:sp>
        <p:nvSpPr>
          <p:cNvPr id="5" name="TextBox 4">
            <a:extLst>
              <a:ext uri="{FF2B5EF4-FFF2-40B4-BE49-F238E27FC236}">
                <a16:creationId xmlns:a16="http://schemas.microsoft.com/office/drawing/2014/main" id="{5CBBA040-E7EE-42BA-A34A-E8077B0A3BC1}"/>
              </a:ext>
            </a:extLst>
          </p:cNvPr>
          <p:cNvSpPr txBox="1"/>
          <p:nvPr/>
        </p:nvSpPr>
        <p:spPr>
          <a:xfrm>
            <a:off x="10137569" y="152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10" name="Picture 9" descr="Logo&#10;&#10;Description automatically generated">
            <a:extLst>
              <a:ext uri="{FF2B5EF4-FFF2-40B4-BE49-F238E27FC236}">
                <a16:creationId xmlns:a16="http://schemas.microsoft.com/office/drawing/2014/main" id="{48B4D592-BD57-4B95-929B-3F422AD47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
        <p:nvSpPr>
          <p:cNvPr id="3" name="Slide Number Placeholder 2">
            <a:extLst>
              <a:ext uri="{FF2B5EF4-FFF2-40B4-BE49-F238E27FC236}">
                <a16:creationId xmlns:a16="http://schemas.microsoft.com/office/drawing/2014/main" id="{8E8C8BAD-3973-4F52-B74B-97E6B02FEEAB}"/>
              </a:ext>
            </a:extLst>
          </p:cNvPr>
          <p:cNvSpPr>
            <a:spLocks noGrp="1"/>
          </p:cNvSpPr>
          <p:nvPr>
            <p:ph type="sldNum" sz="quarter" idx="12"/>
          </p:nvPr>
        </p:nvSpPr>
        <p:spPr/>
        <p:txBody>
          <a:bodyPr/>
          <a:lstStyle/>
          <a:p>
            <a:fld id="{4CFE3F30-78E1-4CB9-82AD-42CBF17719CB}" type="slidenum">
              <a:rPr lang="en-GB" smtClean="0"/>
              <a:t>7</a:t>
            </a:fld>
            <a:endParaRPr lang="en-US"/>
          </a:p>
        </p:txBody>
      </p:sp>
    </p:spTree>
    <p:extLst>
      <p:ext uri="{BB962C8B-B14F-4D97-AF65-F5344CB8AC3E}">
        <p14:creationId xmlns:p14="http://schemas.microsoft.com/office/powerpoint/2010/main" val="6540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10" y="345333"/>
            <a:ext cx="10515600" cy="771382"/>
          </a:xfrm>
        </p:spPr>
        <p:txBody>
          <a:bodyPr vert="horz" lIns="91440" tIns="45720" rIns="91440" bIns="45720" rtlCol="0" anchor="ctr">
            <a:noAutofit/>
          </a:bodyPr>
          <a:lstStyle/>
          <a:p>
            <a:r>
              <a:rPr lang="en-GB" sz="3600" b="1" dirty="0">
                <a:solidFill>
                  <a:srgbClr val="0066CC"/>
                </a:solidFill>
                <a:latin typeface="Calibri" panose="020F0502020204030204" pitchFamily="34" charset="0"/>
                <a:cs typeface="Calibri" panose="020F0502020204030204" pitchFamily="34" charset="0"/>
              </a:rPr>
              <a:t>Developing a toolkit - how to do it</a:t>
            </a:r>
          </a:p>
        </p:txBody>
      </p:sp>
      <p:sp>
        <p:nvSpPr>
          <p:cNvPr id="4" name="TextBox 3">
            <a:extLst>
              <a:ext uri="{FF2B5EF4-FFF2-40B4-BE49-F238E27FC236}">
                <a16:creationId xmlns:a16="http://schemas.microsoft.com/office/drawing/2014/main" id="{1C0D8383-25A5-43BD-9341-4985A64647D2}"/>
              </a:ext>
            </a:extLst>
          </p:cNvPr>
          <p:cNvSpPr txBox="1"/>
          <p:nvPr/>
        </p:nvSpPr>
        <p:spPr>
          <a:xfrm>
            <a:off x="612316" y="1394127"/>
            <a:ext cx="10418451"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Digital inequality</a:t>
            </a:r>
            <a:endParaRPr lang="en-GB" dirty="0"/>
          </a:p>
          <a:p>
            <a:r>
              <a:rPr lang="en-GB" b="1" dirty="0"/>
              <a:t>	-</a:t>
            </a:r>
            <a:r>
              <a:rPr lang="en-GB" dirty="0"/>
              <a:t>Identify groups at risk of exclusion</a:t>
            </a:r>
          </a:p>
          <a:p>
            <a:r>
              <a:rPr lang="en-GB" b="1" dirty="0"/>
              <a:t>	</a:t>
            </a:r>
            <a:r>
              <a:rPr lang="en-GB" dirty="0"/>
              <a:t>- Proactive approach to developing resources for these groups</a:t>
            </a:r>
          </a:p>
          <a:p>
            <a:r>
              <a:rPr lang="en-GB" dirty="0"/>
              <a:t>	-Patient choice and decision-making in how they receive their care</a:t>
            </a:r>
          </a:p>
          <a:p>
            <a:endParaRPr lang="en-GB" b="1" dirty="0"/>
          </a:p>
          <a:p>
            <a:r>
              <a:rPr lang="en-GB" b="1" dirty="0"/>
              <a:t>Health literacy</a:t>
            </a:r>
          </a:p>
          <a:p>
            <a:r>
              <a:rPr lang="en-GB" b="1" dirty="0"/>
              <a:t>	</a:t>
            </a:r>
            <a:r>
              <a:rPr lang="en-GB" dirty="0"/>
              <a:t>-Peer educators</a:t>
            </a:r>
          </a:p>
          <a:p>
            <a:r>
              <a:rPr lang="en-GB" dirty="0"/>
              <a:t>	-Design and delivery of educational resources</a:t>
            </a:r>
          </a:p>
          <a:p>
            <a:endParaRPr lang="en-GB" dirty="0"/>
          </a:p>
          <a:p>
            <a:r>
              <a:rPr lang="en-GB" b="1" dirty="0"/>
              <a:t>Leadership and engagement</a:t>
            </a:r>
          </a:p>
          <a:p>
            <a:pPr lvl="1"/>
            <a:r>
              <a:rPr lang="en-GB" dirty="0"/>
              <a:t>Identify levers within trusts (Director of inclusion, patient engagement officers)  to champion interventions</a:t>
            </a:r>
          </a:p>
          <a:p>
            <a:pPr lvl="1"/>
            <a:r>
              <a:rPr lang="en-GB" dirty="0"/>
              <a:t>Define  measures of quality</a:t>
            </a:r>
          </a:p>
          <a:p>
            <a:pPr lvl="1"/>
            <a:r>
              <a:rPr lang="en-GB" dirty="0"/>
              <a:t>Dashboard to track measures- trust level and LKN level</a:t>
            </a:r>
          </a:p>
          <a:p>
            <a:pPr lvl="1"/>
            <a:r>
              <a:rPr lang="en-GB" dirty="0"/>
              <a:t>Indirect influence </a:t>
            </a:r>
            <a:r>
              <a:rPr lang="en-GB" dirty="0" err="1"/>
              <a:t>eg</a:t>
            </a:r>
            <a:r>
              <a:rPr lang="en-GB" dirty="0"/>
              <a:t> illustrate impact of inequity in terms of reduction in DNA rates and reduction in unplanned admissions</a:t>
            </a:r>
          </a:p>
          <a:p>
            <a:pPr lvl="1"/>
            <a:r>
              <a:rPr lang="en-GB" dirty="0"/>
              <a:t>Health impact assessment for each intervention/redesign</a:t>
            </a:r>
          </a:p>
          <a:p>
            <a:pPr lvl="1"/>
            <a:endParaRPr lang="en-GB" b="1" dirty="0"/>
          </a:p>
          <a:p>
            <a:pPr lvl="1"/>
            <a:endParaRPr lang="en-GB" b="1" dirty="0"/>
          </a:p>
        </p:txBody>
      </p:sp>
      <p:sp>
        <p:nvSpPr>
          <p:cNvPr id="5" name="TextBox 4">
            <a:extLst>
              <a:ext uri="{FF2B5EF4-FFF2-40B4-BE49-F238E27FC236}">
                <a16:creationId xmlns:a16="http://schemas.microsoft.com/office/drawing/2014/main" id="{5CBBA040-E7EE-42BA-A34A-E8077B0A3BC1}"/>
              </a:ext>
            </a:extLst>
          </p:cNvPr>
          <p:cNvSpPr txBox="1"/>
          <p:nvPr/>
        </p:nvSpPr>
        <p:spPr>
          <a:xfrm>
            <a:off x="10137569" y="152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10" name="Picture 9" descr="Logo&#10;&#10;Description automatically generated">
            <a:extLst>
              <a:ext uri="{FF2B5EF4-FFF2-40B4-BE49-F238E27FC236}">
                <a16:creationId xmlns:a16="http://schemas.microsoft.com/office/drawing/2014/main" id="{48B4D592-BD57-4B95-929B-3F422AD47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
        <p:nvSpPr>
          <p:cNvPr id="3" name="Slide Number Placeholder 2">
            <a:extLst>
              <a:ext uri="{FF2B5EF4-FFF2-40B4-BE49-F238E27FC236}">
                <a16:creationId xmlns:a16="http://schemas.microsoft.com/office/drawing/2014/main" id="{8E8C8BAD-3973-4F52-B74B-97E6B02FEEAB}"/>
              </a:ext>
            </a:extLst>
          </p:cNvPr>
          <p:cNvSpPr>
            <a:spLocks noGrp="1"/>
          </p:cNvSpPr>
          <p:nvPr>
            <p:ph type="sldNum" sz="quarter" idx="12"/>
          </p:nvPr>
        </p:nvSpPr>
        <p:spPr/>
        <p:txBody>
          <a:bodyPr/>
          <a:lstStyle/>
          <a:p>
            <a:fld id="{4CFE3F30-78E1-4CB9-82AD-42CBF17719CB}" type="slidenum">
              <a:rPr lang="en-GB" smtClean="0"/>
              <a:t>8</a:t>
            </a:fld>
            <a:endParaRPr lang="en-US"/>
          </a:p>
        </p:txBody>
      </p:sp>
    </p:spTree>
    <p:extLst>
      <p:ext uri="{BB962C8B-B14F-4D97-AF65-F5344CB8AC3E}">
        <p14:creationId xmlns:p14="http://schemas.microsoft.com/office/powerpoint/2010/main" val="781364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10" y="345333"/>
            <a:ext cx="10515600" cy="771382"/>
          </a:xfrm>
        </p:spPr>
        <p:txBody>
          <a:bodyPr vert="horz" lIns="91440" tIns="45720" rIns="91440" bIns="45720" rtlCol="0" anchor="ctr">
            <a:noAutofit/>
          </a:bodyPr>
          <a:lstStyle/>
          <a:p>
            <a:r>
              <a:rPr lang="en-GB" sz="3600" b="1" dirty="0">
                <a:solidFill>
                  <a:srgbClr val="0066CC"/>
                </a:solidFill>
                <a:latin typeface="Calibri" panose="020F0502020204030204" pitchFamily="34" charset="0"/>
                <a:cs typeface="Calibri" panose="020F0502020204030204" pitchFamily="34" charset="0"/>
              </a:rPr>
              <a:t>IHI Health Equity Framework</a:t>
            </a:r>
          </a:p>
        </p:txBody>
      </p:sp>
      <p:sp>
        <p:nvSpPr>
          <p:cNvPr id="5" name="TextBox 4">
            <a:extLst>
              <a:ext uri="{FF2B5EF4-FFF2-40B4-BE49-F238E27FC236}">
                <a16:creationId xmlns:a16="http://schemas.microsoft.com/office/drawing/2014/main" id="{5CBBA040-E7EE-42BA-A34A-E8077B0A3BC1}"/>
              </a:ext>
            </a:extLst>
          </p:cNvPr>
          <p:cNvSpPr txBox="1"/>
          <p:nvPr/>
        </p:nvSpPr>
        <p:spPr>
          <a:xfrm>
            <a:off x="10137569" y="15239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cs typeface="Calibri"/>
            </a:endParaRPr>
          </a:p>
        </p:txBody>
      </p:sp>
      <p:pic>
        <p:nvPicPr>
          <p:cNvPr id="10" name="Picture 9" descr="Logo&#10;&#10;Description automatically generated">
            <a:extLst>
              <a:ext uri="{FF2B5EF4-FFF2-40B4-BE49-F238E27FC236}">
                <a16:creationId xmlns:a16="http://schemas.microsoft.com/office/drawing/2014/main" id="{48B4D592-BD57-4B95-929B-3F422AD47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15074" y="66762"/>
            <a:ext cx="1676399" cy="647512"/>
          </a:xfrm>
          <a:prstGeom prst="rect">
            <a:avLst/>
          </a:prstGeom>
        </p:spPr>
      </p:pic>
      <p:sp>
        <p:nvSpPr>
          <p:cNvPr id="3" name="Slide Number Placeholder 2">
            <a:extLst>
              <a:ext uri="{FF2B5EF4-FFF2-40B4-BE49-F238E27FC236}">
                <a16:creationId xmlns:a16="http://schemas.microsoft.com/office/drawing/2014/main" id="{8E8C8BAD-3973-4F52-B74B-97E6B02FEEAB}"/>
              </a:ext>
            </a:extLst>
          </p:cNvPr>
          <p:cNvSpPr>
            <a:spLocks noGrp="1"/>
          </p:cNvSpPr>
          <p:nvPr>
            <p:ph type="sldNum" sz="quarter" idx="12"/>
          </p:nvPr>
        </p:nvSpPr>
        <p:spPr/>
        <p:txBody>
          <a:bodyPr/>
          <a:lstStyle/>
          <a:p>
            <a:fld id="{4CFE3F30-78E1-4CB9-82AD-42CBF17719CB}" type="slidenum">
              <a:rPr lang="en-GB" smtClean="0"/>
              <a:t>9</a:t>
            </a:fld>
            <a:endParaRPr lang="en-US"/>
          </a:p>
        </p:txBody>
      </p:sp>
      <p:pic>
        <p:nvPicPr>
          <p:cNvPr id="614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91" y="956186"/>
            <a:ext cx="11018278" cy="590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532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MASTERWIZARD" val="TitleAndEndImages"/>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L SS NHS blue">
  <a:themeElements>
    <a:clrScheme name="The Boston Consulting Group">
      <a:dk1>
        <a:srgbClr val="575757"/>
      </a:dk1>
      <a:lt1>
        <a:sysClr val="window" lastClr="FFFFFF"/>
      </a:lt1>
      <a:dk2>
        <a:srgbClr val="29BA74"/>
      </a:dk2>
      <a:lt2>
        <a:srgbClr val="F2F2F2"/>
      </a:lt2>
      <a:accent1>
        <a:srgbClr val="03522D"/>
      </a:accent1>
      <a:accent2>
        <a:srgbClr val="197A56"/>
      </a:accent2>
      <a:accent3>
        <a:srgbClr val="D4DF33"/>
      </a:accent3>
      <a:accent4>
        <a:srgbClr val="3EAD92"/>
      </a:accent4>
      <a:accent5>
        <a:srgbClr val="6E6F73"/>
      </a:accent5>
      <a:accent6>
        <a:srgbClr val="295E7E"/>
      </a:accent6>
      <a:hlink>
        <a:srgbClr val="2E3558"/>
      </a:hlink>
      <a:folHlink>
        <a:srgbClr val="2E3558"/>
      </a:folHlink>
    </a:clrScheme>
    <a:fontScheme name="BCG Trebuchet">
      <a:majorFont>
        <a:latin typeface="Trebuchet MS"/>
        <a:ea typeface=""/>
        <a:cs typeface=""/>
      </a:majorFont>
      <a:minorFont>
        <a:latin typeface="Trebuchet M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9BA74"/>
        </a:solidFill>
        <a:ln w="9525" cap="rnd" cmpd="sng" algn="ctr">
          <a:solidFill>
            <a:srgbClr val="29BA7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chemeClr val="tx1">
              <a:lumMod val="60000"/>
              <a:lumOff val="40000"/>
            </a:schemeClr>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575757"/>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sl-ss-template v0.2" id="{36278624-2053-4A06-96C0-51815F4363BB}" vid="{8DAC7D69-F2FB-4026-BA1B-4C79E07FF87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90D3312911F34790AC34C6A9F573FC" ma:contentTypeVersion="8" ma:contentTypeDescription="Create a new document." ma:contentTypeScope="" ma:versionID="96598c9bbf22095653c483d8e2cf82ed">
  <xsd:schema xmlns:xsd="http://www.w3.org/2001/XMLSchema" xmlns:xs="http://www.w3.org/2001/XMLSchema" xmlns:p="http://schemas.microsoft.com/office/2006/metadata/properties" xmlns:ns2="0d27d8a0-ad6f-46dd-b387-4d27505afe5a" xmlns:ns3="7a344793-3936-4da3-9302-47e77ce300bf" targetNamespace="http://schemas.microsoft.com/office/2006/metadata/properties" ma:root="true" ma:fieldsID="2df0479854d6960ecdfc450f6bbb875f" ns2:_="" ns3:_="">
    <xsd:import namespace="0d27d8a0-ad6f-46dd-b387-4d27505afe5a"/>
    <xsd:import namespace="7a344793-3936-4da3-9302-47e77ce300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27d8a0-ad6f-46dd-b387-4d27505afe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344793-3936-4da3-9302-47e77ce300b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4ACCD1-16F6-4549-9E25-1935FB32565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57727E2-BC09-4C5A-BBA7-C2E2953F7223}">
  <ds:schemaRefs>
    <ds:schemaRef ds:uri="http://schemas.microsoft.com/sharepoint/v3/contenttype/forms"/>
  </ds:schemaRefs>
</ds:datastoreItem>
</file>

<file path=customXml/itemProps3.xml><?xml version="1.0" encoding="utf-8"?>
<ds:datastoreItem xmlns:ds="http://schemas.openxmlformats.org/officeDocument/2006/customXml" ds:itemID="{332C4F42-85BF-4273-A5B5-644D64692C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27d8a0-ad6f-46dd-b387-4d27505afe5a"/>
    <ds:schemaRef ds:uri="7a344793-3936-4da3-9302-47e77ce300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3572</TotalTime>
  <Words>1632</Words>
  <Application>Microsoft Office PowerPoint</Application>
  <PresentationFormat>Widescreen</PresentationFormat>
  <Paragraphs>209</Paragraphs>
  <Slides>15</Slides>
  <Notes>11</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SL SS NHS blue</vt:lpstr>
      <vt:lpstr>PowerPoint Presentation</vt:lpstr>
      <vt:lpstr>What are we trying to achieve?</vt:lpstr>
      <vt:lpstr>When and how to measure equity?</vt:lpstr>
      <vt:lpstr>Defining barriers to delivering equitable care</vt:lpstr>
      <vt:lpstr>Developing a toolkit- what we need to do</vt:lpstr>
      <vt:lpstr>Developing a toolkit- how to do it</vt:lpstr>
      <vt:lpstr>Developing a toolkit- how to do it</vt:lpstr>
      <vt:lpstr>Developing a toolkit - how to do it</vt:lpstr>
      <vt:lpstr>IHI Health Equity Framework</vt:lpstr>
      <vt:lpstr>Equity toolkit- Position statements</vt:lpstr>
      <vt:lpstr>The Toolkit- Framework and Governance</vt:lpstr>
      <vt:lpstr>The Toolkit- Framework and Governance</vt:lpstr>
      <vt:lpstr>The Toolkit- Access and Processes of Care</vt:lpstr>
      <vt:lpstr>The Toolkit- Access and Processes of Care</vt:lpstr>
      <vt:lpstr>The Toolkit- Outcomes and Experience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Linda.Tarm@gstt.nhs.uk</dc:creator>
  <cp:lastModifiedBy>Mariza Procopio</cp:lastModifiedBy>
  <cp:revision>404</cp:revision>
  <dcterms:created xsi:type="dcterms:W3CDTF">2021-03-03T16:52:11Z</dcterms:created>
  <dcterms:modified xsi:type="dcterms:W3CDTF">2024-07-24T13:33:02Z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nDIP File ID">
    <vt:lpwstr>6562152a-4615-44ea-8825-b941c6a38b56</vt:lpwstr>
  </property>
  <property fmtid="{D5CDD505-2E9C-101B-9397-08002B2CF9AE}" pid="3" name="ContentTypeId">
    <vt:lpwstr>0x0101001790D3312911F34790AC34C6A9F573FC</vt:lpwstr>
  </property>
</Properties>
</file>