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42808525" cx="302799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66">
          <p15:clr>
            <a:srgbClr val="A4A3A4"/>
          </p15:clr>
        </p15:guide>
        <p15:guide id="2" orient="horz" pos="601">
          <p15:clr>
            <a:srgbClr val="A4A3A4"/>
          </p15:clr>
        </p15:guide>
        <p15:guide id="3" orient="horz" pos="26138">
          <p15:clr>
            <a:srgbClr val="A4A3A4"/>
          </p15:clr>
        </p15:guide>
        <p15:guide id="4" pos="9537">
          <p15:clr>
            <a:srgbClr val="A4A3A4"/>
          </p15:clr>
        </p15:guide>
        <p15:guide id="5" pos="601">
          <p15:clr>
            <a:srgbClr val="A4A3A4"/>
          </p15:clr>
        </p15:guide>
        <p15:guide id="6" pos="18473">
          <p15:clr>
            <a:srgbClr val="A4A3A4"/>
          </p15:clr>
        </p15:guide>
        <p15:guide id="7" pos="9764">
          <p15:clr>
            <a:srgbClr val="A4A3A4"/>
          </p15:clr>
        </p15:guide>
        <p15:guide id="8" pos="9310">
          <p15:clr>
            <a:srgbClr val="A4A3A4"/>
          </p15:clr>
        </p15:guide>
        <p15:guide id="9" pos="14164">
          <p15:clr>
            <a:srgbClr val="A4A3A4"/>
          </p15:clr>
        </p15:guide>
      </p15:sldGuideLst>
    </p:ext>
    <p:ext uri="GoogleSlidesCustomDataVersion2">
      <go:slidesCustomData xmlns:go="http://customooxmlschemas.google.com/" r:id="rId12" roundtripDataSignature="AMtx7mhL+8XtkQ7Zm2NirybP315ZRT+u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66" orient="horz"/>
        <p:guide pos="601" orient="horz"/>
        <p:guide pos="26138" orient="horz"/>
        <p:guide pos="9537"/>
        <p:guide pos="601"/>
        <p:guide pos="18473"/>
        <p:guide pos="9764"/>
        <p:guide pos="9310"/>
        <p:guide pos="1416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rwcorbett\Library\CloudStorage\Dropbox\Abstracts\2024\UKKW\D&amp;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Sheet1!$C$95</c:f>
              <c:strCache>
                <c:ptCount val="1"/>
                <c:pt idx="0">
                  <c:v>25% 1.7 years</c:v>
                </c:pt>
              </c:strCache>
            </c:strRef>
          </c:tx>
          <c:spPr>
            <a:ln w="28575" cap="rnd">
              <a:solidFill>
                <a:schemeClr val="accent2"/>
              </a:solidFill>
              <a:round/>
            </a:ln>
            <a:effectLst/>
          </c:spPr>
          <c:marker>
            <c:symbol val="none"/>
          </c:marker>
          <c:cat>
            <c:numRef>
              <c:f>Sheet1!$B$96:$B$110</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Sheet1!$C$96:$C$110</c:f>
              <c:numCache>
                <c:formatCode>0</c:formatCode>
                <c:ptCount val="15"/>
                <c:pt idx="0">
                  <c:v>10</c:v>
                </c:pt>
                <c:pt idx="1">
                  <c:v>12.279071531517866</c:v>
                </c:pt>
                <c:pt idx="2">
                  <c:v>13.160186512923397</c:v>
                </c:pt>
                <c:pt idx="3">
                  <c:v>13.506853883944464</c:v>
                </c:pt>
                <c:pt idx="4">
                  <c:v>13.643316304432144</c:v>
                </c:pt>
                <c:pt idx="5">
                  <c:v>13.696404274634899</c:v>
                </c:pt>
                <c:pt idx="6">
                  <c:v>13.716488404190452</c:v>
                </c:pt>
                <c:pt idx="7">
                  <c:v>13.723647647419886</c:v>
                </c:pt>
                <c:pt idx="8">
                  <c:v>13.725862071100458</c:v>
                </c:pt>
                <c:pt idx="9">
                  <c:v>13.726273219954072</c:v>
                </c:pt>
                <c:pt idx="10">
                  <c:v>13.726093943867234</c:v>
                </c:pt>
                <c:pt idx="11">
                  <c:v>13.725774611686498</c:v>
                </c:pt>
                <c:pt idx="12">
                  <c:v>13.725469033249954</c:v>
                </c:pt>
                <c:pt idx="13">
                  <c:v>13.725219287815483</c:v>
                </c:pt>
                <c:pt idx="14">
                  <c:v>13.725028050611431</c:v>
                </c:pt>
              </c:numCache>
            </c:numRef>
          </c:val>
          <c:smooth val="0"/>
          <c:extLst>
            <c:ext xmlns:c16="http://schemas.microsoft.com/office/drawing/2014/chart" uri="{C3380CC4-5D6E-409C-BE32-E72D297353CC}">
              <c16:uniqueId val="{00000000-78B9-FC46-A0D9-FBCF1C97191C}"/>
            </c:ext>
          </c:extLst>
        </c:ser>
        <c:ser>
          <c:idx val="1"/>
          <c:order val="1"/>
          <c:tx>
            <c:strRef>
              <c:f>Sheet1!$D$95</c:f>
              <c:strCache>
                <c:ptCount val="1"/>
                <c:pt idx="0">
                  <c:v>35% 1.7 years</c:v>
                </c:pt>
              </c:strCache>
            </c:strRef>
          </c:tx>
          <c:spPr>
            <a:ln w="28575" cap="rnd">
              <a:solidFill>
                <a:schemeClr val="accent4"/>
              </a:solidFill>
              <a:round/>
            </a:ln>
            <a:effectLst/>
          </c:spPr>
          <c:marker>
            <c:symbol val="none"/>
          </c:marker>
          <c:cat>
            <c:numRef>
              <c:f>Sheet1!$B$96:$B$110</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Sheet1!$D$96:$D$110</c:f>
              <c:numCache>
                <c:formatCode>0</c:formatCode>
                <c:ptCount val="15"/>
                <c:pt idx="0">
                  <c:v>10</c:v>
                </c:pt>
                <c:pt idx="1">
                  <c:v>14.950997496776154</c:v>
                </c:pt>
                <c:pt idx="2">
                  <c:v>17.009560120250484</c:v>
                </c:pt>
                <c:pt idx="3">
                  <c:v>17.939021871853207</c:v>
                </c:pt>
                <c:pt idx="4">
                  <c:v>18.391804273665638</c:v>
                </c:pt>
                <c:pt idx="5">
                  <c:v>18.630944370018106</c:v>
                </c:pt>
                <c:pt idx="6">
                  <c:v>18.767925304348182</c:v>
                </c:pt>
                <c:pt idx="7">
                  <c:v>18.852206791301978</c:v>
                </c:pt>
                <c:pt idx="8">
                  <c:v>18.907000865480089</c:v>
                </c:pt>
                <c:pt idx="9">
                  <c:v>18.944003069847884</c:v>
                </c:pt>
                <c:pt idx="10">
                  <c:v>18.969601065932416</c:v>
                </c:pt>
                <c:pt idx="11">
                  <c:v>18.987568951468177</c:v>
                </c:pt>
                <c:pt idx="12">
                  <c:v>19.000288073090832</c:v>
                </c:pt>
                <c:pt idx="13">
                  <c:v>19.009334994919126</c:v>
                </c:pt>
                <c:pt idx="14">
                  <c:v>19.015787200446418</c:v>
                </c:pt>
              </c:numCache>
            </c:numRef>
          </c:val>
          <c:smooth val="0"/>
          <c:extLst>
            <c:ext xmlns:c16="http://schemas.microsoft.com/office/drawing/2014/chart" uri="{C3380CC4-5D6E-409C-BE32-E72D297353CC}">
              <c16:uniqueId val="{00000001-78B9-FC46-A0D9-FBCF1C97191C}"/>
            </c:ext>
          </c:extLst>
        </c:ser>
        <c:ser>
          <c:idx val="2"/>
          <c:order val="2"/>
          <c:tx>
            <c:strRef>
              <c:f>Sheet1!$E$95</c:f>
              <c:strCache>
                <c:ptCount val="1"/>
                <c:pt idx="0">
                  <c:v>33% 0.9 years</c:v>
                </c:pt>
              </c:strCache>
            </c:strRef>
          </c:tx>
          <c:spPr>
            <a:ln w="28575" cap="rnd">
              <a:solidFill>
                <a:schemeClr val="accent6"/>
              </a:solidFill>
              <a:round/>
            </a:ln>
            <a:effectLst/>
          </c:spPr>
          <c:marker>
            <c:symbol val="none"/>
          </c:marker>
          <c:cat>
            <c:numRef>
              <c:f>Sheet1!$B$96:$B$110</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Sheet1!$E$96:$E$110</c:f>
              <c:numCache>
                <c:formatCode>0</c:formatCode>
                <c:ptCount val="15"/>
                <c:pt idx="0">
                  <c:v>10</c:v>
                </c:pt>
                <c:pt idx="1">
                  <c:v>10.370661427635888</c:v>
                </c:pt>
                <c:pt idx="2">
                  <c:v>10.216154685077242</c:v>
                </c:pt>
                <c:pt idx="3">
                  <c:v>10.208107012268899</c:v>
                </c:pt>
                <c:pt idx="4">
                  <c:v>10.177510851644215</c:v>
                </c:pt>
                <c:pt idx="5">
                  <c:v>10.161797468742053</c:v>
                </c:pt>
                <c:pt idx="6">
                  <c:v>10.149098017555954</c:v>
                </c:pt>
                <c:pt idx="7">
                  <c:v>10.140396482750903</c:v>
                </c:pt>
                <c:pt idx="8">
                  <c:v>10.134091040075436</c:v>
                </c:pt>
                <c:pt idx="9">
                  <c:v>10.12960669496673</c:v>
                </c:pt>
                <c:pt idx="10">
                  <c:v>10.12639556758891</c:v>
                </c:pt>
                <c:pt idx="11">
                  <c:v>10.124100822766193</c:v>
                </c:pt>
                <c:pt idx="12">
                  <c:v>10.122459429184575</c:v>
                </c:pt>
                <c:pt idx="13">
                  <c:v>10.121285546801509</c:v>
                </c:pt>
                <c:pt idx="14">
                  <c:v>10.120445874028773</c:v>
                </c:pt>
              </c:numCache>
            </c:numRef>
          </c:val>
          <c:smooth val="0"/>
          <c:extLst>
            <c:ext xmlns:c16="http://schemas.microsoft.com/office/drawing/2014/chart" uri="{C3380CC4-5D6E-409C-BE32-E72D297353CC}">
              <c16:uniqueId val="{00000002-78B9-FC46-A0D9-FBCF1C97191C}"/>
            </c:ext>
          </c:extLst>
        </c:ser>
        <c:ser>
          <c:idx val="3"/>
          <c:order val="3"/>
          <c:tx>
            <c:strRef>
              <c:f>Sheet1!$F$95</c:f>
              <c:strCache>
                <c:ptCount val="1"/>
                <c:pt idx="0">
                  <c:v>33% 2.9 years</c:v>
                </c:pt>
              </c:strCache>
            </c:strRef>
          </c:tx>
          <c:spPr>
            <a:ln w="28575" cap="rnd">
              <a:solidFill>
                <a:schemeClr val="accent2">
                  <a:lumMod val="60000"/>
                </a:schemeClr>
              </a:solidFill>
              <a:round/>
            </a:ln>
            <a:effectLst/>
          </c:spPr>
          <c:marker>
            <c:symbol val="none"/>
          </c:marker>
          <c:cat>
            <c:numRef>
              <c:f>Sheet1!$B$96:$B$110</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Sheet1!$F$96:$F$110</c:f>
              <c:numCache>
                <c:formatCode>0</c:formatCode>
                <c:ptCount val="15"/>
                <c:pt idx="0">
                  <c:v>10</c:v>
                </c:pt>
                <c:pt idx="1">
                  <c:v>17.599734263411392</c:v>
                </c:pt>
                <c:pt idx="2">
                  <c:v>21.781986293047488</c:v>
                </c:pt>
                <c:pt idx="3">
                  <c:v>24.224182869404633</c:v>
                </c:pt>
                <c:pt idx="4">
                  <c:v>25.699979835497295</c:v>
                </c:pt>
                <c:pt idx="5">
                  <c:v>26.610276366176571</c:v>
                </c:pt>
                <c:pt idx="6">
                  <c:v>27.178820348178668</c:v>
                </c:pt>
                <c:pt idx="7">
                  <c:v>27.536627083681608</c:v>
                </c:pt>
                <c:pt idx="8">
                  <c:v>27.762834375292979</c:v>
                </c:pt>
                <c:pt idx="9">
                  <c:v>27.906213069834767</c:v>
                </c:pt>
                <c:pt idx="10">
                  <c:v>27.997208695795823</c:v>
                </c:pt>
                <c:pt idx="11">
                  <c:v>28.054982690241381</c:v>
                </c:pt>
                <c:pt idx="12">
                  <c:v>28.09165592372878</c:v>
                </c:pt>
                <c:pt idx="13">
                  <c:v>28.114918969584291</c:v>
                </c:pt>
                <c:pt idx="14">
                  <c:v>28.129659666573296</c:v>
                </c:pt>
              </c:numCache>
            </c:numRef>
          </c:val>
          <c:smooth val="0"/>
          <c:extLst>
            <c:ext xmlns:c16="http://schemas.microsoft.com/office/drawing/2014/chart" uri="{C3380CC4-5D6E-409C-BE32-E72D297353CC}">
              <c16:uniqueId val="{00000003-78B9-FC46-A0D9-FBCF1C97191C}"/>
            </c:ext>
          </c:extLst>
        </c:ser>
        <c:dLbls>
          <c:showLegendKey val="0"/>
          <c:showVal val="0"/>
          <c:showCatName val="0"/>
          <c:showSerName val="0"/>
          <c:showPercent val="0"/>
          <c:showBubbleSize val="0"/>
        </c:dLbls>
        <c:smooth val="0"/>
        <c:axId val="1376167792"/>
        <c:axId val="1376659216"/>
      </c:lineChart>
      <c:catAx>
        <c:axId val="137616779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a:t>Years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76659216"/>
        <c:crosses val="autoZero"/>
        <c:auto val="1"/>
        <c:lblAlgn val="ctr"/>
        <c:lblOffset val="100"/>
        <c:noMultiLvlLbl val="0"/>
      </c:catAx>
      <c:valAx>
        <c:axId val="137665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baseline="0" dirty="0"/>
                  <a:t>PD prevalence (%)</a:t>
                </a:r>
                <a:endParaRPr lang="en-GB" sz="2000"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7616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Is conservative care and supportive care being used synonymously?</a:t>
            </a:r>
            <a:endParaRPr/>
          </a:p>
          <a:p>
            <a:pPr indent="0" lvl="0" marL="0" rtl="0" algn="l">
              <a:spcBef>
                <a:spcPts val="360"/>
              </a:spcBef>
              <a:spcAft>
                <a:spcPts val="0"/>
              </a:spcAft>
              <a:buNone/>
            </a:pPr>
            <a:r>
              <a:rPr lang="en-GB"/>
              <a:t>Can patients be for “SC” and on RRT if their goals of care are as per the introduction?</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p:nvPr>
            <p:ph idx="2" type="sldImg"/>
          </p:nvPr>
        </p:nvSpPr>
        <p:spPr>
          <a:xfrm>
            <a:off x="2336800" y="1143000"/>
            <a:ext cx="2184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2270998" y="13298392"/>
            <a:ext cx="25737979" cy="9176087"/>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8"/>
          <p:cNvSpPr txBox="1"/>
          <p:nvPr>
            <p:ph idx="1" type="subTitle"/>
          </p:nvPr>
        </p:nvSpPr>
        <p:spPr>
          <a:xfrm>
            <a:off x="4541996" y="24258164"/>
            <a:ext cx="21195983" cy="10939956"/>
          </a:xfrm>
          <a:prstGeom prst="rect">
            <a:avLst/>
          </a:prstGeom>
          <a:noFill/>
          <a:ln>
            <a:noFill/>
          </a:ln>
        </p:spPr>
        <p:txBody>
          <a:bodyPr anchorCtr="0" anchor="t" bIns="208800" lIns="417625" spcFirstLastPara="1" rIns="417625" wrap="square" tIns="208800">
            <a:noAutofit/>
          </a:bodyPr>
          <a:lstStyle>
            <a:lvl1pPr lvl="0" algn="ctr">
              <a:spcBef>
                <a:spcPts val="2920"/>
              </a:spcBef>
              <a:spcAft>
                <a:spcPts val="0"/>
              </a:spcAft>
              <a:buClr>
                <a:srgbClr val="888888"/>
              </a:buClr>
              <a:buSzPts val="14600"/>
              <a:buNone/>
              <a:defRPr>
                <a:solidFill>
                  <a:srgbClr val="888888"/>
                </a:solidFill>
              </a:defRPr>
            </a:lvl1pPr>
            <a:lvl2pPr lvl="1" algn="ctr">
              <a:spcBef>
                <a:spcPts val="2560"/>
              </a:spcBef>
              <a:spcAft>
                <a:spcPts val="0"/>
              </a:spcAft>
              <a:buClr>
                <a:srgbClr val="888888"/>
              </a:buClr>
              <a:buSzPts val="12800"/>
              <a:buNone/>
              <a:defRPr>
                <a:solidFill>
                  <a:srgbClr val="888888"/>
                </a:solidFill>
              </a:defRPr>
            </a:lvl2pPr>
            <a:lvl3pPr lvl="2" algn="ctr">
              <a:spcBef>
                <a:spcPts val="2200"/>
              </a:spcBef>
              <a:spcAft>
                <a:spcPts val="0"/>
              </a:spcAft>
              <a:buClr>
                <a:srgbClr val="888888"/>
              </a:buClr>
              <a:buSzPts val="11000"/>
              <a:buNone/>
              <a:defRPr>
                <a:solidFill>
                  <a:srgbClr val="888888"/>
                </a:solidFill>
              </a:defRPr>
            </a:lvl3pPr>
            <a:lvl4pPr lvl="3" algn="ctr">
              <a:spcBef>
                <a:spcPts val="1820"/>
              </a:spcBef>
              <a:spcAft>
                <a:spcPts val="0"/>
              </a:spcAft>
              <a:buClr>
                <a:srgbClr val="888888"/>
              </a:buClr>
              <a:buSzPts val="9100"/>
              <a:buNone/>
              <a:defRPr>
                <a:solidFill>
                  <a:srgbClr val="888888"/>
                </a:solidFill>
              </a:defRPr>
            </a:lvl4pPr>
            <a:lvl5pPr lvl="4" algn="ctr">
              <a:spcBef>
                <a:spcPts val="1820"/>
              </a:spcBef>
              <a:spcAft>
                <a:spcPts val="0"/>
              </a:spcAft>
              <a:buClr>
                <a:srgbClr val="888888"/>
              </a:buClr>
              <a:buSzPts val="9100"/>
              <a:buNone/>
              <a:defRPr>
                <a:solidFill>
                  <a:srgbClr val="888888"/>
                </a:solidFill>
              </a:defRPr>
            </a:lvl5pPr>
            <a:lvl6pPr lvl="5" algn="ctr">
              <a:spcBef>
                <a:spcPts val="1820"/>
              </a:spcBef>
              <a:spcAft>
                <a:spcPts val="0"/>
              </a:spcAft>
              <a:buClr>
                <a:srgbClr val="888888"/>
              </a:buClr>
              <a:buSzPts val="9100"/>
              <a:buNone/>
              <a:defRPr>
                <a:solidFill>
                  <a:srgbClr val="888888"/>
                </a:solidFill>
              </a:defRPr>
            </a:lvl6pPr>
            <a:lvl7pPr lvl="6" algn="ctr">
              <a:spcBef>
                <a:spcPts val="1820"/>
              </a:spcBef>
              <a:spcAft>
                <a:spcPts val="0"/>
              </a:spcAft>
              <a:buClr>
                <a:srgbClr val="888888"/>
              </a:buClr>
              <a:buSzPts val="9100"/>
              <a:buNone/>
              <a:defRPr>
                <a:solidFill>
                  <a:srgbClr val="888888"/>
                </a:solidFill>
              </a:defRPr>
            </a:lvl7pPr>
            <a:lvl8pPr lvl="7" algn="ctr">
              <a:spcBef>
                <a:spcPts val="1820"/>
              </a:spcBef>
              <a:spcAft>
                <a:spcPts val="0"/>
              </a:spcAft>
              <a:buClr>
                <a:srgbClr val="888888"/>
              </a:buClr>
              <a:buSzPts val="9100"/>
              <a:buNone/>
              <a:defRPr>
                <a:solidFill>
                  <a:srgbClr val="888888"/>
                </a:solidFill>
              </a:defRPr>
            </a:lvl8pPr>
            <a:lvl9pPr lvl="8" algn="ctr">
              <a:spcBef>
                <a:spcPts val="1820"/>
              </a:spcBef>
              <a:spcAft>
                <a:spcPts val="0"/>
              </a:spcAft>
              <a:buClr>
                <a:srgbClr val="888888"/>
              </a:buClr>
              <a:buSzPts val="9100"/>
              <a:buNone/>
              <a:defRPr>
                <a:solidFill>
                  <a:srgbClr val="888888"/>
                </a:solidFill>
              </a:defRPr>
            </a:lvl9pPr>
          </a:lstStyle>
          <a:p/>
        </p:txBody>
      </p:sp>
      <p:sp>
        <p:nvSpPr>
          <p:cNvPr id="18" name="Google Shape;18;p8"/>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b="0" i="0" sz="55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55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55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55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55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55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55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55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55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1514475" y="1714500"/>
            <a:ext cx="27251025" cy="7134225"/>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7"/>
          <p:cNvSpPr txBox="1"/>
          <p:nvPr>
            <p:ph idx="1" type="body"/>
          </p:nvPr>
        </p:nvSpPr>
        <p:spPr>
          <a:xfrm rot="5400000">
            <a:off x="1014413" y="10488613"/>
            <a:ext cx="28251150" cy="27251025"/>
          </a:xfrm>
          <a:prstGeom prst="rect">
            <a:avLst/>
          </a:prstGeom>
          <a:noFill/>
          <a:ln>
            <a:noFill/>
          </a:ln>
        </p:spPr>
        <p:txBody>
          <a:bodyPr anchorCtr="0" anchor="t" bIns="208800" lIns="417625" spcFirstLastPara="1" rIns="417625" wrap="square" tIns="208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7"/>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30020525" y="113420884"/>
            <a:ext cx="227995033" cy="22557528"/>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8"/>
          <p:cNvSpPr txBox="1"/>
          <p:nvPr>
            <p:ph idx="1" type="body"/>
          </p:nvPr>
        </p:nvSpPr>
        <p:spPr>
          <a:xfrm rot="5400000">
            <a:off x="-75393174" y="91110428"/>
            <a:ext cx="227995033" cy="67178439"/>
          </a:xfrm>
          <a:prstGeom prst="rect">
            <a:avLst/>
          </a:prstGeom>
          <a:noFill/>
          <a:ln>
            <a:noFill/>
          </a:ln>
        </p:spPr>
        <p:txBody>
          <a:bodyPr anchorCtr="0" anchor="t" bIns="208800" lIns="417625" spcFirstLastPara="1" rIns="417625" wrap="square" tIns="208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8"/>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9"/>
          <p:cNvSpPr txBox="1"/>
          <p:nvPr>
            <p:ph type="title"/>
          </p:nvPr>
        </p:nvSpPr>
        <p:spPr>
          <a:xfrm>
            <a:off x="1514475" y="1714500"/>
            <a:ext cx="27251025" cy="7134225"/>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9"/>
          <p:cNvSpPr txBox="1"/>
          <p:nvPr>
            <p:ph idx="1" type="body"/>
          </p:nvPr>
        </p:nvSpPr>
        <p:spPr>
          <a:xfrm>
            <a:off x="1514475" y="9988550"/>
            <a:ext cx="27251025" cy="28251150"/>
          </a:xfrm>
          <a:prstGeom prst="rect">
            <a:avLst/>
          </a:prstGeom>
          <a:noFill/>
          <a:ln>
            <a:noFill/>
          </a:ln>
        </p:spPr>
        <p:txBody>
          <a:bodyPr anchorCtr="0" anchor="t" bIns="208800" lIns="417625" spcFirstLastPara="1" rIns="417625" wrap="square" tIns="208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9"/>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2391909" y="27508444"/>
            <a:ext cx="25737979" cy="8502249"/>
          </a:xfrm>
          <a:prstGeom prst="rect">
            <a:avLst/>
          </a:prstGeom>
          <a:noFill/>
          <a:ln>
            <a:noFill/>
          </a:ln>
        </p:spPr>
        <p:txBody>
          <a:bodyPr anchorCtr="0" anchor="t" bIns="208800" lIns="417625" spcFirstLastPara="1" rIns="417625" wrap="square" tIns="208800">
            <a:noAutofit/>
          </a:bodyPr>
          <a:lstStyle>
            <a:lvl1pPr lvl="0" algn="l">
              <a:spcBef>
                <a:spcPts val="0"/>
              </a:spcBef>
              <a:spcAft>
                <a:spcPts val="0"/>
              </a:spcAft>
              <a:buSzPts val="1400"/>
              <a:buNone/>
              <a:defRPr b="1" sz="183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0"/>
          <p:cNvSpPr txBox="1"/>
          <p:nvPr>
            <p:ph idx="1" type="body"/>
          </p:nvPr>
        </p:nvSpPr>
        <p:spPr>
          <a:xfrm>
            <a:off x="2391909" y="18144082"/>
            <a:ext cx="25737979" cy="9364362"/>
          </a:xfrm>
          <a:prstGeom prst="rect">
            <a:avLst/>
          </a:prstGeom>
          <a:noFill/>
          <a:ln>
            <a:noFill/>
          </a:ln>
        </p:spPr>
        <p:txBody>
          <a:bodyPr anchorCtr="0" anchor="b" bIns="208800" lIns="417625" spcFirstLastPara="1" rIns="417625" wrap="square" tIns="208800">
            <a:noAutofit/>
          </a:bodyPr>
          <a:lstStyle>
            <a:lvl1pPr indent="-228600" lvl="0" marL="457200" algn="l">
              <a:spcBef>
                <a:spcPts val="1820"/>
              </a:spcBef>
              <a:spcAft>
                <a:spcPts val="0"/>
              </a:spcAft>
              <a:buClr>
                <a:srgbClr val="888888"/>
              </a:buClr>
              <a:buSzPts val="9100"/>
              <a:buNone/>
              <a:defRPr sz="9100">
                <a:solidFill>
                  <a:srgbClr val="888888"/>
                </a:solidFill>
              </a:defRPr>
            </a:lvl1pPr>
            <a:lvl2pPr indent="-228600" lvl="1" marL="914400" algn="l">
              <a:spcBef>
                <a:spcPts val="1640"/>
              </a:spcBef>
              <a:spcAft>
                <a:spcPts val="0"/>
              </a:spcAft>
              <a:buClr>
                <a:srgbClr val="888888"/>
              </a:buClr>
              <a:buSzPts val="8200"/>
              <a:buNone/>
              <a:defRPr sz="8200">
                <a:solidFill>
                  <a:srgbClr val="888888"/>
                </a:solidFill>
              </a:defRPr>
            </a:lvl2pPr>
            <a:lvl3pPr indent="-228600" lvl="2" marL="1371600" algn="l">
              <a:spcBef>
                <a:spcPts val="1460"/>
              </a:spcBef>
              <a:spcAft>
                <a:spcPts val="0"/>
              </a:spcAft>
              <a:buClr>
                <a:srgbClr val="888888"/>
              </a:buClr>
              <a:buSzPts val="7300"/>
              <a:buNone/>
              <a:defRPr sz="7300">
                <a:solidFill>
                  <a:srgbClr val="888888"/>
                </a:solidFill>
              </a:defRPr>
            </a:lvl3pPr>
            <a:lvl4pPr indent="-228600" lvl="3" marL="1828800" algn="l">
              <a:spcBef>
                <a:spcPts val="1280"/>
              </a:spcBef>
              <a:spcAft>
                <a:spcPts val="0"/>
              </a:spcAft>
              <a:buClr>
                <a:srgbClr val="888888"/>
              </a:buClr>
              <a:buSzPts val="6400"/>
              <a:buNone/>
              <a:defRPr sz="6400">
                <a:solidFill>
                  <a:srgbClr val="888888"/>
                </a:solidFill>
              </a:defRPr>
            </a:lvl4pPr>
            <a:lvl5pPr indent="-228600" lvl="4" marL="2286000" algn="l">
              <a:spcBef>
                <a:spcPts val="1280"/>
              </a:spcBef>
              <a:spcAft>
                <a:spcPts val="0"/>
              </a:spcAft>
              <a:buClr>
                <a:srgbClr val="888888"/>
              </a:buClr>
              <a:buSzPts val="6400"/>
              <a:buNone/>
              <a:defRPr sz="6400">
                <a:solidFill>
                  <a:srgbClr val="888888"/>
                </a:solidFill>
              </a:defRPr>
            </a:lvl5pPr>
            <a:lvl6pPr indent="-228600" lvl="5" marL="2743200" algn="l">
              <a:spcBef>
                <a:spcPts val="1280"/>
              </a:spcBef>
              <a:spcAft>
                <a:spcPts val="0"/>
              </a:spcAft>
              <a:buClr>
                <a:srgbClr val="888888"/>
              </a:buClr>
              <a:buSzPts val="6400"/>
              <a:buNone/>
              <a:defRPr sz="6400">
                <a:solidFill>
                  <a:srgbClr val="888888"/>
                </a:solidFill>
              </a:defRPr>
            </a:lvl6pPr>
            <a:lvl7pPr indent="-228600" lvl="6" marL="3200400" algn="l">
              <a:spcBef>
                <a:spcPts val="1280"/>
              </a:spcBef>
              <a:spcAft>
                <a:spcPts val="0"/>
              </a:spcAft>
              <a:buClr>
                <a:srgbClr val="888888"/>
              </a:buClr>
              <a:buSzPts val="6400"/>
              <a:buNone/>
              <a:defRPr sz="6400">
                <a:solidFill>
                  <a:srgbClr val="888888"/>
                </a:solidFill>
              </a:defRPr>
            </a:lvl7pPr>
            <a:lvl8pPr indent="-228600" lvl="7" marL="3657600" algn="l">
              <a:spcBef>
                <a:spcPts val="1280"/>
              </a:spcBef>
              <a:spcAft>
                <a:spcPts val="0"/>
              </a:spcAft>
              <a:buClr>
                <a:srgbClr val="888888"/>
              </a:buClr>
              <a:buSzPts val="6400"/>
              <a:buNone/>
              <a:defRPr sz="6400">
                <a:solidFill>
                  <a:srgbClr val="888888"/>
                </a:solidFill>
              </a:defRPr>
            </a:lvl8pPr>
            <a:lvl9pPr indent="-228600" lvl="8" marL="4114800" algn="l">
              <a:spcBef>
                <a:spcPts val="1280"/>
              </a:spcBef>
              <a:spcAft>
                <a:spcPts val="0"/>
              </a:spcAft>
              <a:buClr>
                <a:srgbClr val="888888"/>
              </a:buClr>
              <a:buSzPts val="6400"/>
              <a:buNone/>
              <a:defRPr sz="6400">
                <a:solidFill>
                  <a:srgbClr val="888888"/>
                </a:solidFill>
              </a:defRPr>
            </a:lvl9pPr>
          </a:lstStyle>
          <a:p/>
        </p:txBody>
      </p:sp>
      <p:sp>
        <p:nvSpPr>
          <p:cNvPr id="30" name="Google Shape;30;p10"/>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1514475" y="1714500"/>
            <a:ext cx="27251025" cy="7134225"/>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1"/>
          <p:cNvSpPr txBox="1"/>
          <p:nvPr>
            <p:ph idx="1" type="body"/>
          </p:nvPr>
        </p:nvSpPr>
        <p:spPr>
          <a:xfrm>
            <a:off x="5015123" y="62349824"/>
            <a:ext cx="44867985" cy="176347340"/>
          </a:xfrm>
          <a:prstGeom prst="rect">
            <a:avLst/>
          </a:prstGeom>
          <a:noFill/>
          <a:ln>
            <a:noFill/>
          </a:ln>
        </p:spPr>
        <p:txBody>
          <a:bodyPr anchorCtr="0" anchor="t" bIns="208800" lIns="417625" spcFirstLastPara="1" rIns="417625" wrap="square" tIns="208800">
            <a:noAutofit/>
          </a:bodyPr>
          <a:lstStyle>
            <a:lvl1pPr indent="-1041400" lvl="0" marL="457200" algn="l">
              <a:spcBef>
                <a:spcPts val="2560"/>
              </a:spcBef>
              <a:spcAft>
                <a:spcPts val="0"/>
              </a:spcAft>
              <a:buClr>
                <a:schemeClr val="dk1"/>
              </a:buClr>
              <a:buSzPts val="12800"/>
              <a:buChar char="•"/>
              <a:defRPr sz="12800"/>
            </a:lvl1pPr>
            <a:lvl2pPr indent="-927100" lvl="1" marL="914400" algn="l">
              <a:spcBef>
                <a:spcPts val="2200"/>
              </a:spcBef>
              <a:spcAft>
                <a:spcPts val="0"/>
              </a:spcAft>
              <a:buClr>
                <a:schemeClr val="dk1"/>
              </a:buClr>
              <a:buSzPts val="11000"/>
              <a:buChar char="–"/>
              <a:defRPr sz="11000"/>
            </a:lvl2pPr>
            <a:lvl3pPr indent="-806450" lvl="2" marL="1371600" algn="l">
              <a:spcBef>
                <a:spcPts val="1820"/>
              </a:spcBef>
              <a:spcAft>
                <a:spcPts val="0"/>
              </a:spcAft>
              <a:buClr>
                <a:schemeClr val="dk1"/>
              </a:buClr>
              <a:buSzPts val="9100"/>
              <a:buChar char="•"/>
              <a:defRPr sz="9100"/>
            </a:lvl3pPr>
            <a:lvl4pPr indent="-749300" lvl="3" marL="1828800" algn="l">
              <a:spcBef>
                <a:spcPts val="1640"/>
              </a:spcBef>
              <a:spcAft>
                <a:spcPts val="0"/>
              </a:spcAft>
              <a:buClr>
                <a:schemeClr val="dk1"/>
              </a:buClr>
              <a:buSzPts val="8200"/>
              <a:buChar char="–"/>
              <a:defRPr sz="8200"/>
            </a:lvl4pPr>
            <a:lvl5pPr indent="-749300" lvl="4" marL="2286000" algn="l">
              <a:spcBef>
                <a:spcPts val="1640"/>
              </a:spcBef>
              <a:spcAft>
                <a:spcPts val="0"/>
              </a:spcAft>
              <a:buClr>
                <a:schemeClr val="dk1"/>
              </a:buClr>
              <a:buSzPts val="8200"/>
              <a:buChar char="»"/>
              <a:defRPr sz="8200"/>
            </a:lvl5pPr>
            <a:lvl6pPr indent="-749300" lvl="5" marL="2743200" algn="l">
              <a:spcBef>
                <a:spcPts val="1640"/>
              </a:spcBef>
              <a:spcAft>
                <a:spcPts val="0"/>
              </a:spcAft>
              <a:buClr>
                <a:schemeClr val="dk1"/>
              </a:buClr>
              <a:buSzPts val="8200"/>
              <a:buChar char="•"/>
              <a:defRPr sz="8200"/>
            </a:lvl6pPr>
            <a:lvl7pPr indent="-749300" lvl="6" marL="3200400" algn="l">
              <a:spcBef>
                <a:spcPts val="1640"/>
              </a:spcBef>
              <a:spcAft>
                <a:spcPts val="0"/>
              </a:spcAft>
              <a:buClr>
                <a:schemeClr val="dk1"/>
              </a:buClr>
              <a:buSzPts val="8200"/>
              <a:buChar char="•"/>
              <a:defRPr sz="8200"/>
            </a:lvl7pPr>
            <a:lvl8pPr indent="-749300" lvl="7" marL="3657600" algn="l">
              <a:spcBef>
                <a:spcPts val="1640"/>
              </a:spcBef>
              <a:spcAft>
                <a:spcPts val="0"/>
              </a:spcAft>
              <a:buClr>
                <a:schemeClr val="dk1"/>
              </a:buClr>
              <a:buSzPts val="8200"/>
              <a:buChar char="•"/>
              <a:defRPr sz="8200"/>
            </a:lvl8pPr>
            <a:lvl9pPr indent="-749300" lvl="8" marL="4114800" algn="l">
              <a:spcBef>
                <a:spcPts val="1640"/>
              </a:spcBef>
              <a:spcAft>
                <a:spcPts val="0"/>
              </a:spcAft>
              <a:buClr>
                <a:schemeClr val="dk1"/>
              </a:buClr>
              <a:buSzPts val="8200"/>
              <a:buChar char="•"/>
              <a:defRPr sz="8200"/>
            </a:lvl9pPr>
          </a:lstStyle>
          <a:p/>
        </p:txBody>
      </p:sp>
      <p:sp>
        <p:nvSpPr>
          <p:cNvPr id="36" name="Google Shape;36;p11"/>
          <p:cNvSpPr txBox="1"/>
          <p:nvPr>
            <p:ph idx="2" type="body"/>
          </p:nvPr>
        </p:nvSpPr>
        <p:spPr>
          <a:xfrm>
            <a:off x="50387773" y="62349824"/>
            <a:ext cx="44867982" cy="176347340"/>
          </a:xfrm>
          <a:prstGeom prst="rect">
            <a:avLst/>
          </a:prstGeom>
          <a:noFill/>
          <a:ln>
            <a:noFill/>
          </a:ln>
        </p:spPr>
        <p:txBody>
          <a:bodyPr anchorCtr="0" anchor="t" bIns="208800" lIns="417625" spcFirstLastPara="1" rIns="417625" wrap="square" tIns="208800">
            <a:noAutofit/>
          </a:bodyPr>
          <a:lstStyle>
            <a:lvl1pPr indent="-1041400" lvl="0" marL="457200" algn="l">
              <a:spcBef>
                <a:spcPts val="2560"/>
              </a:spcBef>
              <a:spcAft>
                <a:spcPts val="0"/>
              </a:spcAft>
              <a:buClr>
                <a:schemeClr val="dk1"/>
              </a:buClr>
              <a:buSzPts val="12800"/>
              <a:buChar char="•"/>
              <a:defRPr sz="12800"/>
            </a:lvl1pPr>
            <a:lvl2pPr indent="-927100" lvl="1" marL="914400" algn="l">
              <a:spcBef>
                <a:spcPts val="2200"/>
              </a:spcBef>
              <a:spcAft>
                <a:spcPts val="0"/>
              </a:spcAft>
              <a:buClr>
                <a:schemeClr val="dk1"/>
              </a:buClr>
              <a:buSzPts val="11000"/>
              <a:buChar char="–"/>
              <a:defRPr sz="11000"/>
            </a:lvl2pPr>
            <a:lvl3pPr indent="-806450" lvl="2" marL="1371600" algn="l">
              <a:spcBef>
                <a:spcPts val="1820"/>
              </a:spcBef>
              <a:spcAft>
                <a:spcPts val="0"/>
              </a:spcAft>
              <a:buClr>
                <a:schemeClr val="dk1"/>
              </a:buClr>
              <a:buSzPts val="9100"/>
              <a:buChar char="•"/>
              <a:defRPr sz="9100"/>
            </a:lvl3pPr>
            <a:lvl4pPr indent="-749300" lvl="3" marL="1828800" algn="l">
              <a:spcBef>
                <a:spcPts val="1640"/>
              </a:spcBef>
              <a:spcAft>
                <a:spcPts val="0"/>
              </a:spcAft>
              <a:buClr>
                <a:schemeClr val="dk1"/>
              </a:buClr>
              <a:buSzPts val="8200"/>
              <a:buChar char="–"/>
              <a:defRPr sz="8200"/>
            </a:lvl4pPr>
            <a:lvl5pPr indent="-749300" lvl="4" marL="2286000" algn="l">
              <a:spcBef>
                <a:spcPts val="1640"/>
              </a:spcBef>
              <a:spcAft>
                <a:spcPts val="0"/>
              </a:spcAft>
              <a:buClr>
                <a:schemeClr val="dk1"/>
              </a:buClr>
              <a:buSzPts val="8200"/>
              <a:buChar char="»"/>
              <a:defRPr sz="8200"/>
            </a:lvl5pPr>
            <a:lvl6pPr indent="-749300" lvl="5" marL="2743200" algn="l">
              <a:spcBef>
                <a:spcPts val="1640"/>
              </a:spcBef>
              <a:spcAft>
                <a:spcPts val="0"/>
              </a:spcAft>
              <a:buClr>
                <a:schemeClr val="dk1"/>
              </a:buClr>
              <a:buSzPts val="8200"/>
              <a:buChar char="•"/>
              <a:defRPr sz="8200"/>
            </a:lvl6pPr>
            <a:lvl7pPr indent="-749300" lvl="6" marL="3200400" algn="l">
              <a:spcBef>
                <a:spcPts val="1640"/>
              </a:spcBef>
              <a:spcAft>
                <a:spcPts val="0"/>
              </a:spcAft>
              <a:buClr>
                <a:schemeClr val="dk1"/>
              </a:buClr>
              <a:buSzPts val="8200"/>
              <a:buChar char="•"/>
              <a:defRPr sz="8200"/>
            </a:lvl7pPr>
            <a:lvl8pPr indent="-749300" lvl="7" marL="3657600" algn="l">
              <a:spcBef>
                <a:spcPts val="1640"/>
              </a:spcBef>
              <a:spcAft>
                <a:spcPts val="0"/>
              </a:spcAft>
              <a:buClr>
                <a:schemeClr val="dk1"/>
              </a:buClr>
              <a:buSzPts val="8200"/>
              <a:buChar char="•"/>
              <a:defRPr sz="8200"/>
            </a:lvl8pPr>
            <a:lvl9pPr indent="-749300" lvl="8" marL="4114800" algn="l">
              <a:spcBef>
                <a:spcPts val="1640"/>
              </a:spcBef>
              <a:spcAft>
                <a:spcPts val="0"/>
              </a:spcAft>
              <a:buClr>
                <a:schemeClr val="dk1"/>
              </a:buClr>
              <a:buSzPts val="8200"/>
              <a:buChar char="•"/>
              <a:defRPr sz="8200"/>
            </a:lvl9pPr>
          </a:lstStyle>
          <a:p/>
        </p:txBody>
      </p:sp>
      <p:sp>
        <p:nvSpPr>
          <p:cNvPr id="37" name="Google Shape;37;p11"/>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1513999" y="1714326"/>
            <a:ext cx="27251978" cy="7134754"/>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2"/>
          <p:cNvSpPr txBox="1"/>
          <p:nvPr>
            <p:ph idx="1" type="body"/>
          </p:nvPr>
        </p:nvSpPr>
        <p:spPr>
          <a:xfrm>
            <a:off x="1513999" y="9582375"/>
            <a:ext cx="13378914" cy="3993477"/>
          </a:xfrm>
          <a:prstGeom prst="rect">
            <a:avLst/>
          </a:prstGeom>
          <a:noFill/>
          <a:ln>
            <a:noFill/>
          </a:ln>
        </p:spPr>
        <p:txBody>
          <a:bodyPr anchorCtr="0" anchor="b" bIns="208800" lIns="417625" spcFirstLastPara="1" rIns="417625" wrap="square" tIns="208800">
            <a:noAutofit/>
          </a:bodyPr>
          <a:lstStyle>
            <a:lvl1pPr indent="-228600" lvl="0" marL="457200" algn="l">
              <a:spcBef>
                <a:spcPts val="2200"/>
              </a:spcBef>
              <a:spcAft>
                <a:spcPts val="0"/>
              </a:spcAft>
              <a:buClr>
                <a:schemeClr val="dk1"/>
              </a:buClr>
              <a:buSzPts val="11000"/>
              <a:buNone/>
              <a:defRPr b="1" sz="11000"/>
            </a:lvl1pPr>
            <a:lvl2pPr indent="-228600" lvl="1" marL="914400" algn="l">
              <a:spcBef>
                <a:spcPts val="1820"/>
              </a:spcBef>
              <a:spcAft>
                <a:spcPts val="0"/>
              </a:spcAft>
              <a:buClr>
                <a:schemeClr val="dk1"/>
              </a:buClr>
              <a:buSzPts val="9100"/>
              <a:buNone/>
              <a:defRPr b="1" sz="9100"/>
            </a:lvl2pPr>
            <a:lvl3pPr indent="-228600" lvl="2" marL="1371600" algn="l">
              <a:spcBef>
                <a:spcPts val="1640"/>
              </a:spcBef>
              <a:spcAft>
                <a:spcPts val="0"/>
              </a:spcAft>
              <a:buClr>
                <a:schemeClr val="dk1"/>
              </a:buClr>
              <a:buSzPts val="8200"/>
              <a:buNone/>
              <a:defRPr b="1" sz="8200"/>
            </a:lvl3pPr>
            <a:lvl4pPr indent="-228600" lvl="3" marL="1828800" algn="l">
              <a:spcBef>
                <a:spcPts val="1460"/>
              </a:spcBef>
              <a:spcAft>
                <a:spcPts val="0"/>
              </a:spcAft>
              <a:buClr>
                <a:schemeClr val="dk1"/>
              </a:buClr>
              <a:buSzPts val="7300"/>
              <a:buNone/>
              <a:defRPr b="1" sz="7300"/>
            </a:lvl4pPr>
            <a:lvl5pPr indent="-228600" lvl="4" marL="2286000" algn="l">
              <a:spcBef>
                <a:spcPts val="1460"/>
              </a:spcBef>
              <a:spcAft>
                <a:spcPts val="0"/>
              </a:spcAft>
              <a:buClr>
                <a:schemeClr val="dk1"/>
              </a:buClr>
              <a:buSzPts val="7300"/>
              <a:buNone/>
              <a:defRPr b="1" sz="7300"/>
            </a:lvl5pPr>
            <a:lvl6pPr indent="-228600" lvl="5" marL="2743200" algn="l">
              <a:spcBef>
                <a:spcPts val="1460"/>
              </a:spcBef>
              <a:spcAft>
                <a:spcPts val="0"/>
              </a:spcAft>
              <a:buClr>
                <a:schemeClr val="dk1"/>
              </a:buClr>
              <a:buSzPts val="7300"/>
              <a:buNone/>
              <a:defRPr b="1" sz="7300"/>
            </a:lvl6pPr>
            <a:lvl7pPr indent="-228600" lvl="6" marL="3200400" algn="l">
              <a:spcBef>
                <a:spcPts val="1460"/>
              </a:spcBef>
              <a:spcAft>
                <a:spcPts val="0"/>
              </a:spcAft>
              <a:buClr>
                <a:schemeClr val="dk1"/>
              </a:buClr>
              <a:buSzPts val="7300"/>
              <a:buNone/>
              <a:defRPr b="1" sz="7300"/>
            </a:lvl7pPr>
            <a:lvl8pPr indent="-228600" lvl="7" marL="3657600" algn="l">
              <a:spcBef>
                <a:spcPts val="1460"/>
              </a:spcBef>
              <a:spcAft>
                <a:spcPts val="0"/>
              </a:spcAft>
              <a:buClr>
                <a:schemeClr val="dk1"/>
              </a:buClr>
              <a:buSzPts val="7300"/>
              <a:buNone/>
              <a:defRPr b="1" sz="7300"/>
            </a:lvl8pPr>
            <a:lvl9pPr indent="-228600" lvl="8" marL="4114800" algn="l">
              <a:spcBef>
                <a:spcPts val="1460"/>
              </a:spcBef>
              <a:spcAft>
                <a:spcPts val="0"/>
              </a:spcAft>
              <a:buClr>
                <a:schemeClr val="dk1"/>
              </a:buClr>
              <a:buSzPts val="7300"/>
              <a:buNone/>
              <a:defRPr b="1" sz="7300"/>
            </a:lvl9pPr>
          </a:lstStyle>
          <a:p/>
        </p:txBody>
      </p:sp>
      <p:sp>
        <p:nvSpPr>
          <p:cNvPr id="43" name="Google Shape;43;p12"/>
          <p:cNvSpPr txBox="1"/>
          <p:nvPr>
            <p:ph idx="2" type="body"/>
          </p:nvPr>
        </p:nvSpPr>
        <p:spPr>
          <a:xfrm>
            <a:off x="1513999" y="13575852"/>
            <a:ext cx="13378914" cy="24664452"/>
          </a:xfrm>
          <a:prstGeom prst="rect">
            <a:avLst/>
          </a:prstGeom>
          <a:noFill/>
          <a:ln>
            <a:noFill/>
          </a:ln>
        </p:spPr>
        <p:txBody>
          <a:bodyPr anchorCtr="0" anchor="t" bIns="208800" lIns="417625" spcFirstLastPara="1" rIns="417625" wrap="square" tIns="208800">
            <a:noAutofit/>
          </a:bodyPr>
          <a:lstStyle>
            <a:lvl1pPr indent="-927100" lvl="0" marL="457200" algn="l">
              <a:spcBef>
                <a:spcPts val="2200"/>
              </a:spcBef>
              <a:spcAft>
                <a:spcPts val="0"/>
              </a:spcAft>
              <a:buClr>
                <a:schemeClr val="dk1"/>
              </a:buClr>
              <a:buSzPts val="11000"/>
              <a:buChar char="•"/>
              <a:defRPr sz="11000"/>
            </a:lvl1pPr>
            <a:lvl2pPr indent="-806450" lvl="1" marL="914400" algn="l">
              <a:spcBef>
                <a:spcPts val="1820"/>
              </a:spcBef>
              <a:spcAft>
                <a:spcPts val="0"/>
              </a:spcAft>
              <a:buClr>
                <a:schemeClr val="dk1"/>
              </a:buClr>
              <a:buSzPts val="9100"/>
              <a:buChar char="–"/>
              <a:defRPr sz="9100"/>
            </a:lvl2pPr>
            <a:lvl3pPr indent="-749300" lvl="2" marL="1371600" algn="l">
              <a:spcBef>
                <a:spcPts val="1640"/>
              </a:spcBef>
              <a:spcAft>
                <a:spcPts val="0"/>
              </a:spcAft>
              <a:buClr>
                <a:schemeClr val="dk1"/>
              </a:buClr>
              <a:buSzPts val="8200"/>
              <a:buChar char="•"/>
              <a:defRPr sz="8200"/>
            </a:lvl3pPr>
            <a:lvl4pPr indent="-692150" lvl="3" marL="1828800" algn="l">
              <a:spcBef>
                <a:spcPts val="1460"/>
              </a:spcBef>
              <a:spcAft>
                <a:spcPts val="0"/>
              </a:spcAft>
              <a:buClr>
                <a:schemeClr val="dk1"/>
              </a:buClr>
              <a:buSzPts val="7300"/>
              <a:buChar char="–"/>
              <a:defRPr sz="7300"/>
            </a:lvl4pPr>
            <a:lvl5pPr indent="-692150" lvl="4" marL="2286000" algn="l">
              <a:spcBef>
                <a:spcPts val="1460"/>
              </a:spcBef>
              <a:spcAft>
                <a:spcPts val="0"/>
              </a:spcAft>
              <a:buClr>
                <a:schemeClr val="dk1"/>
              </a:buClr>
              <a:buSzPts val="7300"/>
              <a:buChar char="»"/>
              <a:defRPr sz="7300"/>
            </a:lvl5pPr>
            <a:lvl6pPr indent="-692150" lvl="5" marL="2743200" algn="l">
              <a:spcBef>
                <a:spcPts val="1460"/>
              </a:spcBef>
              <a:spcAft>
                <a:spcPts val="0"/>
              </a:spcAft>
              <a:buClr>
                <a:schemeClr val="dk1"/>
              </a:buClr>
              <a:buSzPts val="7300"/>
              <a:buChar char="•"/>
              <a:defRPr sz="7300"/>
            </a:lvl6pPr>
            <a:lvl7pPr indent="-692150" lvl="6" marL="3200400" algn="l">
              <a:spcBef>
                <a:spcPts val="1460"/>
              </a:spcBef>
              <a:spcAft>
                <a:spcPts val="0"/>
              </a:spcAft>
              <a:buClr>
                <a:schemeClr val="dk1"/>
              </a:buClr>
              <a:buSzPts val="7300"/>
              <a:buChar char="•"/>
              <a:defRPr sz="7300"/>
            </a:lvl7pPr>
            <a:lvl8pPr indent="-692150" lvl="7" marL="3657600" algn="l">
              <a:spcBef>
                <a:spcPts val="1460"/>
              </a:spcBef>
              <a:spcAft>
                <a:spcPts val="0"/>
              </a:spcAft>
              <a:buClr>
                <a:schemeClr val="dk1"/>
              </a:buClr>
              <a:buSzPts val="7300"/>
              <a:buChar char="•"/>
              <a:defRPr sz="7300"/>
            </a:lvl8pPr>
            <a:lvl9pPr indent="-692150" lvl="8" marL="4114800" algn="l">
              <a:spcBef>
                <a:spcPts val="1460"/>
              </a:spcBef>
              <a:spcAft>
                <a:spcPts val="0"/>
              </a:spcAft>
              <a:buClr>
                <a:schemeClr val="dk1"/>
              </a:buClr>
              <a:buSzPts val="7300"/>
              <a:buChar char="•"/>
              <a:defRPr sz="7300"/>
            </a:lvl9pPr>
          </a:lstStyle>
          <a:p/>
        </p:txBody>
      </p:sp>
      <p:sp>
        <p:nvSpPr>
          <p:cNvPr id="44" name="Google Shape;44;p12"/>
          <p:cNvSpPr txBox="1"/>
          <p:nvPr>
            <p:ph idx="3" type="body"/>
          </p:nvPr>
        </p:nvSpPr>
        <p:spPr>
          <a:xfrm>
            <a:off x="15381808" y="9582375"/>
            <a:ext cx="13384170" cy="3993477"/>
          </a:xfrm>
          <a:prstGeom prst="rect">
            <a:avLst/>
          </a:prstGeom>
          <a:noFill/>
          <a:ln>
            <a:noFill/>
          </a:ln>
        </p:spPr>
        <p:txBody>
          <a:bodyPr anchorCtr="0" anchor="b" bIns="208800" lIns="417625" spcFirstLastPara="1" rIns="417625" wrap="square" tIns="208800">
            <a:noAutofit/>
          </a:bodyPr>
          <a:lstStyle>
            <a:lvl1pPr indent="-228600" lvl="0" marL="457200" algn="l">
              <a:spcBef>
                <a:spcPts val="2200"/>
              </a:spcBef>
              <a:spcAft>
                <a:spcPts val="0"/>
              </a:spcAft>
              <a:buClr>
                <a:schemeClr val="dk1"/>
              </a:buClr>
              <a:buSzPts val="11000"/>
              <a:buNone/>
              <a:defRPr b="1" sz="11000"/>
            </a:lvl1pPr>
            <a:lvl2pPr indent="-228600" lvl="1" marL="914400" algn="l">
              <a:spcBef>
                <a:spcPts val="1820"/>
              </a:spcBef>
              <a:spcAft>
                <a:spcPts val="0"/>
              </a:spcAft>
              <a:buClr>
                <a:schemeClr val="dk1"/>
              </a:buClr>
              <a:buSzPts val="9100"/>
              <a:buNone/>
              <a:defRPr b="1" sz="9100"/>
            </a:lvl2pPr>
            <a:lvl3pPr indent="-228600" lvl="2" marL="1371600" algn="l">
              <a:spcBef>
                <a:spcPts val="1640"/>
              </a:spcBef>
              <a:spcAft>
                <a:spcPts val="0"/>
              </a:spcAft>
              <a:buClr>
                <a:schemeClr val="dk1"/>
              </a:buClr>
              <a:buSzPts val="8200"/>
              <a:buNone/>
              <a:defRPr b="1" sz="8200"/>
            </a:lvl3pPr>
            <a:lvl4pPr indent="-228600" lvl="3" marL="1828800" algn="l">
              <a:spcBef>
                <a:spcPts val="1460"/>
              </a:spcBef>
              <a:spcAft>
                <a:spcPts val="0"/>
              </a:spcAft>
              <a:buClr>
                <a:schemeClr val="dk1"/>
              </a:buClr>
              <a:buSzPts val="7300"/>
              <a:buNone/>
              <a:defRPr b="1" sz="7300"/>
            </a:lvl4pPr>
            <a:lvl5pPr indent="-228600" lvl="4" marL="2286000" algn="l">
              <a:spcBef>
                <a:spcPts val="1460"/>
              </a:spcBef>
              <a:spcAft>
                <a:spcPts val="0"/>
              </a:spcAft>
              <a:buClr>
                <a:schemeClr val="dk1"/>
              </a:buClr>
              <a:buSzPts val="7300"/>
              <a:buNone/>
              <a:defRPr b="1" sz="7300"/>
            </a:lvl5pPr>
            <a:lvl6pPr indent="-228600" lvl="5" marL="2743200" algn="l">
              <a:spcBef>
                <a:spcPts val="1460"/>
              </a:spcBef>
              <a:spcAft>
                <a:spcPts val="0"/>
              </a:spcAft>
              <a:buClr>
                <a:schemeClr val="dk1"/>
              </a:buClr>
              <a:buSzPts val="7300"/>
              <a:buNone/>
              <a:defRPr b="1" sz="7300"/>
            </a:lvl6pPr>
            <a:lvl7pPr indent="-228600" lvl="6" marL="3200400" algn="l">
              <a:spcBef>
                <a:spcPts val="1460"/>
              </a:spcBef>
              <a:spcAft>
                <a:spcPts val="0"/>
              </a:spcAft>
              <a:buClr>
                <a:schemeClr val="dk1"/>
              </a:buClr>
              <a:buSzPts val="7300"/>
              <a:buNone/>
              <a:defRPr b="1" sz="7300"/>
            </a:lvl7pPr>
            <a:lvl8pPr indent="-228600" lvl="7" marL="3657600" algn="l">
              <a:spcBef>
                <a:spcPts val="1460"/>
              </a:spcBef>
              <a:spcAft>
                <a:spcPts val="0"/>
              </a:spcAft>
              <a:buClr>
                <a:schemeClr val="dk1"/>
              </a:buClr>
              <a:buSzPts val="7300"/>
              <a:buNone/>
              <a:defRPr b="1" sz="7300"/>
            </a:lvl8pPr>
            <a:lvl9pPr indent="-228600" lvl="8" marL="4114800" algn="l">
              <a:spcBef>
                <a:spcPts val="1460"/>
              </a:spcBef>
              <a:spcAft>
                <a:spcPts val="0"/>
              </a:spcAft>
              <a:buClr>
                <a:schemeClr val="dk1"/>
              </a:buClr>
              <a:buSzPts val="7300"/>
              <a:buNone/>
              <a:defRPr b="1" sz="7300"/>
            </a:lvl9pPr>
          </a:lstStyle>
          <a:p/>
        </p:txBody>
      </p:sp>
      <p:sp>
        <p:nvSpPr>
          <p:cNvPr id="45" name="Google Shape;45;p12"/>
          <p:cNvSpPr txBox="1"/>
          <p:nvPr>
            <p:ph idx="4" type="body"/>
          </p:nvPr>
        </p:nvSpPr>
        <p:spPr>
          <a:xfrm>
            <a:off x="15381808" y="13575852"/>
            <a:ext cx="13384170" cy="24664452"/>
          </a:xfrm>
          <a:prstGeom prst="rect">
            <a:avLst/>
          </a:prstGeom>
          <a:noFill/>
          <a:ln>
            <a:noFill/>
          </a:ln>
        </p:spPr>
        <p:txBody>
          <a:bodyPr anchorCtr="0" anchor="t" bIns="208800" lIns="417625" spcFirstLastPara="1" rIns="417625" wrap="square" tIns="208800">
            <a:noAutofit/>
          </a:bodyPr>
          <a:lstStyle>
            <a:lvl1pPr indent="-927100" lvl="0" marL="457200" algn="l">
              <a:spcBef>
                <a:spcPts val="2200"/>
              </a:spcBef>
              <a:spcAft>
                <a:spcPts val="0"/>
              </a:spcAft>
              <a:buClr>
                <a:schemeClr val="dk1"/>
              </a:buClr>
              <a:buSzPts val="11000"/>
              <a:buChar char="•"/>
              <a:defRPr sz="11000"/>
            </a:lvl1pPr>
            <a:lvl2pPr indent="-806450" lvl="1" marL="914400" algn="l">
              <a:spcBef>
                <a:spcPts val="1820"/>
              </a:spcBef>
              <a:spcAft>
                <a:spcPts val="0"/>
              </a:spcAft>
              <a:buClr>
                <a:schemeClr val="dk1"/>
              </a:buClr>
              <a:buSzPts val="9100"/>
              <a:buChar char="–"/>
              <a:defRPr sz="9100"/>
            </a:lvl2pPr>
            <a:lvl3pPr indent="-749300" lvl="2" marL="1371600" algn="l">
              <a:spcBef>
                <a:spcPts val="1640"/>
              </a:spcBef>
              <a:spcAft>
                <a:spcPts val="0"/>
              </a:spcAft>
              <a:buClr>
                <a:schemeClr val="dk1"/>
              </a:buClr>
              <a:buSzPts val="8200"/>
              <a:buChar char="•"/>
              <a:defRPr sz="8200"/>
            </a:lvl3pPr>
            <a:lvl4pPr indent="-692150" lvl="3" marL="1828800" algn="l">
              <a:spcBef>
                <a:spcPts val="1460"/>
              </a:spcBef>
              <a:spcAft>
                <a:spcPts val="0"/>
              </a:spcAft>
              <a:buClr>
                <a:schemeClr val="dk1"/>
              </a:buClr>
              <a:buSzPts val="7300"/>
              <a:buChar char="–"/>
              <a:defRPr sz="7300"/>
            </a:lvl4pPr>
            <a:lvl5pPr indent="-692150" lvl="4" marL="2286000" algn="l">
              <a:spcBef>
                <a:spcPts val="1460"/>
              </a:spcBef>
              <a:spcAft>
                <a:spcPts val="0"/>
              </a:spcAft>
              <a:buClr>
                <a:schemeClr val="dk1"/>
              </a:buClr>
              <a:buSzPts val="7300"/>
              <a:buChar char="»"/>
              <a:defRPr sz="7300"/>
            </a:lvl5pPr>
            <a:lvl6pPr indent="-692150" lvl="5" marL="2743200" algn="l">
              <a:spcBef>
                <a:spcPts val="1460"/>
              </a:spcBef>
              <a:spcAft>
                <a:spcPts val="0"/>
              </a:spcAft>
              <a:buClr>
                <a:schemeClr val="dk1"/>
              </a:buClr>
              <a:buSzPts val="7300"/>
              <a:buChar char="•"/>
              <a:defRPr sz="7300"/>
            </a:lvl6pPr>
            <a:lvl7pPr indent="-692150" lvl="6" marL="3200400" algn="l">
              <a:spcBef>
                <a:spcPts val="1460"/>
              </a:spcBef>
              <a:spcAft>
                <a:spcPts val="0"/>
              </a:spcAft>
              <a:buClr>
                <a:schemeClr val="dk1"/>
              </a:buClr>
              <a:buSzPts val="7300"/>
              <a:buChar char="•"/>
              <a:defRPr sz="7300"/>
            </a:lvl7pPr>
            <a:lvl8pPr indent="-692150" lvl="7" marL="3657600" algn="l">
              <a:spcBef>
                <a:spcPts val="1460"/>
              </a:spcBef>
              <a:spcAft>
                <a:spcPts val="0"/>
              </a:spcAft>
              <a:buClr>
                <a:schemeClr val="dk1"/>
              </a:buClr>
              <a:buSzPts val="7300"/>
              <a:buChar char="•"/>
              <a:defRPr sz="7300"/>
            </a:lvl8pPr>
            <a:lvl9pPr indent="-692150" lvl="8" marL="4114800" algn="l">
              <a:spcBef>
                <a:spcPts val="1460"/>
              </a:spcBef>
              <a:spcAft>
                <a:spcPts val="0"/>
              </a:spcAft>
              <a:buClr>
                <a:schemeClr val="dk1"/>
              </a:buClr>
              <a:buSzPts val="7300"/>
              <a:buChar char="•"/>
              <a:defRPr sz="7300"/>
            </a:lvl9pPr>
          </a:lstStyle>
          <a:p/>
        </p:txBody>
      </p:sp>
      <p:sp>
        <p:nvSpPr>
          <p:cNvPr id="46" name="Google Shape;46;p12"/>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1514475" y="1714500"/>
            <a:ext cx="27251025" cy="7134225"/>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3"/>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1514000" y="1704413"/>
            <a:ext cx="9961903" cy="7253667"/>
          </a:xfrm>
          <a:prstGeom prst="rect">
            <a:avLst/>
          </a:prstGeom>
          <a:noFill/>
          <a:ln>
            <a:noFill/>
          </a:ln>
        </p:spPr>
        <p:txBody>
          <a:bodyPr anchorCtr="0" anchor="b" bIns="208800" lIns="417625" spcFirstLastPara="1" rIns="417625" wrap="square" tIns="208800">
            <a:noAutofit/>
          </a:bodyPr>
          <a:lstStyle>
            <a:lvl1pPr lvl="0" algn="l">
              <a:spcBef>
                <a:spcPts val="0"/>
              </a:spcBef>
              <a:spcAft>
                <a:spcPts val="0"/>
              </a:spcAft>
              <a:buSzPts val="1400"/>
              <a:buNone/>
              <a:defRPr b="1" sz="9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5"/>
          <p:cNvSpPr txBox="1"/>
          <p:nvPr>
            <p:ph idx="1" type="body"/>
          </p:nvPr>
        </p:nvSpPr>
        <p:spPr>
          <a:xfrm>
            <a:off x="11838629" y="1704417"/>
            <a:ext cx="16927347" cy="36535890"/>
          </a:xfrm>
          <a:prstGeom prst="rect">
            <a:avLst/>
          </a:prstGeom>
          <a:noFill/>
          <a:ln>
            <a:noFill/>
          </a:ln>
        </p:spPr>
        <p:txBody>
          <a:bodyPr anchorCtr="0" anchor="t" bIns="208800" lIns="417625" spcFirstLastPara="1" rIns="417625" wrap="square" tIns="208800">
            <a:noAutofit/>
          </a:bodyPr>
          <a:lstStyle>
            <a:lvl1pPr indent="-1155700" lvl="0" marL="457200" algn="l">
              <a:spcBef>
                <a:spcPts val="2920"/>
              </a:spcBef>
              <a:spcAft>
                <a:spcPts val="0"/>
              </a:spcAft>
              <a:buClr>
                <a:schemeClr val="dk1"/>
              </a:buClr>
              <a:buSzPts val="14600"/>
              <a:buChar char="•"/>
              <a:defRPr sz="14600"/>
            </a:lvl1pPr>
            <a:lvl2pPr indent="-1041400" lvl="1" marL="914400" algn="l">
              <a:spcBef>
                <a:spcPts val="2560"/>
              </a:spcBef>
              <a:spcAft>
                <a:spcPts val="0"/>
              </a:spcAft>
              <a:buClr>
                <a:schemeClr val="dk1"/>
              </a:buClr>
              <a:buSzPts val="12800"/>
              <a:buChar char="–"/>
              <a:defRPr sz="12800"/>
            </a:lvl2pPr>
            <a:lvl3pPr indent="-927100" lvl="2" marL="1371600" algn="l">
              <a:spcBef>
                <a:spcPts val="2200"/>
              </a:spcBef>
              <a:spcAft>
                <a:spcPts val="0"/>
              </a:spcAft>
              <a:buClr>
                <a:schemeClr val="dk1"/>
              </a:buClr>
              <a:buSzPts val="11000"/>
              <a:buChar char="•"/>
              <a:defRPr sz="11000"/>
            </a:lvl3pPr>
            <a:lvl4pPr indent="-806450" lvl="3" marL="1828800" algn="l">
              <a:spcBef>
                <a:spcPts val="1820"/>
              </a:spcBef>
              <a:spcAft>
                <a:spcPts val="0"/>
              </a:spcAft>
              <a:buClr>
                <a:schemeClr val="dk1"/>
              </a:buClr>
              <a:buSzPts val="9100"/>
              <a:buChar char="–"/>
              <a:defRPr sz="9100"/>
            </a:lvl4pPr>
            <a:lvl5pPr indent="-806450" lvl="4" marL="2286000" algn="l">
              <a:spcBef>
                <a:spcPts val="1820"/>
              </a:spcBef>
              <a:spcAft>
                <a:spcPts val="0"/>
              </a:spcAft>
              <a:buClr>
                <a:schemeClr val="dk1"/>
              </a:buClr>
              <a:buSzPts val="9100"/>
              <a:buChar char="»"/>
              <a:defRPr sz="9100"/>
            </a:lvl5pPr>
            <a:lvl6pPr indent="-806450" lvl="5" marL="2743200" algn="l">
              <a:spcBef>
                <a:spcPts val="1820"/>
              </a:spcBef>
              <a:spcAft>
                <a:spcPts val="0"/>
              </a:spcAft>
              <a:buClr>
                <a:schemeClr val="dk1"/>
              </a:buClr>
              <a:buSzPts val="9100"/>
              <a:buChar char="•"/>
              <a:defRPr sz="9100"/>
            </a:lvl6pPr>
            <a:lvl7pPr indent="-806450" lvl="6" marL="3200400" algn="l">
              <a:spcBef>
                <a:spcPts val="1820"/>
              </a:spcBef>
              <a:spcAft>
                <a:spcPts val="0"/>
              </a:spcAft>
              <a:buClr>
                <a:schemeClr val="dk1"/>
              </a:buClr>
              <a:buSzPts val="9100"/>
              <a:buChar char="•"/>
              <a:defRPr sz="9100"/>
            </a:lvl7pPr>
            <a:lvl8pPr indent="-806450" lvl="7" marL="3657600" algn="l">
              <a:spcBef>
                <a:spcPts val="1820"/>
              </a:spcBef>
              <a:spcAft>
                <a:spcPts val="0"/>
              </a:spcAft>
              <a:buClr>
                <a:schemeClr val="dk1"/>
              </a:buClr>
              <a:buSzPts val="9100"/>
              <a:buChar char="•"/>
              <a:defRPr sz="9100"/>
            </a:lvl8pPr>
            <a:lvl9pPr indent="-806450" lvl="8" marL="4114800" algn="l">
              <a:spcBef>
                <a:spcPts val="1820"/>
              </a:spcBef>
              <a:spcAft>
                <a:spcPts val="0"/>
              </a:spcAft>
              <a:buClr>
                <a:schemeClr val="dk1"/>
              </a:buClr>
              <a:buSzPts val="9100"/>
              <a:buChar char="•"/>
              <a:defRPr sz="9100"/>
            </a:lvl9pPr>
          </a:lstStyle>
          <a:p/>
        </p:txBody>
      </p:sp>
      <p:sp>
        <p:nvSpPr>
          <p:cNvPr id="61" name="Google Shape;61;p15"/>
          <p:cNvSpPr txBox="1"/>
          <p:nvPr>
            <p:ph idx="2" type="body"/>
          </p:nvPr>
        </p:nvSpPr>
        <p:spPr>
          <a:xfrm>
            <a:off x="1514000" y="8958084"/>
            <a:ext cx="9961903" cy="29282223"/>
          </a:xfrm>
          <a:prstGeom prst="rect">
            <a:avLst/>
          </a:prstGeom>
          <a:noFill/>
          <a:ln>
            <a:noFill/>
          </a:ln>
        </p:spPr>
        <p:txBody>
          <a:bodyPr anchorCtr="0" anchor="t" bIns="208800" lIns="417625" spcFirstLastPara="1" rIns="417625" wrap="square" tIns="208800">
            <a:noAutofit/>
          </a:bodyPr>
          <a:lstStyle>
            <a:lvl1pPr indent="-228600" lvl="0" marL="457200" algn="l">
              <a:spcBef>
                <a:spcPts val="1280"/>
              </a:spcBef>
              <a:spcAft>
                <a:spcPts val="0"/>
              </a:spcAft>
              <a:buClr>
                <a:schemeClr val="dk1"/>
              </a:buClr>
              <a:buSzPts val="6400"/>
              <a:buNone/>
              <a:defRPr sz="6400"/>
            </a:lvl1pPr>
            <a:lvl2pPr indent="-228600" lvl="1" marL="914400" algn="l">
              <a:spcBef>
                <a:spcPts val="1100"/>
              </a:spcBef>
              <a:spcAft>
                <a:spcPts val="0"/>
              </a:spcAft>
              <a:buClr>
                <a:schemeClr val="dk1"/>
              </a:buClr>
              <a:buSzPts val="5500"/>
              <a:buNone/>
              <a:defRPr sz="5500"/>
            </a:lvl2pPr>
            <a:lvl3pPr indent="-228600" lvl="2" marL="1371600" algn="l">
              <a:spcBef>
                <a:spcPts val="920"/>
              </a:spcBef>
              <a:spcAft>
                <a:spcPts val="0"/>
              </a:spcAft>
              <a:buClr>
                <a:schemeClr val="dk1"/>
              </a:buClr>
              <a:buSzPts val="4600"/>
              <a:buNone/>
              <a:defRPr sz="4600"/>
            </a:lvl3pPr>
            <a:lvl4pPr indent="-228600" lvl="3" marL="1828800" algn="l">
              <a:spcBef>
                <a:spcPts val="820"/>
              </a:spcBef>
              <a:spcAft>
                <a:spcPts val="0"/>
              </a:spcAft>
              <a:buClr>
                <a:schemeClr val="dk1"/>
              </a:buClr>
              <a:buSzPts val="4100"/>
              <a:buNone/>
              <a:defRPr sz="4100"/>
            </a:lvl4pPr>
            <a:lvl5pPr indent="-228600" lvl="4" marL="2286000" algn="l">
              <a:spcBef>
                <a:spcPts val="820"/>
              </a:spcBef>
              <a:spcAft>
                <a:spcPts val="0"/>
              </a:spcAft>
              <a:buClr>
                <a:schemeClr val="dk1"/>
              </a:buClr>
              <a:buSzPts val="4100"/>
              <a:buNone/>
              <a:defRPr sz="4100"/>
            </a:lvl5pPr>
            <a:lvl6pPr indent="-228600" lvl="5" marL="2743200" algn="l">
              <a:spcBef>
                <a:spcPts val="820"/>
              </a:spcBef>
              <a:spcAft>
                <a:spcPts val="0"/>
              </a:spcAft>
              <a:buClr>
                <a:schemeClr val="dk1"/>
              </a:buClr>
              <a:buSzPts val="4100"/>
              <a:buNone/>
              <a:defRPr sz="4100"/>
            </a:lvl6pPr>
            <a:lvl7pPr indent="-228600" lvl="6" marL="3200400" algn="l">
              <a:spcBef>
                <a:spcPts val="820"/>
              </a:spcBef>
              <a:spcAft>
                <a:spcPts val="0"/>
              </a:spcAft>
              <a:buClr>
                <a:schemeClr val="dk1"/>
              </a:buClr>
              <a:buSzPts val="4100"/>
              <a:buNone/>
              <a:defRPr sz="4100"/>
            </a:lvl7pPr>
            <a:lvl8pPr indent="-228600" lvl="7" marL="3657600" algn="l">
              <a:spcBef>
                <a:spcPts val="820"/>
              </a:spcBef>
              <a:spcAft>
                <a:spcPts val="0"/>
              </a:spcAft>
              <a:buClr>
                <a:schemeClr val="dk1"/>
              </a:buClr>
              <a:buSzPts val="4100"/>
              <a:buNone/>
              <a:defRPr sz="4100"/>
            </a:lvl8pPr>
            <a:lvl9pPr indent="-228600" lvl="8" marL="4114800" algn="l">
              <a:spcBef>
                <a:spcPts val="820"/>
              </a:spcBef>
              <a:spcAft>
                <a:spcPts val="0"/>
              </a:spcAft>
              <a:buClr>
                <a:schemeClr val="dk1"/>
              </a:buClr>
              <a:buSzPts val="4100"/>
              <a:buNone/>
              <a:defRPr sz="4100"/>
            </a:lvl9pPr>
          </a:lstStyle>
          <a:p/>
        </p:txBody>
      </p:sp>
      <p:sp>
        <p:nvSpPr>
          <p:cNvPr id="62" name="Google Shape;62;p15"/>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5935087" y="29965968"/>
            <a:ext cx="18167985" cy="3537652"/>
          </a:xfrm>
          <a:prstGeom prst="rect">
            <a:avLst/>
          </a:prstGeom>
          <a:noFill/>
          <a:ln>
            <a:noFill/>
          </a:ln>
        </p:spPr>
        <p:txBody>
          <a:bodyPr anchorCtr="0" anchor="b" bIns="208800" lIns="417625" spcFirstLastPara="1" rIns="417625" wrap="square" tIns="208800">
            <a:noAutofit/>
          </a:bodyPr>
          <a:lstStyle>
            <a:lvl1pPr lvl="0" algn="l">
              <a:spcBef>
                <a:spcPts val="0"/>
              </a:spcBef>
              <a:spcAft>
                <a:spcPts val="0"/>
              </a:spcAft>
              <a:buSzPts val="1400"/>
              <a:buNone/>
              <a:defRPr b="1" sz="9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6"/>
          <p:cNvSpPr/>
          <p:nvPr>
            <p:ph idx="2" type="pic"/>
          </p:nvPr>
        </p:nvSpPr>
        <p:spPr>
          <a:xfrm>
            <a:off x="5935087" y="3825021"/>
            <a:ext cx="18167985" cy="25685115"/>
          </a:xfrm>
          <a:prstGeom prst="rect">
            <a:avLst/>
          </a:prstGeom>
          <a:noFill/>
          <a:ln>
            <a:noFill/>
          </a:ln>
        </p:spPr>
      </p:sp>
      <p:sp>
        <p:nvSpPr>
          <p:cNvPr id="68" name="Google Shape;68;p16"/>
          <p:cNvSpPr txBox="1"/>
          <p:nvPr>
            <p:ph idx="1" type="body"/>
          </p:nvPr>
        </p:nvSpPr>
        <p:spPr>
          <a:xfrm>
            <a:off x="5935087" y="33503620"/>
            <a:ext cx="18167985" cy="5024053"/>
          </a:xfrm>
          <a:prstGeom prst="rect">
            <a:avLst/>
          </a:prstGeom>
          <a:noFill/>
          <a:ln>
            <a:noFill/>
          </a:ln>
        </p:spPr>
        <p:txBody>
          <a:bodyPr anchorCtr="0" anchor="t" bIns="208800" lIns="417625" spcFirstLastPara="1" rIns="417625" wrap="square" tIns="208800">
            <a:noAutofit/>
          </a:bodyPr>
          <a:lstStyle>
            <a:lvl1pPr indent="-228600" lvl="0" marL="457200" algn="l">
              <a:spcBef>
                <a:spcPts val="1280"/>
              </a:spcBef>
              <a:spcAft>
                <a:spcPts val="0"/>
              </a:spcAft>
              <a:buClr>
                <a:schemeClr val="dk1"/>
              </a:buClr>
              <a:buSzPts val="6400"/>
              <a:buNone/>
              <a:defRPr sz="6400"/>
            </a:lvl1pPr>
            <a:lvl2pPr indent="-228600" lvl="1" marL="914400" algn="l">
              <a:spcBef>
                <a:spcPts val="1100"/>
              </a:spcBef>
              <a:spcAft>
                <a:spcPts val="0"/>
              </a:spcAft>
              <a:buClr>
                <a:schemeClr val="dk1"/>
              </a:buClr>
              <a:buSzPts val="5500"/>
              <a:buNone/>
              <a:defRPr sz="5500"/>
            </a:lvl2pPr>
            <a:lvl3pPr indent="-228600" lvl="2" marL="1371600" algn="l">
              <a:spcBef>
                <a:spcPts val="920"/>
              </a:spcBef>
              <a:spcAft>
                <a:spcPts val="0"/>
              </a:spcAft>
              <a:buClr>
                <a:schemeClr val="dk1"/>
              </a:buClr>
              <a:buSzPts val="4600"/>
              <a:buNone/>
              <a:defRPr sz="4600"/>
            </a:lvl3pPr>
            <a:lvl4pPr indent="-228600" lvl="3" marL="1828800" algn="l">
              <a:spcBef>
                <a:spcPts val="820"/>
              </a:spcBef>
              <a:spcAft>
                <a:spcPts val="0"/>
              </a:spcAft>
              <a:buClr>
                <a:schemeClr val="dk1"/>
              </a:buClr>
              <a:buSzPts val="4100"/>
              <a:buNone/>
              <a:defRPr sz="4100"/>
            </a:lvl4pPr>
            <a:lvl5pPr indent="-228600" lvl="4" marL="2286000" algn="l">
              <a:spcBef>
                <a:spcPts val="820"/>
              </a:spcBef>
              <a:spcAft>
                <a:spcPts val="0"/>
              </a:spcAft>
              <a:buClr>
                <a:schemeClr val="dk1"/>
              </a:buClr>
              <a:buSzPts val="4100"/>
              <a:buNone/>
              <a:defRPr sz="4100"/>
            </a:lvl5pPr>
            <a:lvl6pPr indent="-228600" lvl="5" marL="2743200" algn="l">
              <a:spcBef>
                <a:spcPts val="820"/>
              </a:spcBef>
              <a:spcAft>
                <a:spcPts val="0"/>
              </a:spcAft>
              <a:buClr>
                <a:schemeClr val="dk1"/>
              </a:buClr>
              <a:buSzPts val="4100"/>
              <a:buNone/>
              <a:defRPr sz="4100"/>
            </a:lvl6pPr>
            <a:lvl7pPr indent="-228600" lvl="6" marL="3200400" algn="l">
              <a:spcBef>
                <a:spcPts val="820"/>
              </a:spcBef>
              <a:spcAft>
                <a:spcPts val="0"/>
              </a:spcAft>
              <a:buClr>
                <a:schemeClr val="dk1"/>
              </a:buClr>
              <a:buSzPts val="4100"/>
              <a:buNone/>
              <a:defRPr sz="4100"/>
            </a:lvl7pPr>
            <a:lvl8pPr indent="-228600" lvl="7" marL="3657600" algn="l">
              <a:spcBef>
                <a:spcPts val="820"/>
              </a:spcBef>
              <a:spcAft>
                <a:spcPts val="0"/>
              </a:spcAft>
              <a:buClr>
                <a:schemeClr val="dk1"/>
              </a:buClr>
              <a:buSzPts val="4100"/>
              <a:buNone/>
              <a:defRPr sz="4100"/>
            </a:lvl8pPr>
            <a:lvl9pPr indent="-228600" lvl="8" marL="4114800" algn="l">
              <a:spcBef>
                <a:spcPts val="820"/>
              </a:spcBef>
              <a:spcAft>
                <a:spcPts val="0"/>
              </a:spcAft>
              <a:buClr>
                <a:schemeClr val="dk1"/>
              </a:buClr>
              <a:buSzPts val="4100"/>
              <a:buNone/>
              <a:defRPr sz="4100"/>
            </a:lvl9pPr>
          </a:lstStyle>
          <a:p/>
        </p:txBody>
      </p:sp>
      <p:sp>
        <p:nvSpPr>
          <p:cNvPr id="69" name="Google Shape;69;p16"/>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algn="r">
              <a:spcBef>
                <a:spcPts val="0"/>
              </a:spcBef>
              <a:spcAft>
                <a:spcPts val="0"/>
              </a:spcAft>
              <a:buNone/>
              <a:defRPr sz="5500">
                <a:solidFill>
                  <a:srgbClr val="898989"/>
                </a:solidFill>
                <a:latin typeface="Calibri"/>
                <a:ea typeface="Calibri"/>
                <a:cs typeface="Calibri"/>
                <a:sym typeface="Calibri"/>
              </a:defRPr>
            </a:lvl1pPr>
            <a:lvl2pPr indent="0" lvl="1" marL="0" marR="0" algn="r">
              <a:spcBef>
                <a:spcPts val="0"/>
              </a:spcBef>
              <a:spcAft>
                <a:spcPts val="0"/>
              </a:spcAft>
              <a:buNone/>
              <a:defRPr sz="5500">
                <a:solidFill>
                  <a:srgbClr val="898989"/>
                </a:solidFill>
                <a:latin typeface="Calibri"/>
                <a:ea typeface="Calibri"/>
                <a:cs typeface="Calibri"/>
                <a:sym typeface="Calibri"/>
              </a:defRPr>
            </a:lvl2pPr>
            <a:lvl3pPr indent="0" lvl="2" marL="0" marR="0" algn="r">
              <a:spcBef>
                <a:spcPts val="0"/>
              </a:spcBef>
              <a:spcAft>
                <a:spcPts val="0"/>
              </a:spcAft>
              <a:buNone/>
              <a:defRPr sz="5500">
                <a:solidFill>
                  <a:srgbClr val="898989"/>
                </a:solidFill>
                <a:latin typeface="Calibri"/>
                <a:ea typeface="Calibri"/>
                <a:cs typeface="Calibri"/>
                <a:sym typeface="Calibri"/>
              </a:defRPr>
            </a:lvl3pPr>
            <a:lvl4pPr indent="0" lvl="3" marL="0" marR="0" algn="r">
              <a:spcBef>
                <a:spcPts val="0"/>
              </a:spcBef>
              <a:spcAft>
                <a:spcPts val="0"/>
              </a:spcAft>
              <a:buNone/>
              <a:defRPr sz="5500">
                <a:solidFill>
                  <a:srgbClr val="898989"/>
                </a:solidFill>
                <a:latin typeface="Calibri"/>
                <a:ea typeface="Calibri"/>
                <a:cs typeface="Calibri"/>
                <a:sym typeface="Calibri"/>
              </a:defRPr>
            </a:lvl4pPr>
            <a:lvl5pPr indent="0" lvl="4" marL="0" marR="0" algn="r">
              <a:spcBef>
                <a:spcPts val="0"/>
              </a:spcBef>
              <a:spcAft>
                <a:spcPts val="0"/>
              </a:spcAft>
              <a:buNone/>
              <a:defRPr sz="5500">
                <a:solidFill>
                  <a:srgbClr val="898989"/>
                </a:solidFill>
                <a:latin typeface="Calibri"/>
                <a:ea typeface="Calibri"/>
                <a:cs typeface="Calibri"/>
                <a:sym typeface="Calibri"/>
              </a:defRPr>
            </a:lvl5pPr>
            <a:lvl6pPr indent="0" lvl="5" marL="0" marR="0" algn="r">
              <a:spcBef>
                <a:spcPts val="0"/>
              </a:spcBef>
              <a:spcAft>
                <a:spcPts val="0"/>
              </a:spcAft>
              <a:buNone/>
              <a:defRPr sz="5500">
                <a:solidFill>
                  <a:srgbClr val="898989"/>
                </a:solidFill>
                <a:latin typeface="Calibri"/>
                <a:ea typeface="Calibri"/>
                <a:cs typeface="Calibri"/>
                <a:sym typeface="Calibri"/>
              </a:defRPr>
            </a:lvl6pPr>
            <a:lvl7pPr indent="0" lvl="6" marL="0" marR="0" algn="r">
              <a:spcBef>
                <a:spcPts val="0"/>
              </a:spcBef>
              <a:spcAft>
                <a:spcPts val="0"/>
              </a:spcAft>
              <a:buNone/>
              <a:defRPr sz="5500">
                <a:solidFill>
                  <a:srgbClr val="898989"/>
                </a:solidFill>
                <a:latin typeface="Calibri"/>
                <a:ea typeface="Calibri"/>
                <a:cs typeface="Calibri"/>
                <a:sym typeface="Calibri"/>
              </a:defRPr>
            </a:lvl7pPr>
            <a:lvl8pPr indent="0" lvl="7" marL="0" marR="0" algn="r">
              <a:spcBef>
                <a:spcPts val="0"/>
              </a:spcBef>
              <a:spcAft>
                <a:spcPts val="0"/>
              </a:spcAft>
              <a:buNone/>
              <a:defRPr sz="5500">
                <a:solidFill>
                  <a:srgbClr val="898989"/>
                </a:solidFill>
                <a:latin typeface="Calibri"/>
                <a:ea typeface="Calibri"/>
                <a:cs typeface="Calibri"/>
                <a:sym typeface="Calibri"/>
              </a:defRPr>
            </a:lvl8pPr>
            <a:lvl9pPr indent="0" lvl="8" marL="0" marR="0" algn="r">
              <a:spcBef>
                <a:spcPts val="0"/>
              </a:spcBef>
              <a:spcAft>
                <a:spcPts val="0"/>
              </a:spcAft>
              <a:buNone/>
              <a:defRPr sz="55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1514475" y="1714500"/>
            <a:ext cx="27251025" cy="7134225"/>
          </a:xfrm>
          <a:prstGeom prst="rect">
            <a:avLst/>
          </a:prstGeom>
          <a:noFill/>
          <a:ln>
            <a:noFill/>
          </a:ln>
        </p:spPr>
        <p:txBody>
          <a:bodyPr anchorCtr="0" anchor="ctr" bIns="208800" lIns="417625" spcFirstLastPara="1" rIns="417625" wrap="square" tIns="208800">
            <a:noAutofit/>
          </a:bodyPr>
          <a:lstStyle>
            <a:lvl1pPr lvl="0"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20100" u="none" cap="none" strike="noStrike">
                <a:solidFill>
                  <a:schemeClr val="dk1"/>
                </a:solidFill>
                <a:latin typeface="Calibri"/>
                <a:ea typeface="Calibri"/>
                <a:cs typeface="Calibri"/>
                <a:sym typeface="Calibri"/>
              </a:defRPr>
            </a:lvl9pPr>
          </a:lstStyle>
          <a:p/>
        </p:txBody>
      </p:sp>
      <p:sp>
        <p:nvSpPr>
          <p:cNvPr id="11" name="Google Shape;11;p7"/>
          <p:cNvSpPr txBox="1"/>
          <p:nvPr>
            <p:ph idx="1" type="body"/>
          </p:nvPr>
        </p:nvSpPr>
        <p:spPr>
          <a:xfrm>
            <a:off x="1514475" y="9988550"/>
            <a:ext cx="27251025" cy="28251150"/>
          </a:xfrm>
          <a:prstGeom prst="rect">
            <a:avLst/>
          </a:prstGeom>
          <a:noFill/>
          <a:ln>
            <a:noFill/>
          </a:ln>
        </p:spPr>
        <p:txBody>
          <a:bodyPr anchorCtr="0" anchor="t" bIns="208800" lIns="417625" spcFirstLastPara="1" rIns="417625" wrap="square" tIns="208800">
            <a:noAutofit/>
          </a:bodyPr>
          <a:lstStyle>
            <a:lvl1pPr indent="-1155700" lvl="0" marL="457200" marR="0" rtl="0" algn="l">
              <a:spcBef>
                <a:spcPts val="2920"/>
              </a:spcBef>
              <a:spcAft>
                <a:spcPts val="0"/>
              </a:spcAft>
              <a:buClr>
                <a:schemeClr val="dk1"/>
              </a:buClr>
              <a:buSzPts val="14600"/>
              <a:buFont typeface="Arial"/>
              <a:buChar char="•"/>
              <a:defRPr b="0" i="0" sz="14600" u="none" cap="none" strike="noStrike">
                <a:solidFill>
                  <a:schemeClr val="dk1"/>
                </a:solidFill>
                <a:latin typeface="Calibri"/>
                <a:ea typeface="Calibri"/>
                <a:cs typeface="Calibri"/>
                <a:sym typeface="Calibri"/>
              </a:defRPr>
            </a:lvl1pPr>
            <a:lvl2pPr indent="-1041400" lvl="1" marL="914400" marR="0" rtl="0" algn="l">
              <a:spcBef>
                <a:spcPts val="2560"/>
              </a:spcBef>
              <a:spcAft>
                <a:spcPts val="0"/>
              </a:spcAft>
              <a:buClr>
                <a:schemeClr val="dk1"/>
              </a:buClr>
              <a:buSzPts val="12800"/>
              <a:buFont typeface="Arial"/>
              <a:buChar char="–"/>
              <a:defRPr b="0" i="0" sz="12800" u="none" cap="none" strike="noStrike">
                <a:solidFill>
                  <a:schemeClr val="dk1"/>
                </a:solidFill>
                <a:latin typeface="Calibri"/>
                <a:ea typeface="Calibri"/>
                <a:cs typeface="Calibri"/>
                <a:sym typeface="Calibri"/>
              </a:defRPr>
            </a:lvl2pPr>
            <a:lvl3pPr indent="-927100" lvl="2" marL="13716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3pPr>
            <a:lvl4pPr indent="-806450" lvl="3" marL="1828800" marR="0" rtl="0" algn="l">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4pPr>
            <a:lvl5pPr indent="-806450" lvl="4" marL="2286000" marR="0" rtl="0" algn="l">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5pPr>
            <a:lvl6pPr indent="-806450" lvl="5" marL="2743200" marR="0" rtl="0" algn="l">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6pPr>
            <a:lvl7pPr indent="-806450" lvl="6" marL="3200400" marR="0" rtl="0" algn="l">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7pPr>
            <a:lvl8pPr indent="-806450" lvl="7" marL="3657600" marR="0" rtl="0" algn="l">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8pPr>
            <a:lvl9pPr indent="-806450" lvl="8" marL="4114800" marR="0" rtl="0" algn="l">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1514475" y="39676388"/>
            <a:ext cx="7064375" cy="2279650"/>
          </a:xfrm>
          <a:prstGeom prst="rect">
            <a:avLst/>
          </a:prstGeom>
          <a:noFill/>
          <a:ln>
            <a:noFill/>
          </a:ln>
        </p:spPr>
        <p:txBody>
          <a:bodyPr anchorCtr="0" anchor="ctr" bIns="208800" lIns="417625" spcFirstLastPara="1" rIns="417625" wrap="square" tIns="208800">
            <a:noAutofit/>
          </a:bodyPr>
          <a:lstStyle>
            <a:lvl1pPr lvl="0" marR="0" rtl="0" algn="l">
              <a:spcBef>
                <a:spcPts val="0"/>
              </a:spcBef>
              <a:spcAft>
                <a:spcPts val="0"/>
              </a:spcAft>
              <a:buSzPts val="1400"/>
              <a:buNone/>
              <a:defRPr b="0" i="0" sz="55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2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10345738" y="39676388"/>
            <a:ext cx="9588500" cy="2279650"/>
          </a:xfrm>
          <a:prstGeom prst="rect">
            <a:avLst/>
          </a:prstGeom>
          <a:noFill/>
          <a:ln>
            <a:noFill/>
          </a:ln>
        </p:spPr>
        <p:txBody>
          <a:bodyPr anchorCtr="0" anchor="ctr" bIns="208800" lIns="417625" spcFirstLastPara="1" rIns="417625" wrap="square" tIns="208800">
            <a:noAutofit/>
          </a:bodyPr>
          <a:lstStyle>
            <a:lvl1pPr lvl="0" marR="0" rtl="0" algn="ctr">
              <a:spcBef>
                <a:spcPts val="0"/>
              </a:spcBef>
              <a:spcAft>
                <a:spcPts val="0"/>
              </a:spcAft>
              <a:buSzPts val="1400"/>
              <a:buNone/>
              <a:defRPr b="0" i="0" sz="55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2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21701125" y="39676388"/>
            <a:ext cx="7064375" cy="2279650"/>
          </a:xfrm>
          <a:prstGeom prst="rect">
            <a:avLst/>
          </a:prstGeom>
          <a:noFill/>
          <a:ln>
            <a:noFill/>
          </a:ln>
        </p:spPr>
        <p:txBody>
          <a:bodyPr anchorCtr="0" anchor="ctr" bIns="208800" lIns="417625" spcFirstLastPara="1" rIns="417625" wrap="square" tIns="208800">
            <a:noAutofit/>
          </a:bodyPr>
          <a:lstStyle>
            <a:lvl1pPr indent="0" lvl="0" marL="0" marR="0" rtl="0" algn="r">
              <a:spcBef>
                <a:spcPts val="0"/>
              </a:spcBef>
              <a:spcAft>
                <a:spcPts val="0"/>
              </a:spcAft>
              <a:buNone/>
              <a:defRPr b="0" i="0" sz="55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55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55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55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55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55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55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55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55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mailto:Michelle.allan2@nhs.net" TargetMode="External"/><Relationship Id="rId5" Type="http://schemas.openxmlformats.org/officeDocument/2006/relationships/image" Target="../media/image10.jpg"/><Relationship Id="rId6" Type="http://schemas.openxmlformats.org/officeDocument/2006/relationships/image" Target="../media/image17.jpg"/><Relationship Id="rId7" Type="http://schemas.openxmlformats.org/officeDocument/2006/relationships/image" Target="../media/image6.png"/><Relationship Id="rId8"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mailto:Nicola.cunningham14@nhs.net" TargetMode="External"/><Relationship Id="rId9" Type="http://schemas.openxmlformats.org/officeDocument/2006/relationships/image" Target="../media/image15.jpg"/><Relationship Id="rId5" Type="http://schemas.openxmlformats.org/officeDocument/2006/relationships/image" Target="../media/image7.jpg"/><Relationship Id="rId6" Type="http://schemas.openxmlformats.org/officeDocument/2006/relationships/image" Target="../media/image12.jpg"/><Relationship Id="rId7" Type="http://schemas.openxmlformats.org/officeDocument/2006/relationships/image" Target="../media/image8.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954088" y="954088"/>
            <a:ext cx="28371800" cy="59769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200" u="none" cap="none" strike="noStrike">
              <a:solidFill>
                <a:schemeClr val="lt1"/>
              </a:solidFill>
              <a:latin typeface="Arial"/>
              <a:ea typeface="Arial"/>
              <a:cs typeface="Arial"/>
              <a:sym typeface="Arial"/>
            </a:endParaRPr>
          </a:p>
        </p:txBody>
      </p:sp>
      <p:sp>
        <p:nvSpPr>
          <p:cNvPr id="90" name="Google Shape;90;p1"/>
          <p:cNvSpPr txBox="1"/>
          <p:nvPr/>
        </p:nvSpPr>
        <p:spPr>
          <a:xfrm>
            <a:off x="16717385" y="11458467"/>
            <a:ext cx="262700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rgbClr val="E36C09"/>
                </a:solidFill>
                <a:latin typeface="Calibri"/>
                <a:ea typeface="Calibri"/>
                <a:cs typeface="Calibri"/>
                <a:sym typeface="Calibri"/>
              </a:rPr>
              <a:t>2. Method</a:t>
            </a:r>
            <a:endParaRPr b="1" i="0" sz="4400" u="none" cap="none" strike="noStrike">
              <a:solidFill>
                <a:srgbClr val="E36C09"/>
              </a:solidFill>
              <a:latin typeface="Calibri"/>
              <a:ea typeface="Calibri"/>
              <a:cs typeface="Calibri"/>
              <a:sym typeface="Calibri"/>
            </a:endParaRPr>
          </a:p>
        </p:txBody>
      </p:sp>
      <p:sp>
        <p:nvSpPr>
          <p:cNvPr id="91" name="Google Shape;91;p1"/>
          <p:cNvSpPr txBox="1"/>
          <p:nvPr/>
        </p:nvSpPr>
        <p:spPr>
          <a:xfrm>
            <a:off x="1350235" y="27628524"/>
            <a:ext cx="242701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rgbClr val="E36C09"/>
                </a:solidFill>
                <a:latin typeface="Calibri"/>
                <a:ea typeface="Calibri"/>
                <a:cs typeface="Calibri"/>
                <a:sym typeface="Calibri"/>
              </a:rPr>
              <a:t>3. Results</a:t>
            </a:r>
            <a:endParaRPr/>
          </a:p>
        </p:txBody>
      </p:sp>
      <p:sp>
        <p:nvSpPr>
          <p:cNvPr id="92" name="Google Shape;92;p1"/>
          <p:cNvSpPr txBox="1"/>
          <p:nvPr/>
        </p:nvSpPr>
        <p:spPr>
          <a:xfrm>
            <a:off x="16725881" y="21173899"/>
            <a:ext cx="319831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rgbClr val="E36C09"/>
                </a:solidFill>
                <a:latin typeface="Calibri"/>
                <a:ea typeface="Calibri"/>
                <a:cs typeface="Calibri"/>
                <a:sym typeface="Calibri"/>
              </a:rPr>
              <a:t>4. Discussion</a:t>
            </a:r>
            <a:endParaRPr b="1" i="0" sz="4400" u="none" cap="none" strike="noStrike">
              <a:solidFill>
                <a:srgbClr val="E36C09"/>
              </a:solidFill>
              <a:latin typeface="Calibri"/>
              <a:ea typeface="Calibri"/>
              <a:cs typeface="Calibri"/>
              <a:sym typeface="Calibri"/>
            </a:endParaRPr>
          </a:p>
        </p:txBody>
      </p:sp>
      <p:sp>
        <p:nvSpPr>
          <p:cNvPr id="93" name="Google Shape;93;p1"/>
          <p:cNvSpPr/>
          <p:nvPr/>
        </p:nvSpPr>
        <p:spPr>
          <a:xfrm>
            <a:off x="808807" y="5731847"/>
            <a:ext cx="28932768" cy="498364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6000" u="none" cap="none" strike="noStrike">
                <a:solidFill>
                  <a:srgbClr val="0070C0"/>
                </a:solidFill>
                <a:latin typeface="Arial"/>
                <a:ea typeface="Arial"/>
                <a:cs typeface="Arial"/>
                <a:sym typeface="Arial"/>
              </a:rPr>
              <a:t>Stephen Cass,</a:t>
            </a:r>
            <a:r>
              <a:rPr b="0" baseline="30000" i="0" lang="en-GB" sz="6000" u="none" cap="none" strike="noStrike">
                <a:solidFill>
                  <a:srgbClr val="0070C0"/>
                </a:solidFill>
                <a:latin typeface="Arial"/>
                <a:ea typeface="Arial"/>
                <a:cs typeface="Arial"/>
                <a:sym typeface="Arial"/>
              </a:rPr>
              <a:t>1 </a:t>
            </a:r>
            <a:r>
              <a:rPr b="0" i="0" lang="en-GB" sz="6000" u="none" cap="none" strike="noStrike">
                <a:solidFill>
                  <a:srgbClr val="0070C0"/>
                </a:solidFill>
                <a:latin typeface="Arial"/>
                <a:ea typeface="Arial"/>
                <a:cs typeface="Arial"/>
                <a:sym typeface="Arial"/>
              </a:rPr>
              <a:t>Peter Wilson,</a:t>
            </a:r>
            <a:r>
              <a:rPr b="0" baseline="30000" i="0" lang="en-GB" sz="6000" u="none" cap="none" strike="noStrike">
                <a:solidFill>
                  <a:srgbClr val="0070C0"/>
                </a:solidFill>
                <a:latin typeface="Arial"/>
                <a:ea typeface="Arial"/>
                <a:cs typeface="Arial"/>
                <a:sym typeface="Arial"/>
              </a:rPr>
              <a:t>1,2  </a:t>
            </a:r>
            <a:r>
              <a:rPr b="0" i="0" lang="en-GB" sz="6000" u="none" cap="none" strike="noStrike">
                <a:solidFill>
                  <a:srgbClr val="0070C0"/>
                </a:solidFill>
                <a:latin typeface="Arial"/>
                <a:ea typeface="Arial"/>
                <a:cs typeface="Arial"/>
                <a:sym typeface="Arial"/>
              </a:rPr>
              <a:t>Robert Elias,</a:t>
            </a:r>
            <a:r>
              <a:rPr b="0" baseline="30000" i="0" lang="en-GB" sz="6000" u="none" cap="none" strike="noStrike">
                <a:solidFill>
                  <a:srgbClr val="0070C0"/>
                </a:solidFill>
                <a:latin typeface="Arial"/>
                <a:ea typeface="Arial"/>
                <a:cs typeface="Arial"/>
                <a:sym typeface="Arial"/>
              </a:rPr>
              <a:t>1,3 </a:t>
            </a:r>
            <a:r>
              <a:rPr b="0" i="0" lang="en-GB" sz="6000" u="none" cap="none" strike="noStrike">
                <a:solidFill>
                  <a:srgbClr val="0070C0"/>
                </a:solidFill>
                <a:latin typeface="Arial"/>
                <a:ea typeface="Arial"/>
                <a:cs typeface="Arial"/>
                <a:sym typeface="Arial"/>
              </a:rPr>
              <a:t>Ravi Rajakariar ,</a:t>
            </a:r>
            <a:r>
              <a:rPr b="0" baseline="30000" i="0" lang="en-GB" sz="6000" u="none" cap="none" strike="noStrike">
                <a:solidFill>
                  <a:srgbClr val="0070C0"/>
                </a:solidFill>
                <a:latin typeface="Arial"/>
                <a:ea typeface="Arial"/>
                <a:cs typeface="Arial"/>
                <a:sym typeface="Arial"/>
              </a:rPr>
              <a:t>1,4 </a:t>
            </a:r>
            <a:r>
              <a:rPr b="0" i="0" lang="en-GB" sz="6000" u="none" cap="none" strike="noStrike">
                <a:solidFill>
                  <a:srgbClr val="0070C0"/>
                </a:solidFill>
                <a:latin typeface="Arial"/>
                <a:ea typeface="Arial"/>
                <a:cs typeface="Arial"/>
                <a:sym typeface="Arial"/>
              </a:rPr>
              <a:t>Andrew Frankel</a:t>
            </a:r>
            <a:r>
              <a:rPr b="0" i="0" lang="en-GB" sz="5400" u="none" cap="none" strike="noStrike">
                <a:solidFill>
                  <a:srgbClr val="0070C0"/>
                </a:solidFill>
                <a:latin typeface="Arial"/>
                <a:ea typeface="Arial"/>
                <a:cs typeface="Arial"/>
                <a:sym typeface="Arial"/>
              </a:rPr>
              <a:t>,</a:t>
            </a:r>
            <a:r>
              <a:rPr b="0" baseline="30000" i="0" lang="en-GB" sz="5400" u="none" cap="none" strike="noStrike">
                <a:solidFill>
                  <a:srgbClr val="0070C0"/>
                </a:solidFill>
                <a:latin typeface="Arial"/>
                <a:ea typeface="Arial"/>
                <a:cs typeface="Arial"/>
                <a:sym typeface="Arial"/>
              </a:rPr>
              <a:t>1,5 </a:t>
            </a:r>
            <a:r>
              <a:rPr b="0" i="0" lang="en-GB" sz="6000" u="none" cap="none" strike="noStrike">
                <a:solidFill>
                  <a:srgbClr val="0070C0"/>
                </a:solidFill>
                <a:latin typeface="Arial"/>
                <a:ea typeface="Arial"/>
                <a:cs typeface="Arial"/>
                <a:sym typeface="Arial"/>
              </a:rPr>
              <a:t>Nicola Cunningham,</a:t>
            </a:r>
            <a:r>
              <a:rPr b="0" baseline="30000" i="0" lang="en-GB" sz="6000" u="none" cap="none" strike="noStrike">
                <a:solidFill>
                  <a:srgbClr val="0070C0"/>
                </a:solidFill>
                <a:latin typeface="Arial"/>
                <a:ea typeface="Arial"/>
                <a:cs typeface="Arial"/>
                <a:sym typeface="Arial"/>
              </a:rPr>
              <a:t>1 </a:t>
            </a:r>
            <a:r>
              <a:rPr b="0" i="0" lang="en-GB" sz="6000" u="none" cap="none" strike="noStrike">
                <a:solidFill>
                  <a:srgbClr val="0070C0"/>
                </a:solidFill>
                <a:latin typeface="Arial"/>
                <a:ea typeface="Arial"/>
                <a:cs typeface="Arial"/>
                <a:sym typeface="Arial"/>
              </a:rPr>
              <a:t>Katie Durman,</a:t>
            </a:r>
            <a:r>
              <a:rPr b="0" baseline="30000" i="0" lang="en-GB" sz="6000" u="none" cap="none" strike="noStrike">
                <a:solidFill>
                  <a:srgbClr val="0070C0"/>
                </a:solidFill>
                <a:latin typeface="Arial"/>
                <a:ea typeface="Arial"/>
                <a:cs typeface="Arial"/>
                <a:sym typeface="Arial"/>
              </a:rPr>
              <a:t>1,4  </a:t>
            </a:r>
            <a:r>
              <a:rPr b="0" i="0" lang="en-GB" sz="6000" u="none" cap="none" strike="noStrike">
                <a:solidFill>
                  <a:srgbClr val="0070C0"/>
                </a:solidFill>
                <a:latin typeface="Arial"/>
                <a:ea typeface="Arial"/>
                <a:cs typeface="Arial"/>
                <a:sym typeface="Arial"/>
              </a:rPr>
              <a:t>Wendy Brown,</a:t>
            </a:r>
            <a:r>
              <a:rPr b="0" baseline="30000" i="0" lang="en-GB" sz="6000" u="none" cap="none" strike="noStrike">
                <a:solidFill>
                  <a:srgbClr val="0070C0"/>
                </a:solidFill>
                <a:latin typeface="Arial"/>
                <a:ea typeface="Arial"/>
                <a:cs typeface="Arial"/>
                <a:sym typeface="Arial"/>
              </a:rPr>
              <a:t>1 </a:t>
            </a:r>
            <a:r>
              <a:rPr b="0" i="0" lang="en-GB" sz="6000" u="none" cap="none" strike="noStrike">
                <a:solidFill>
                  <a:srgbClr val="0070C0"/>
                </a:solidFill>
                <a:latin typeface="Arial"/>
                <a:ea typeface="Arial"/>
                <a:cs typeface="Arial"/>
                <a:sym typeface="Arial"/>
              </a:rPr>
              <a:t>Sarah-Louise Harwood,</a:t>
            </a:r>
            <a:r>
              <a:rPr b="0" baseline="30000" i="0" lang="en-GB" sz="6000" u="none" cap="none" strike="noStrike">
                <a:solidFill>
                  <a:srgbClr val="0070C0"/>
                </a:solidFill>
                <a:latin typeface="Arial"/>
                <a:ea typeface="Arial"/>
                <a:cs typeface="Arial"/>
                <a:sym typeface="Arial"/>
              </a:rPr>
              <a:t>1 </a:t>
            </a:r>
            <a:endParaRPr b="0" i="0" sz="6000" u="none" cap="none" strike="noStrike">
              <a:solidFill>
                <a:srgbClr val="0070C0"/>
              </a:solidFill>
              <a:latin typeface="Arial"/>
              <a:ea typeface="Arial"/>
              <a:cs typeface="Arial"/>
              <a:sym typeface="Arial"/>
            </a:endParaRPr>
          </a:p>
          <a:p>
            <a:pPr indent="0" lvl="0" marL="0" marR="0" rtl="0" algn="l">
              <a:spcBef>
                <a:spcPts val="0"/>
              </a:spcBef>
              <a:spcAft>
                <a:spcPts val="0"/>
              </a:spcAft>
              <a:buNone/>
            </a:pPr>
            <a:r>
              <a:rPr b="0" baseline="30000" i="0" lang="en-GB" sz="5200" u="none" cap="none" strike="noStrike">
                <a:solidFill>
                  <a:srgbClr val="0070C0"/>
                </a:solidFill>
                <a:latin typeface="Arial"/>
                <a:ea typeface="Arial"/>
                <a:cs typeface="Arial"/>
                <a:sym typeface="Arial"/>
              </a:rPr>
              <a:t>1</a:t>
            </a:r>
            <a:r>
              <a:rPr b="0" i="0" lang="en-GB" sz="5200" u="none" cap="none" strike="noStrike">
                <a:solidFill>
                  <a:srgbClr val="0070C0"/>
                </a:solidFill>
                <a:latin typeface="Arial"/>
                <a:ea typeface="Arial"/>
                <a:cs typeface="Arial"/>
                <a:sym typeface="Arial"/>
              </a:rPr>
              <a:t>London Kidney Network, </a:t>
            </a:r>
            <a:r>
              <a:rPr b="0" baseline="30000" i="0" lang="en-GB" sz="5200" u="none" cap="none" strike="noStrike">
                <a:solidFill>
                  <a:srgbClr val="0070C0"/>
                </a:solidFill>
                <a:latin typeface="Arial"/>
                <a:ea typeface="Arial"/>
                <a:cs typeface="Arial"/>
                <a:sym typeface="Arial"/>
              </a:rPr>
              <a:t>2</a:t>
            </a:r>
            <a:r>
              <a:rPr b="0" i="0" lang="en-GB" sz="5200" u="none" cap="none" strike="noStrike">
                <a:solidFill>
                  <a:srgbClr val="0070C0"/>
                </a:solidFill>
                <a:latin typeface="Arial"/>
                <a:ea typeface="Arial"/>
                <a:cs typeface="Arial"/>
                <a:sym typeface="Arial"/>
              </a:rPr>
              <a:t>St George’s University Hospitals NHS Foundation Trust, </a:t>
            </a:r>
            <a:r>
              <a:rPr b="0" baseline="30000" i="0" lang="en-GB" sz="5200" u="none" cap="none" strike="noStrike">
                <a:solidFill>
                  <a:srgbClr val="0070C0"/>
                </a:solidFill>
                <a:latin typeface="Arial"/>
                <a:ea typeface="Arial"/>
                <a:cs typeface="Arial"/>
                <a:sym typeface="Arial"/>
              </a:rPr>
              <a:t>3</a:t>
            </a:r>
            <a:r>
              <a:rPr b="0" i="0" lang="en-GB" sz="5200" u="none" cap="none" strike="noStrike">
                <a:solidFill>
                  <a:srgbClr val="0070C0"/>
                </a:solidFill>
                <a:latin typeface="Arial"/>
                <a:ea typeface="Arial"/>
                <a:cs typeface="Arial"/>
                <a:sym typeface="Arial"/>
              </a:rPr>
              <a:t>Kings College Hospital NHS Foundation Trust,</a:t>
            </a:r>
            <a:r>
              <a:rPr b="0" baseline="30000" i="0" lang="en-GB" sz="5200" u="none" cap="none" strike="noStrike">
                <a:solidFill>
                  <a:srgbClr val="0070C0"/>
                </a:solidFill>
                <a:latin typeface="Arial"/>
                <a:ea typeface="Arial"/>
                <a:cs typeface="Arial"/>
                <a:sym typeface="Arial"/>
              </a:rPr>
              <a:t>4</a:t>
            </a:r>
            <a:r>
              <a:rPr b="0" i="0" lang="en-GB" sz="5200" u="none" cap="none" strike="noStrike">
                <a:solidFill>
                  <a:srgbClr val="0070C0"/>
                </a:solidFill>
                <a:latin typeface="Arial"/>
                <a:ea typeface="Arial"/>
                <a:cs typeface="Arial"/>
                <a:sym typeface="Arial"/>
              </a:rPr>
              <a:t>Barts Health NHS Trust, </a:t>
            </a:r>
            <a:r>
              <a:rPr b="0" baseline="30000" i="0" lang="en-GB" sz="5200" u="none" cap="none" strike="noStrike">
                <a:solidFill>
                  <a:srgbClr val="0070C0"/>
                </a:solidFill>
                <a:latin typeface="Arial"/>
                <a:ea typeface="Arial"/>
                <a:cs typeface="Arial"/>
                <a:sym typeface="Arial"/>
              </a:rPr>
              <a:t>5</a:t>
            </a:r>
            <a:r>
              <a:rPr b="0" i="0" lang="en-GB" sz="5200" u="none" cap="none" strike="noStrike">
                <a:solidFill>
                  <a:srgbClr val="0070C0"/>
                </a:solidFill>
                <a:latin typeface="Arial"/>
                <a:ea typeface="Arial"/>
                <a:cs typeface="Arial"/>
                <a:sym typeface="Arial"/>
              </a:rPr>
              <a:t>Imperial College Healthcare NHS Trust</a:t>
            </a:r>
            <a:endParaRPr/>
          </a:p>
        </p:txBody>
      </p:sp>
      <p:pic>
        <p:nvPicPr>
          <p:cNvPr descr="V:\LKN Logo Files\Standard Logo Files\Original on Transparent.png" id="94" name="Google Shape;94;p1"/>
          <p:cNvPicPr preferRelativeResize="0"/>
          <p:nvPr/>
        </p:nvPicPr>
        <p:blipFill rotWithShape="1">
          <a:blip r:embed="rId3">
            <a:alphaModFix/>
          </a:blip>
          <a:srcRect b="0" l="0" r="0" t="0"/>
          <a:stretch/>
        </p:blipFill>
        <p:spPr>
          <a:xfrm>
            <a:off x="21028025" y="733425"/>
            <a:ext cx="8629650" cy="3151188"/>
          </a:xfrm>
          <a:prstGeom prst="rect">
            <a:avLst/>
          </a:prstGeom>
          <a:noFill/>
          <a:ln>
            <a:noFill/>
          </a:ln>
        </p:spPr>
      </p:pic>
      <p:sp>
        <p:nvSpPr>
          <p:cNvPr id="95" name="Google Shape;95;p1"/>
          <p:cNvSpPr txBox="1"/>
          <p:nvPr/>
        </p:nvSpPr>
        <p:spPr>
          <a:xfrm>
            <a:off x="1341102" y="11483192"/>
            <a:ext cx="36703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rgbClr val="E36C09"/>
                </a:solidFill>
                <a:latin typeface="Calibri"/>
                <a:ea typeface="Calibri"/>
                <a:cs typeface="Calibri"/>
                <a:sym typeface="Calibri"/>
              </a:rPr>
              <a:t>1. Introduction</a:t>
            </a:r>
            <a:endParaRPr/>
          </a:p>
        </p:txBody>
      </p:sp>
      <p:sp>
        <p:nvSpPr>
          <p:cNvPr id="96" name="Google Shape;96;p1"/>
          <p:cNvSpPr txBox="1"/>
          <p:nvPr/>
        </p:nvSpPr>
        <p:spPr>
          <a:xfrm>
            <a:off x="1401580" y="12640994"/>
            <a:ext cx="13871575" cy="1412694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Arial"/>
              <a:buChar char="•"/>
            </a:pPr>
            <a:r>
              <a:rPr b="1" i="0" lang="en-GB" sz="3200" u="none" cap="none" strike="noStrike">
                <a:solidFill>
                  <a:schemeClr val="dk1"/>
                </a:solidFill>
                <a:latin typeface="Calibri"/>
                <a:ea typeface="Calibri"/>
                <a:cs typeface="Calibri"/>
                <a:sym typeface="Calibri"/>
              </a:rPr>
              <a:t>Renal units, London ICBs and NHSE </a:t>
            </a:r>
            <a:r>
              <a:rPr b="0" i="0" lang="en-GB" sz="3200" u="none" cap="none" strike="noStrike">
                <a:solidFill>
                  <a:schemeClr val="dk1"/>
                </a:solidFill>
                <a:latin typeface="Calibri"/>
                <a:ea typeface="Calibri"/>
                <a:cs typeface="Calibri"/>
                <a:sym typeface="Calibri"/>
              </a:rPr>
              <a:t>have not had a systematic and unified way of ensuring clear visibility of ICHD capacity pressure or the risks associated with running ICHD services close to operational safe capacity.</a:t>
            </a:r>
            <a:endParaRPr b="0" i="0" sz="3200" u="none" cap="none" strike="noStrike">
              <a:solidFill>
                <a:schemeClr val="dk1"/>
              </a:solidFill>
              <a:latin typeface="Calibri"/>
              <a:ea typeface="Calibri"/>
              <a:cs typeface="Calibri"/>
              <a:sym typeface="Calibri"/>
            </a:endParaRPr>
          </a:p>
          <a:p>
            <a:pPr indent="-457200" lvl="0" marL="457200" marR="0" rtl="0" algn="l">
              <a:spcBef>
                <a:spcPts val="1600"/>
              </a:spcBef>
              <a:spcAft>
                <a:spcPts val="0"/>
              </a:spcAft>
              <a:buClr>
                <a:schemeClr val="dk1"/>
              </a:buClr>
              <a:buSzPts val="3200"/>
              <a:buFont typeface="Arial 本文"/>
              <a:buChar char="•"/>
            </a:pPr>
            <a:r>
              <a:rPr b="0" i="0" lang="en-GB" sz="3200" u="none" cap="none" strike="noStrike">
                <a:solidFill>
                  <a:schemeClr val="dk1"/>
                </a:solidFill>
                <a:latin typeface="Calibri"/>
                <a:ea typeface="Calibri"/>
                <a:cs typeface="Calibri"/>
                <a:sym typeface="Calibri"/>
              </a:rPr>
              <a:t>Operating ICHD facilities at higher levels of occupancy (at or above 90% of Estates Capacity) increases the likelihood of risks to delivering a safe and reliable service.</a:t>
            </a:r>
            <a:endParaRPr/>
          </a:p>
          <a:p>
            <a:pPr indent="-457200" lvl="0" marL="457200" marR="0" rtl="0" algn="l">
              <a:spcBef>
                <a:spcPts val="1600"/>
              </a:spcBef>
              <a:spcAft>
                <a:spcPts val="0"/>
              </a:spcAft>
              <a:buClr>
                <a:schemeClr val="dk1"/>
              </a:buClr>
              <a:buSzPts val="3200"/>
              <a:buFont typeface="Arial 本文"/>
              <a:buChar char="•"/>
            </a:pPr>
            <a:r>
              <a:rPr b="0" i="0" lang="en-GB" sz="3200" u="none" cap="none" strike="noStrike">
                <a:solidFill>
                  <a:schemeClr val="dk1"/>
                </a:solidFill>
                <a:latin typeface="Calibri"/>
                <a:ea typeface="Calibri"/>
                <a:cs typeface="Calibri"/>
                <a:sym typeface="Calibri"/>
              </a:rPr>
              <a:t>Units may not be able to offer patients dialysis close to home resulting in increased travel costs, negative impact on quality of life and sub-optimal dialysis which is likely to have a negative impact on adherence and lifestyle including childcare and employment. </a:t>
            </a:r>
            <a:endParaRPr b="0" i="0" sz="3200" u="none" cap="none" strike="noStrike">
              <a:solidFill>
                <a:schemeClr val="dk1"/>
              </a:solidFill>
              <a:latin typeface="Calibri"/>
              <a:ea typeface="Calibri"/>
              <a:cs typeface="Calibri"/>
              <a:sym typeface="Calibri"/>
            </a:endParaRPr>
          </a:p>
          <a:p>
            <a:pPr indent="-457200" lvl="0" marL="457200" marR="0" rtl="0" algn="l">
              <a:spcBef>
                <a:spcPts val="1600"/>
              </a:spcBef>
              <a:spcAft>
                <a:spcPts val="0"/>
              </a:spcAft>
              <a:buClr>
                <a:schemeClr val="dk1"/>
              </a:buClr>
              <a:buSzPts val="3200"/>
              <a:buFont typeface="Arial 本文"/>
              <a:buChar char="•"/>
            </a:pPr>
            <a:r>
              <a:rPr b="0" i="0" lang="en-GB" sz="3200" u="none" cap="none" strike="noStrike">
                <a:solidFill>
                  <a:schemeClr val="dk1"/>
                </a:solidFill>
                <a:latin typeface="Calibri"/>
                <a:ea typeface="Calibri"/>
                <a:cs typeface="Calibri"/>
                <a:sym typeface="Calibri"/>
              </a:rPr>
              <a:t>Reduced service flexibility impacts on other health appointments, e.g. transplant work up and vascular access clinics, resulting in higher DNAs and less efficient and less cost-effective care.</a:t>
            </a:r>
            <a:endParaRPr b="0" i="0" sz="3200" u="none" cap="none" strike="noStrike">
              <a:solidFill>
                <a:schemeClr val="dk1"/>
              </a:solidFill>
              <a:latin typeface="Calibri"/>
              <a:ea typeface="Calibri"/>
              <a:cs typeface="Calibri"/>
              <a:sym typeface="Calibri"/>
            </a:endParaRPr>
          </a:p>
          <a:p>
            <a:pPr indent="-457200" lvl="0" marL="457200" marR="0" rtl="0" algn="l">
              <a:spcBef>
                <a:spcPts val="1600"/>
              </a:spcBef>
              <a:spcAft>
                <a:spcPts val="0"/>
              </a:spcAft>
              <a:buClr>
                <a:schemeClr val="dk1"/>
              </a:buClr>
              <a:buSzPts val="3200"/>
              <a:buFont typeface="Arial 本文"/>
              <a:buChar char="•"/>
            </a:pPr>
            <a:r>
              <a:rPr b="0" i="0" lang="en-GB" sz="3200" u="none" cap="none" strike="noStrike">
                <a:solidFill>
                  <a:schemeClr val="dk1"/>
                </a:solidFill>
                <a:latin typeface="Calibri"/>
                <a:ea typeface="Calibri"/>
                <a:cs typeface="Calibri"/>
                <a:sym typeface="Calibri"/>
              </a:rPr>
              <a:t>New patients may be dialysed using inpatient dialysis spaces, thereby disrupting inpatient bed usage within the wider acute medicine flow in the hospital, increasing LoS. </a:t>
            </a:r>
            <a:endParaRPr b="0" i="0" sz="3200" u="none" cap="none" strike="noStrike">
              <a:solidFill>
                <a:schemeClr val="dk1"/>
              </a:solidFill>
              <a:latin typeface="Calibri"/>
              <a:ea typeface="Calibri"/>
              <a:cs typeface="Calibri"/>
              <a:sym typeface="Calibri"/>
            </a:endParaRPr>
          </a:p>
          <a:p>
            <a:pPr indent="-457200" lvl="0" marL="457200" marR="0" rtl="0" algn="l">
              <a:spcBef>
                <a:spcPts val="1600"/>
              </a:spcBef>
              <a:spcAft>
                <a:spcPts val="0"/>
              </a:spcAft>
              <a:buClr>
                <a:schemeClr val="dk1"/>
              </a:buClr>
              <a:buSzPts val="3200"/>
              <a:buFont typeface="Arial 本文"/>
              <a:buChar char="•"/>
            </a:pPr>
            <a:r>
              <a:rPr b="0" i="0" lang="en-GB" sz="3200" u="none" cap="none" strike="noStrike">
                <a:solidFill>
                  <a:schemeClr val="dk1"/>
                </a:solidFill>
                <a:latin typeface="Calibri"/>
                <a:ea typeface="Calibri"/>
                <a:cs typeface="Calibri"/>
                <a:sym typeface="Calibri"/>
              </a:rPr>
              <a:t>London units struggle to offer “Dialysis Away From Base” for patients visiting London or on holiday.</a:t>
            </a:r>
            <a:endParaRPr/>
          </a:p>
          <a:p>
            <a:pPr indent="-457200" lvl="0" marL="457200" marR="0" rtl="0" algn="l">
              <a:spcBef>
                <a:spcPts val="16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This work introduces and evaluates, a standard dialysis occupancy measure as: </a:t>
            </a:r>
            <a:endParaRPr b="0" i="0" sz="3200" u="none" cap="none" strike="noStrike">
              <a:solidFill>
                <a:schemeClr val="dk1"/>
              </a:solidFill>
              <a:latin typeface="Calibri"/>
              <a:ea typeface="Calibri"/>
              <a:cs typeface="Calibri"/>
              <a:sym typeface="Calibri"/>
            </a:endParaRPr>
          </a:p>
          <a:p>
            <a:pPr indent="-228600" lvl="2" marL="1143000" marR="0" rtl="0" algn="l">
              <a:spcBef>
                <a:spcPts val="1600"/>
              </a:spcBef>
              <a:spcAft>
                <a:spcPts val="0"/>
              </a:spcAft>
              <a:buClr>
                <a:schemeClr val="dk1"/>
              </a:buClr>
              <a:buSzPts val="3200"/>
              <a:buFont typeface="Noto Sans Symbols"/>
              <a:buChar char="▪"/>
            </a:pPr>
            <a:r>
              <a:rPr b="0" i="0" lang="en-GB" sz="3200" u="none" cap="none" strike="noStrike">
                <a:solidFill>
                  <a:schemeClr val="dk1"/>
                </a:solidFill>
                <a:latin typeface="Calibri"/>
                <a:ea typeface="Calibri"/>
                <a:cs typeface="Calibri"/>
                <a:sym typeface="Calibri"/>
              </a:rPr>
              <a:t>a reporting tool  </a:t>
            </a:r>
            <a:endParaRPr b="0" i="0" sz="3200" u="none" cap="none" strike="noStrike">
              <a:solidFill>
                <a:schemeClr val="dk1"/>
              </a:solidFill>
              <a:latin typeface="Calibri"/>
              <a:ea typeface="Calibri"/>
              <a:cs typeface="Calibri"/>
              <a:sym typeface="Calibri"/>
            </a:endParaRPr>
          </a:p>
          <a:p>
            <a:pPr indent="-228600" lvl="2" marL="1143000" marR="0" rtl="0" algn="l">
              <a:spcBef>
                <a:spcPts val="1600"/>
              </a:spcBef>
              <a:spcAft>
                <a:spcPts val="0"/>
              </a:spcAft>
              <a:buClr>
                <a:schemeClr val="dk1"/>
              </a:buClr>
              <a:buSzPts val="3200"/>
              <a:buFont typeface="Noto Sans Symbols"/>
              <a:buChar char="▪"/>
            </a:pPr>
            <a:r>
              <a:rPr b="0" i="0" lang="en-GB" sz="3200" u="none" cap="none" strike="noStrike">
                <a:solidFill>
                  <a:schemeClr val="dk1"/>
                </a:solidFill>
                <a:latin typeface="Calibri"/>
                <a:ea typeface="Calibri"/>
                <a:cs typeface="Calibri"/>
                <a:sym typeface="Calibri"/>
              </a:rPr>
              <a:t>an effective proxy for clinical safety, patient experience and service resilience. </a:t>
            </a:r>
            <a:endParaRPr/>
          </a:p>
          <a:p>
            <a:pPr indent="-228600" lvl="2" marL="1143000" marR="0" rtl="0" algn="l">
              <a:spcBef>
                <a:spcPts val="1600"/>
              </a:spcBef>
              <a:spcAft>
                <a:spcPts val="0"/>
              </a:spcAft>
              <a:buClr>
                <a:schemeClr val="dk1"/>
              </a:buClr>
              <a:buSzPts val="3200"/>
              <a:buFont typeface="Noto Sans Symbols"/>
              <a:buChar char="▪"/>
            </a:pPr>
            <a:r>
              <a:rPr b="0" i="0" lang="en-GB" sz="3200" u="none" cap="none" strike="noStrike">
                <a:solidFill>
                  <a:schemeClr val="dk1"/>
                </a:solidFill>
                <a:latin typeface="Calibri"/>
                <a:ea typeface="Calibri"/>
                <a:cs typeface="Calibri"/>
                <a:sym typeface="Calibri"/>
              </a:rPr>
              <a:t>A mechanism to make visible system pressures that allow for operational and strategic decision making and planning</a:t>
            </a:r>
            <a:endParaRPr/>
          </a:p>
        </p:txBody>
      </p:sp>
      <p:sp>
        <p:nvSpPr>
          <p:cNvPr id="97" name="Google Shape;97;p1"/>
          <p:cNvSpPr txBox="1"/>
          <p:nvPr/>
        </p:nvSpPr>
        <p:spPr>
          <a:xfrm>
            <a:off x="375506" y="33200132"/>
            <a:ext cx="15046751" cy="511358"/>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 1:  Kidney Dialysis Occupancy Measure London Renal Dialysis Centres as at February 2024</a:t>
            </a:r>
            <a:endParaRPr b="1" i="0" sz="8200" u="none" cap="none" strike="noStrike">
              <a:solidFill>
                <a:schemeClr val="dk1"/>
              </a:solidFill>
              <a:latin typeface="Arial"/>
              <a:ea typeface="Arial"/>
              <a:cs typeface="Arial"/>
              <a:sym typeface="Arial"/>
            </a:endParaRPr>
          </a:p>
        </p:txBody>
      </p:sp>
      <p:sp>
        <p:nvSpPr>
          <p:cNvPr id="98" name="Google Shape;98;p1"/>
          <p:cNvSpPr txBox="1"/>
          <p:nvPr/>
        </p:nvSpPr>
        <p:spPr>
          <a:xfrm>
            <a:off x="24955049" y="40020542"/>
            <a:ext cx="444665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rgbClr val="0070C0"/>
                </a:solidFill>
                <a:latin typeface="Calibri"/>
                <a:ea typeface="Calibri"/>
                <a:cs typeface="Calibri"/>
                <a:sym typeface="Calibri"/>
              </a:rPr>
              <a:t>Contacts</a:t>
            </a:r>
            <a:endParaRPr/>
          </a:p>
          <a:p>
            <a:pPr indent="0" lvl="0" marL="0" marR="0" rtl="0" algn="l">
              <a:spcBef>
                <a:spcPts val="0"/>
              </a:spcBef>
              <a:spcAft>
                <a:spcPts val="0"/>
              </a:spcAft>
              <a:buNone/>
            </a:pPr>
            <a:r>
              <a:rPr b="0" i="0" lang="en-GB" sz="3200" u="none" cap="none" strike="noStrike">
                <a:solidFill>
                  <a:schemeClr val="dk1"/>
                </a:solidFill>
                <a:latin typeface="Calibri"/>
                <a:ea typeface="Calibri"/>
                <a:cs typeface="Calibri"/>
                <a:sym typeface="Calibri"/>
              </a:rPr>
              <a:t>peter.wilson11@nhs.net</a:t>
            </a:r>
            <a:endParaRPr b="0" i="0" sz="8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3200" u="none" cap="none" strike="noStrike">
                <a:solidFill>
                  <a:schemeClr val="dk1"/>
                </a:solidFill>
                <a:latin typeface="Calibri"/>
                <a:ea typeface="Calibri"/>
                <a:cs typeface="Calibri"/>
                <a:sym typeface="Calibri"/>
              </a:rPr>
              <a:t>stephen.cass3@nhs.net</a:t>
            </a:r>
            <a:endParaRPr b="0" i="0" sz="3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
        <p:nvSpPr>
          <p:cNvPr id="99" name="Google Shape;99;p1"/>
          <p:cNvSpPr txBox="1"/>
          <p:nvPr/>
        </p:nvSpPr>
        <p:spPr>
          <a:xfrm>
            <a:off x="15779280" y="12628668"/>
            <a:ext cx="13862752" cy="723274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The definition of the agreed metric and reporting tool required an iterative process with wide stakeholder discussion and significant piloting to establish a meaningful and reliable measure. </a:t>
            </a:r>
            <a:endParaRPr/>
          </a:p>
          <a:p>
            <a:pPr indent="-457200" lvl="0" marL="457200" marR="0" rtl="0" algn="l">
              <a:spcBef>
                <a:spcPts val="16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It was agreed to utilise a metric measuring Estates Capacity, the maximum possible dialysis sessions/slots related to the number of physically available dialysis machines with plumbed water and power. </a:t>
            </a:r>
            <a:endParaRPr/>
          </a:p>
          <a:p>
            <a:pPr indent="-457200" lvl="0" marL="457200" marR="0" rtl="0" algn="l">
              <a:spcBef>
                <a:spcPts val="16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In conjunction with the data on physically available dialysis slots the reporting tool also includes a measure of the available Staffed Capacity which is a metric measuring the number of available dialysis sessions that are appropriately staffed for the acuity of the patient cohort, and ready for immediate use. </a:t>
            </a:r>
            <a:endParaRPr/>
          </a:p>
          <a:p>
            <a:pPr indent="-457200" lvl="0" marL="457200" marR="0" rtl="0" algn="l">
              <a:spcBef>
                <a:spcPts val="16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It was agreed by consensus that a renal unit working “in balance” will operate with the Dialysis Occupancy Measure related to Estates Capacity at a threshold of 90%.</a:t>
            </a:r>
            <a:endParaRPr b="0" i="0" sz="3200" u="none" cap="none" strike="noStrike">
              <a:solidFill>
                <a:schemeClr val="dk1"/>
              </a:solidFill>
              <a:latin typeface="Calibri"/>
              <a:ea typeface="Calibri"/>
              <a:cs typeface="Calibri"/>
              <a:sym typeface="Calibri"/>
            </a:endParaRPr>
          </a:p>
        </p:txBody>
      </p:sp>
      <p:sp>
        <p:nvSpPr>
          <p:cNvPr id="100" name="Google Shape;100;p1"/>
          <p:cNvSpPr txBox="1"/>
          <p:nvPr/>
        </p:nvSpPr>
        <p:spPr>
          <a:xfrm>
            <a:off x="1282910" y="28915163"/>
            <a:ext cx="13871575" cy="3662541"/>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5093"/>
              </a:lnSpc>
              <a:spcBef>
                <a:spcPts val="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Piloting ran from December 2023, with adjustments made as a result</a:t>
            </a:r>
            <a:endParaRPr b="0" i="0" sz="3200" u="none" cap="none" strike="noStrike">
              <a:solidFill>
                <a:schemeClr val="dk1"/>
              </a:solidFill>
              <a:latin typeface="Calibri"/>
              <a:ea typeface="Calibri"/>
              <a:cs typeface="Calibri"/>
              <a:sym typeface="Calibri"/>
            </a:endParaRPr>
          </a:p>
          <a:p>
            <a:pPr indent="-457200" lvl="0" marL="457200" marR="0" rtl="0" algn="l">
              <a:lnSpc>
                <a:spcPct val="105093"/>
              </a:lnSpc>
              <a:spcBef>
                <a:spcPts val="12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Live Kidney DOM data has been reported since February 2024</a:t>
            </a:r>
            <a:endParaRPr b="0" i="0" sz="8200" u="none" cap="none" strike="noStrike">
              <a:solidFill>
                <a:schemeClr val="dk1"/>
              </a:solidFill>
              <a:latin typeface="Arial"/>
              <a:ea typeface="Arial"/>
              <a:cs typeface="Arial"/>
              <a:sym typeface="Arial"/>
            </a:endParaRPr>
          </a:p>
          <a:p>
            <a:pPr indent="-457200" lvl="0" marL="457200" marR="0" rtl="0" algn="l">
              <a:lnSpc>
                <a:spcPct val="105093"/>
              </a:lnSpc>
              <a:spcBef>
                <a:spcPts val="12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Kidney DOM data shows total London ICHD Estate Capacity at </a:t>
            </a:r>
            <a:r>
              <a:rPr b="1" i="0" lang="en-GB" sz="3200" u="none" cap="none" strike="noStrike">
                <a:solidFill>
                  <a:schemeClr val="dk1"/>
                </a:solidFill>
                <a:latin typeface="Calibri"/>
                <a:ea typeface="Calibri"/>
                <a:cs typeface="Calibri"/>
                <a:sym typeface="Calibri"/>
              </a:rPr>
              <a:t>86.9% </a:t>
            </a:r>
            <a:r>
              <a:rPr b="0" i="0" lang="en-GB" sz="3200" u="none" cap="none" strike="noStrike">
                <a:solidFill>
                  <a:schemeClr val="dk1"/>
                </a:solidFill>
                <a:latin typeface="Calibri"/>
                <a:ea typeface="Calibri"/>
                <a:cs typeface="Calibri"/>
                <a:sym typeface="Calibri"/>
              </a:rPr>
              <a:t>(range 64.6 % - 101.2%) and Staffed Capacity at </a:t>
            </a:r>
            <a:r>
              <a:rPr b="1" i="0" lang="en-GB" sz="3200" u="none" cap="none" strike="noStrike">
                <a:solidFill>
                  <a:schemeClr val="dk1"/>
                </a:solidFill>
                <a:latin typeface="Calibri"/>
                <a:ea typeface="Calibri"/>
                <a:cs typeface="Calibri"/>
                <a:sym typeface="Calibri"/>
              </a:rPr>
              <a:t>94.8% </a:t>
            </a:r>
            <a:r>
              <a:rPr b="0" i="0" lang="en-GB" sz="3200" u="none" cap="none" strike="noStrike">
                <a:solidFill>
                  <a:schemeClr val="dk1"/>
                </a:solidFill>
                <a:latin typeface="Calibri"/>
                <a:ea typeface="Calibri"/>
                <a:cs typeface="Calibri"/>
                <a:sym typeface="Calibri"/>
              </a:rPr>
              <a:t>(range 73.6 % - 104.0%) </a:t>
            </a:r>
            <a:endParaRPr b="0" i="0" sz="3200" u="none" cap="none" strike="noStrike">
              <a:solidFill>
                <a:schemeClr val="dk1"/>
              </a:solidFill>
              <a:latin typeface="Arial"/>
              <a:ea typeface="Arial"/>
              <a:cs typeface="Arial"/>
              <a:sym typeface="Arial"/>
            </a:endParaRPr>
          </a:p>
          <a:p>
            <a:pPr indent="-457200" lvl="0" marL="457200" marR="0" rtl="0" algn="l">
              <a:lnSpc>
                <a:spcPct val="105093"/>
              </a:lnSpc>
              <a:spcBef>
                <a:spcPts val="12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There is significant variation between dialysis centres, with several units running at over 100% estates and staffed capacity  (Fig. 1 and fig. 2).</a:t>
            </a:r>
            <a:endParaRPr b="0" i="0" sz="3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101" name="Google Shape;101;p1"/>
          <p:cNvSpPr txBox="1"/>
          <p:nvPr/>
        </p:nvSpPr>
        <p:spPr>
          <a:xfrm>
            <a:off x="16129472" y="22371448"/>
            <a:ext cx="13614941" cy="501675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The Kidney Dialysis Occupancy Measure represents the first agreed tool to assess dialysis capacity and provide a basis for discussion between commissioners and providers. </a:t>
            </a:r>
            <a:endParaRPr/>
          </a:p>
          <a:p>
            <a:pPr indent="-457200" lvl="0" marL="457200" marR="0" rtl="0" algn="l">
              <a:spcBef>
                <a:spcPts val="16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Kidney DOM is being used, to generate discussion about ICHD capacity across  London, between renal units, NHSE and ICB teams to support short- and longer-term planning. </a:t>
            </a:r>
            <a:endParaRPr/>
          </a:p>
          <a:p>
            <a:pPr indent="-457200" lvl="0" marL="457200" marR="0" rtl="0" algn="l">
              <a:spcBef>
                <a:spcPts val="16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This measure has already helped to raise profile of ICHD system pressures within London resulting in immediate financial and operational support to the areas under most pressure.</a:t>
            </a:r>
            <a:endParaRPr/>
          </a:p>
        </p:txBody>
      </p:sp>
      <p:sp>
        <p:nvSpPr>
          <p:cNvPr id="102" name="Google Shape;102;p1"/>
          <p:cNvSpPr txBox="1"/>
          <p:nvPr/>
        </p:nvSpPr>
        <p:spPr>
          <a:xfrm>
            <a:off x="1148167" y="724037"/>
            <a:ext cx="20530037"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70C0"/>
                </a:solidFill>
                <a:latin typeface="Calibri"/>
                <a:ea typeface="Calibri"/>
                <a:cs typeface="Calibri"/>
                <a:sym typeface="Calibri"/>
              </a:rPr>
              <a:t>Kidney DOM (Dialysis Occupancy Measure):</a:t>
            </a:r>
            <a:endParaRPr sz="7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7200">
                <a:solidFill>
                  <a:srgbClr val="0070C0"/>
                </a:solidFill>
                <a:latin typeface="Calibri"/>
                <a:ea typeface="Calibri"/>
                <a:cs typeface="Calibri"/>
                <a:sym typeface="Calibri"/>
              </a:rPr>
              <a:t>Developing a standardised reporting </a:t>
            </a:r>
            <a:endParaRPr sz="7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7200">
                <a:solidFill>
                  <a:srgbClr val="0070C0"/>
                </a:solidFill>
                <a:latin typeface="Calibri"/>
                <a:ea typeface="Calibri"/>
                <a:cs typeface="Calibri"/>
                <a:sym typeface="Calibri"/>
              </a:rPr>
              <a:t>tool for In-centre Haemodialysis (ICHD) capacity</a:t>
            </a:r>
            <a:endParaRPr sz="7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7200">
                <a:solidFill>
                  <a:srgbClr val="0070C0"/>
                </a:solidFill>
                <a:latin typeface="Calibri"/>
                <a:ea typeface="Calibri"/>
                <a:cs typeface="Calibri"/>
                <a:sym typeface="Calibri"/>
              </a:rPr>
              <a:t>to manage rising demand </a:t>
            </a:r>
            <a:endParaRPr sz="7200">
              <a:solidFill>
                <a:schemeClr val="dk1"/>
              </a:solidFill>
              <a:latin typeface="Calibri"/>
              <a:ea typeface="Calibri"/>
              <a:cs typeface="Calibri"/>
              <a:sym typeface="Calibri"/>
            </a:endParaRPr>
          </a:p>
        </p:txBody>
      </p:sp>
      <p:sp>
        <p:nvSpPr>
          <p:cNvPr id="103" name="Google Shape;103;p1"/>
          <p:cNvSpPr txBox="1"/>
          <p:nvPr/>
        </p:nvSpPr>
        <p:spPr>
          <a:xfrm>
            <a:off x="869013" y="37572780"/>
            <a:ext cx="14393862" cy="947375"/>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 2:  Kidney Dialysis Occupancy Measure London Renal Dialysis Centres as at March 2024 </a:t>
            </a:r>
            <a:endParaRPr b="1" i="0" sz="8200" u="none" cap="none" strike="noStrike">
              <a:solidFill>
                <a:schemeClr val="dk1"/>
              </a:solidFill>
              <a:latin typeface="Arial"/>
              <a:ea typeface="Arial"/>
              <a:cs typeface="Arial"/>
              <a:sym typeface="Arial"/>
            </a:endParaRPr>
          </a:p>
        </p:txBody>
      </p:sp>
      <p:sp>
        <p:nvSpPr>
          <p:cNvPr id="104" name="Google Shape;104;p1"/>
          <p:cNvSpPr txBox="1"/>
          <p:nvPr/>
        </p:nvSpPr>
        <p:spPr>
          <a:xfrm>
            <a:off x="16733261" y="28161584"/>
            <a:ext cx="570767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46C0A"/>
                </a:solidFill>
                <a:latin typeface="Calibri"/>
                <a:ea typeface="Calibri"/>
                <a:cs typeface="Calibri"/>
                <a:sym typeface="Calibri"/>
              </a:rPr>
              <a:t>5. Summary</a:t>
            </a:r>
            <a:endParaRPr/>
          </a:p>
        </p:txBody>
      </p:sp>
      <p:sp>
        <p:nvSpPr>
          <p:cNvPr id="105" name="Google Shape;105;p1"/>
          <p:cNvSpPr txBox="1"/>
          <p:nvPr/>
        </p:nvSpPr>
        <p:spPr>
          <a:xfrm>
            <a:off x="16210408" y="34032833"/>
            <a:ext cx="13592813"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285750" lvl="0" marL="285750" marR="0" rtl="0" algn="l">
              <a:spcBef>
                <a:spcPts val="160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The Kidney DOM is being linked to other outcome data to identify relationship between capacity and clinical outcomes and patient experience. </a:t>
            </a:r>
            <a:endParaRPr/>
          </a:p>
          <a:p>
            <a:pPr indent="-285750" lvl="0" marL="285750" marR="0" rtl="0" algn="l">
              <a:spcBef>
                <a:spcPts val="160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Develop a wider management tool to support decision makers which will connect demand and capacity management with revenue and capital planning, allow for clear forward planning of investment, recruitment and procurement decisions, and highlight system level risk to support planning for delegated commissioning.</a:t>
            </a:r>
            <a:endParaRPr/>
          </a:p>
        </p:txBody>
      </p:sp>
      <p:sp>
        <p:nvSpPr>
          <p:cNvPr id="106" name="Google Shape;106;p1"/>
          <p:cNvSpPr txBox="1"/>
          <p:nvPr/>
        </p:nvSpPr>
        <p:spPr>
          <a:xfrm>
            <a:off x="16726282" y="33640771"/>
            <a:ext cx="570767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46C0A"/>
                </a:solidFill>
                <a:latin typeface="Calibri"/>
                <a:ea typeface="Calibri"/>
                <a:cs typeface="Calibri"/>
                <a:sym typeface="Calibri"/>
              </a:rPr>
              <a:t>6. Next Steps</a:t>
            </a:r>
            <a:endParaRPr/>
          </a:p>
        </p:txBody>
      </p:sp>
      <p:sp>
        <p:nvSpPr>
          <p:cNvPr id="107" name="Google Shape;107;p1"/>
          <p:cNvSpPr txBox="1"/>
          <p:nvPr/>
        </p:nvSpPr>
        <p:spPr>
          <a:xfrm>
            <a:off x="16216171" y="28546962"/>
            <a:ext cx="13888321"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285750" lvl="0" marL="285750" marR="0" rtl="0" algn="l">
              <a:spcBef>
                <a:spcPts val="1600"/>
              </a:spcBef>
              <a:spcAft>
                <a:spcPts val="0"/>
              </a:spcAft>
              <a:buClr>
                <a:schemeClr val="dk1"/>
              </a:buClr>
              <a:buSzPts val="3200"/>
              <a:buFont typeface="Arial 本文"/>
              <a:buChar char="•"/>
            </a:pPr>
            <a:r>
              <a:rPr lang="en-GB" sz="3200">
                <a:solidFill>
                  <a:schemeClr val="dk1"/>
                </a:solidFill>
                <a:latin typeface="Calibri"/>
                <a:ea typeface="Calibri"/>
                <a:cs typeface="Calibri"/>
                <a:sym typeface="Calibri"/>
              </a:rPr>
              <a:t>We find this tool useful to describe the capacity pressures across London's ICHD units</a:t>
            </a:r>
            <a:endParaRPr sz="3200">
              <a:solidFill>
                <a:schemeClr val="dk1"/>
              </a:solidFill>
              <a:latin typeface="Calibri"/>
              <a:ea typeface="Calibri"/>
              <a:cs typeface="Calibri"/>
              <a:sym typeface="Calibri"/>
            </a:endParaRPr>
          </a:p>
          <a:p>
            <a:pPr indent="-285750" lvl="0" marL="285750" marR="0" rtl="0" algn="l">
              <a:spcBef>
                <a:spcPts val="1600"/>
              </a:spcBef>
              <a:spcAft>
                <a:spcPts val="0"/>
              </a:spcAft>
              <a:buClr>
                <a:schemeClr val="dk1"/>
              </a:buClr>
              <a:buSzPts val="3200"/>
              <a:buFont typeface="Arial 本文"/>
              <a:buChar char="•"/>
            </a:pPr>
            <a:r>
              <a:rPr lang="en-GB" sz="3200">
                <a:solidFill>
                  <a:schemeClr val="dk1"/>
                </a:solidFill>
                <a:latin typeface="Calibri"/>
                <a:ea typeface="Calibri"/>
                <a:cs typeface="Calibri"/>
                <a:sym typeface="Calibri"/>
              </a:rPr>
              <a:t>We will add quality measures and patient experience indicators alongside this metric. </a:t>
            </a:r>
            <a:endParaRPr sz="3200">
              <a:solidFill>
                <a:schemeClr val="dk1"/>
              </a:solidFill>
              <a:latin typeface="Calibri"/>
              <a:ea typeface="Calibri"/>
              <a:cs typeface="Calibri"/>
              <a:sym typeface="Calibri"/>
            </a:endParaRPr>
          </a:p>
          <a:p>
            <a:pPr indent="-285750" lvl="0" marL="285750" marR="0" rtl="0" algn="l">
              <a:spcBef>
                <a:spcPts val="1600"/>
              </a:spcBef>
              <a:spcAft>
                <a:spcPts val="0"/>
              </a:spcAft>
              <a:buClr>
                <a:srgbClr val="000000"/>
              </a:buClr>
              <a:buSzPts val="3200"/>
              <a:buFont typeface="Arial 本文"/>
              <a:buChar char="•"/>
            </a:pPr>
            <a:r>
              <a:rPr lang="en-GB" sz="3200">
                <a:solidFill>
                  <a:srgbClr val="000000"/>
                </a:solidFill>
                <a:latin typeface="Calibri"/>
                <a:ea typeface="Calibri"/>
                <a:cs typeface="Calibri"/>
                <a:sym typeface="Calibri"/>
              </a:rPr>
              <a:t>We will build upon this work to create a suite of demand and capacity reporting tools, such as future growth trajectory and a comprehensive kidney patient flow model.</a:t>
            </a:r>
            <a:endParaRPr sz="8200">
              <a:solidFill>
                <a:srgbClr val="000000"/>
              </a:solidFill>
              <a:latin typeface="Arial"/>
              <a:ea typeface="Arial"/>
              <a:cs typeface="Arial"/>
              <a:sym typeface="Arial"/>
            </a:endParaRPr>
          </a:p>
        </p:txBody>
      </p:sp>
      <p:pic>
        <p:nvPicPr>
          <p:cNvPr id="108" name="Google Shape;108;p1"/>
          <p:cNvPicPr preferRelativeResize="0"/>
          <p:nvPr/>
        </p:nvPicPr>
        <p:blipFill rotWithShape="1">
          <a:blip r:embed="rId4">
            <a:alphaModFix/>
          </a:blip>
          <a:srcRect b="0" l="0" r="0" t="0"/>
          <a:stretch/>
        </p:blipFill>
        <p:spPr>
          <a:xfrm>
            <a:off x="817206" y="34063626"/>
            <a:ext cx="14800337" cy="1773069"/>
          </a:xfrm>
          <a:prstGeom prst="rect">
            <a:avLst/>
          </a:prstGeom>
          <a:noFill/>
          <a:ln>
            <a:noFill/>
          </a:ln>
        </p:spPr>
      </p:pic>
      <p:pic>
        <p:nvPicPr>
          <p:cNvPr descr="A graph showing percentages&#10;&#10;Description automatically generated" id="109" name="Google Shape;109;p1"/>
          <p:cNvPicPr preferRelativeResize="0"/>
          <p:nvPr/>
        </p:nvPicPr>
        <p:blipFill rotWithShape="1">
          <a:blip r:embed="rId5">
            <a:alphaModFix/>
          </a:blip>
          <a:srcRect b="0" l="0" r="0" t="0"/>
          <a:stretch/>
        </p:blipFill>
        <p:spPr>
          <a:xfrm>
            <a:off x="817207" y="38301206"/>
            <a:ext cx="14800337" cy="17763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p:nvPr/>
        </p:nvSpPr>
        <p:spPr>
          <a:xfrm>
            <a:off x="954088" y="954088"/>
            <a:ext cx="28371800" cy="59769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00">
              <a:solidFill>
                <a:schemeClr val="lt1"/>
              </a:solidFill>
              <a:latin typeface="Arial"/>
              <a:ea typeface="Arial"/>
              <a:cs typeface="Arial"/>
              <a:sym typeface="Arial"/>
            </a:endParaRPr>
          </a:p>
        </p:txBody>
      </p:sp>
      <p:grpSp>
        <p:nvGrpSpPr>
          <p:cNvPr id="116" name="Google Shape;116;p2"/>
          <p:cNvGrpSpPr/>
          <p:nvPr/>
        </p:nvGrpSpPr>
        <p:grpSpPr>
          <a:xfrm>
            <a:off x="752163" y="39525217"/>
            <a:ext cx="13622338" cy="1909008"/>
            <a:chOff x="987426" y="39201639"/>
            <a:chExt cx="13622338" cy="1909008"/>
          </a:xfrm>
        </p:grpSpPr>
        <p:sp>
          <p:nvSpPr>
            <p:cNvPr id="117" name="Google Shape;117;p2"/>
            <p:cNvSpPr txBox="1"/>
            <p:nvPr/>
          </p:nvSpPr>
          <p:spPr>
            <a:xfrm>
              <a:off x="1143001" y="39201639"/>
              <a:ext cx="19025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0070C0"/>
                  </a:solidFill>
                  <a:latin typeface="Calibri"/>
                  <a:ea typeface="Calibri"/>
                  <a:cs typeface="Calibri"/>
                  <a:sym typeface="Calibri"/>
                </a:rPr>
                <a:t>References </a:t>
              </a:r>
              <a:endParaRPr b="1" sz="2800">
                <a:solidFill>
                  <a:srgbClr val="0070C0"/>
                </a:solidFill>
                <a:latin typeface="Calibri"/>
                <a:ea typeface="Calibri"/>
                <a:cs typeface="Calibri"/>
                <a:sym typeface="Calibri"/>
              </a:endParaRPr>
            </a:p>
          </p:txBody>
        </p:sp>
        <p:sp>
          <p:nvSpPr>
            <p:cNvPr id="118" name="Google Shape;118;p2"/>
            <p:cNvSpPr txBox="1"/>
            <p:nvPr/>
          </p:nvSpPr>
          <p:spPr>
            <a:xfrm>
              <a:off x="987426" y="39910318"/>
              <a:ext cx="1362233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1. </a:t>
              </a:r>
              <a:r>
                <a:rPr lang="en-GB" sz="2400">
                  <a:solidFill>
                    <a:srgbClr val="000000"/>
                  </a:solidFill>
                  <a:latin typeface="Calibri"/>
                  <a:ea typeface="Calibri"/>
                  <a:cs typeface="Calibri"/>
                  <a:sym typeface="Calibri"/>
                </a:rPr>
                <a:t>Sadun RE, Chung RJ, Pollock MD, Maslow GR. Lost in transition: resident and fellow training and experience caring for young adults with chronic conditions in a large United States' academic medical center. Med Educ Online 2019;24:1605783.</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grpSp>
      <p:sp>
        <p:nvSpPr>
          <p:cNvPr id="119" name="Google Shape;119;p2"/>
          <p:cNvSpPr txBox="1"/>
          <p:nvPr/>
        </p:nvSpPr>
        <p:spPr>
          <a:xfrm>
            <a:off x="16003588" y="10566400"/>
            <a:ext cx="206274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Method</a:t>
            </a:r>
            <a:endParaRPr b="1" sz="4400">
              <a:solidFill>
                <a:srgbClr val="BC6917"/>
              </a:solidFill>
              <a:latin typeface="Calibri"/>
              <a:ea typeface="Calibri"/>
              <a:cs typeface="Calibri"/>
              <a:sym typeface="Calibri"/>
            </a:endParaRPr>
          </a:p>
        </p:txBody>
      </p:sp>
      <p:sp>
        <p:nvSpPr>
          <p:cNvPr id="120" name="Google Shape;120;p2"/>
          <p:cNvSpPr txBox="1"/>
          <p:nvPr/>
        </p:nvSpPr>
        <p:spPr>
          <a:xfrm>
            <a:off x="1143000" y="18875375"/>
            <a:ext cx="186275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Results</a:t>
            </a:r>
            <a:endParaRPr/>
          </a:p>
        </p:txBody>
      </p:sp>
      <p:sp>
        <p:nvSpPr>
          <p:cNvPr id="121" name="Google Shape;121;p2"/>
          <p:cNvSpPr txBox="1"/>
          <p:nvPr/>
        </p:nvSpPr>
        <p:spPr>
          <a:xfrm>
            <a:off x="16099971" y="28245398"/>
            <a:ext cx="263405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Discussion</a:t>
            </a:r>
            <a:endParaRPr/>
          </a:p>
        </p:txBody>
      </p:sp>
      <p:sp>
        <p:nvSpPr>
          <p:cNvPr id="122" name="Google Shape;122;p2"/>
          <p:cNvSpPr/>
          <p:nvPr/>
        </p:nvSpPr>
        <p:spPr>
          <a:xfrm>
            <a:off x="425450" y="-65088"/>
            <a:ext cx="20602575" cy="1041082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Survey of London Renal Trainees on their experience of managing young people with renal disease</a:t>
            </a:r>
            <a:endParaRPr/>
          </a:p>
          <a:p>
            <a:pPr indent="0" lvl="0" marL="0" marR="0" rtl="0" algn="l">
              <a:spcBef>
                <a:spcPts val="0"/>
              </a:spcBef>
              <a:spcAft>
                <a:spcPts val="0"/>
              </a:spcAft>
              <a:buNone/>
            </a:pPr>
            <a:r>
              <a:rPr lang="en-GB" sz="1800">
                <a:solidFill>
                  <a:schemeClr val="lt1"/>
                </a:solidFill>
                <a:latin typeface="Arial"/>
                <a:ea typeface="Arial"/>
                <a:cs typeface="Arial"/>
                <a:sym typeface="Arial"/>
              </a:rPr>
              <a:t>Survey of London Renal Trainees on their experience of managing young people with renal disease</a:t>
            </a:r>
            <a:endParaRPr/>
          </a:p>
          <a:p>
            <a:pPr indent="0" lvl="0" marL="0" marR="0" rtl="0" algn="l">
              <a:spcBef>
                <a:spcPts val="0"/>
              </a:spcBef>
              <a:spcAft>
                <a:spcPts val="0"/>
              </a:spcAft>
              <a:buNone/>
            </a:pPr>
            <a:r>
              <a:rPr b="1" lang="en-GB" sz="7200">
                <a:solidFill>
                  <a:srgbClr val="0070C0"/>
                </a:solidFill>
                <a:latin typeface="Arial"/>
                <a:ea typeface="Arial"/>
                <a:cs typeface="Arial"/>
                <a:sym typeface="Arial"/>
              </a:rPr>
              <a:t>Survey of London Renal Trainees on their experience of managing young people with renal disease</a:t>
            </a:r>
            <a:endParaRPr b="1" sz="6000">
              <a:solidFill>
                <a:srgbClr val="006699"/>
              </a:solidFill>
              <a:latin typeface="Arial"/>
              <a:ea typeface="Arial"/>
              <a:cs typeface="Arial"/>
              <a:sym typeface="Arial"/>
            </a:endParaRPr>
          </a:p>
          <a:p>
            <a:pPr indent="0" lvl="0" marL="0" marR="0" rtl="0" algn="l">
              <a:spcBef>
                <a:spcPts val="0"/>
              </a:spcBef>
              <a:spcAft>
                <a:spcPts val="0"/>
              </a:spcAft>
              <a:buNone/>
            </a:pPr>
            <a:r>
              <a:rPr lang="en-GB" sz="6000">
                <a:solidFill>
                  <a:srgbClr val="0070C0"/>
                </a:solidFill>
                <a:latin typeface="Arial"/>
                <a:ea typeface="Arial"/>
                <a:cs typeface="Arial"/>
                <a:sym typeface="Arial"/>
              </a:rPr>
              <a:t>Michelle Allan,</a:t>
            </a:r>
            <a:r>
              <a:rPr baseline="30000" lang="en-GB" sz="6000">
                <a:solidFill>
                  <a:srgbClr val="0070C0"/>
                </a:solidFill>
                <a:latin typeface="Arial"/>
                <a:ea typeface="Arial"/>
                <a:cs typeface="Arial"/>
                <a:sym typeface="Arial"/>
              </a:rPr>
              <a:t>1,2  </a:t>
            </a:r>
            <a:r>
              <a:rPr lang="en-GB" sz="6000">
                <a:solidFill>
                  <a:srgbClr val="0070C0"/>
                </a:solidFill>
                <a:latin typeface="Arial"/>
                <a:ea typeface="Arial"/>
                <a:cs typeface="Arial"/>
                <a:sym typeface="Arial"/>
              </a:rPr>
              <a:t> Nicola Cunningham,</a:t>
            </a:r>
            <a:r>
              <a:rPr baseline="30000" lang="en-GB" sz="6000">
                <a:solidFill>
                  <a:srgbClr val="0070C0"/>
                </a:solidFill>
                <a:latin typeface="Arial"/>
                <a:ea typeface="Arial"/>
                <a:cs typeface="Arial"/>
                <a:sym typeface="Arial"/>
              </a:rPr>
              <a:t>1,3  </a:t>
            </a:r>
            <a:r>
              <a:rPr lang="en-GB" sz="6000">
                <a:solidFill>
                  <a:srgbClr val="0070C0"/>
                </a:solidFill>
                <a:latin typeface="Arial"/>
                <a:ea typeface="Arial"/>
                <a:cs typeface="Arial"/>
                <a:sym typeface="Arial"/>
              </a:rPr>
              <a:t>Refik Gokmen</a:t>
            </a:r>
            <a:r>
              <a:rPr baseline="30000" lang="en-GB" sz="6000">
                <a:solidFill>
                  <a:srgbClr val="0070C0"/>
                </a:solidFill>
                <a:latin typeface="Arial"/>
                <a:ea typeface="Arial"/>
                <a:cs typeface="Arial"/>
                <a:sym typeface="Arial"/>
              </a:rPr>
              <a:t>1,4 </a:t>
            </a:r>
            <a:r>
              <a:rPr lang="en-GB" sz="6000">
                <a:solidFill>
                  <a:srgbClr val="0070C0"/>
                </a:solidFill>
                <a:latin typeface="Arial"/>
                <a:ea typeface="Arial"/>
                <a:cs typeface="Arial"/>
                <a:sym typeface="Arial"/>
              </a:rPr>
              <a:t>, Joyce Popoola </a:t>
            </a:r>
            <a:r>
              <a:rPr baseline="30000" lang="en-GB" sz="6000">
                <a:solidFill>
                  <a:srgbClr val="0070C0"/>
                </a:solidFill>
                <a:latin typeface="Arial"/>
                <a:ea typeface="Arial"/>
                <a:cs typeface="Arial"/>
                <a:sym typeface="Arial"/>
              </a:rPr>
              <a:t>1,3</a:t>
            </a:r>
            <a:endParaRPr/>
          </a:p>
          <a:p>
            <a:pPr indent="0" lvl="0" marL="0" marR="0" rtl="0" algn="l">
              <a:spcBef>
                <a:spcPts val="0"/>
              </a:spcBef>
              <a:spcAft>
                <a:spcPts val="0"/>
              </a:spcAft>
              <a:buNone/>
            </a:pPr>
            <a:r>
              <a:t/>
            </a:r>
            <a:endParaRPr sz="5200">
              <a:solidFill>
                <a:srgbClr val="0070C0"/>
              </a:solidFill>
              <a:latin typeface="Arial"/>
              <a:ea typeface="Arial"/>
              <a:cs typeface="Arial"/>
              <a:sym typeface="Arial"/>
            </a:endParaRPr>
          </a:p>
          <a:p>
            <a:pPr indent="0" lvl="0" marL="0" marR="0" rtl="0" algn="l">
              <a:spcBef>
                <a:spcPts val="0"/>
              </a:spcBef>
              <a:spcAft>
                <a:spcPts val="0"/>
              </a:spcAft>
              <a:buNone/>
            </a:pPr>
            <a:r>
              <a:rPr baseline="30000" lang="en-GB" sz="5200">
                <a:solidFill>
                  <a:srgbClr val="0070C0"/>
                </a:solidFill>
                <a:latin typeface="Arial"/>
                <a:ea typeface="Arial"/>
                <a:cs typeface="Arial"/>
                <a:sym typeface="Arial"/>
              </a:rPr>
              <a:t>1</a:t>
            </a:r>
            <a:r>
              <a:rPr lang="en-GB" sz="5200">
                <a:solidFill>
                  <a:srgbClr val="0070C0"/>
                </a:solidFill>
                <a:latin typeface="Arial"/>
                <a:ea typeface="Arial"/>
                <a:cs typeface="Arial"/>
                <a:sym typeface="Arial"/>
              </a:rPr>
              <a:t>London Kidney Network, </a:t>
            </a:r>
            <a:r>
              <a:rPr baseline="30000" lang="en-GB" sz="5200">
                <a:solidFill>
                  <a:srgbClr val="0070C0"/>
                </a:solidFill>
                <a:latin typeface="Arial"/>
                <a:ea typeface="Arial"/>
                <a:cs typeface="Arial"/>
                <a:sym typeface="Arial"/>
              </a:rPr>
              <a:t>2</a:t>
            </a:r>
            <a:r>
              <a:rPr lang="en-GB" sz="5200">
                <a:solidFill>
                  <a:srgbClr val="0070C0"/>
                </a:solidFill>
                <a:latin typeface="Arial"/>
                <a:ea typeface="Arial"/>
                <a:cs typeface="Arial"/>
                <a:sym typeface="Arial"/>
              </a:rPr>
              <a:t>Barts Health NHS Trust, </a:t>
            </a:r>
            <a:r>
              <a:rPr baseline="30000" lang="en-GB" sz="5200">
                <a:solidFill>
                  <a:srgbClr val="0070C0"/>
                </a:solidFill>
                <a:latin typeface="Arial"/>
                <a:ea typeface="Arial"/>
                <a:cs typeface="Arial"/>
                <a:sym typeface="Arial"/>
              </a:rPr>
              <a:t>3 </a:t>
            </a:r>
            <a:r>
              <a:rPr lang="en-GB" sz="5200">
                <a:solidFill>
                  <a:srgbClr val="0070C0"/>
                </a:solidFill>
                <a:latin typeface="Arial"/>
                <a:ea typeface="Arial"/>
                <a:cs typeface="Arial"/>
                <a:sym typeface="Arial"/>
              </a:rPr>
              <a:t>St George’s University Hospital NHS Trust, </a:t>
            </a:r>
            <a:r>
              <a:rPr baseline="30000" lang="en-GB" sz="5200">
                <a:solidFill>
                  <a:srgbClr val="0070C0"/>
                </a:solidFill>
                <a:latin typeface="Arial"/>
                <a:ea typeface="Arial"/>
                <a:cs typeface="Arial"/>
                <a:sym typeface="Arial"/>
              </a:rPr>
              <a:t>4</a:t>
            </a:r>
            <a:r>
              <a:rPr lang="en-GB" sz="5200">
                <a:solidFill>
                  <a:srgbClr val="0070C0"/>
                </a:solidFill>
                <a:latin typeface="Arial"/>
                <a:ea typeface="Arial"/>
                <a:cs typeface="Arial"/>
                <a:sym typeface="Arial"/>
              </a:rPr>
              <a:t>Guy’s &amp; St Thomas’ NHS Foundation Trust.</a:t>
            </a:r>
            <a:endParaRPr/>
          </a:p>
        </p:txBody>
      </p:sp>
      <p:pic>
        <p:nvPicPr>
          <p:cNvPr descr="V:\LKN Logo Files\Standard Logo Files\Original on Transparent.png" id="123" name="Google Shape;123;p2"/>
          <p:cNvPicPr preferRelativeResize="0"/>
          <p:nvPr/>
        </p:nvPicPr>
        <p:blipFill rotWithShape="1">
          <a:blip r:embed="rId3">
            <a:alphaModFix/>
          </a:blip>
          <a:srcRect b="0" l="0" r="0" t="0"/>
          <a:stretch/>
        </p:blipFill>
        <p:spPr>
          <a:xfrm>
            <a:off x="21028025" y="733425"/>
            <a:ext cx="8629650" cy="3151188"/>
          </a:xfrm>
          <a:prstGeom prst="rect">
            <a:avLst/>
          </a:prstGeom>
          <a:noFill/>
          <a:ln>
            <a:noFill/>
          </a:ln>
        </p:spPr>
      </p:pic>
      <p:sp>
        <p:nvSpPr>
          <p:cNvPr id="124" name="Google Shape;124;p2"/>
          <p:cNvSpPr txBox="1"/>
          <p:nvPr/>
        </p:nvSpPr>
        <p:spPr>
          <a:xfrm>
            <a:off x="1143000" y="10555288"/>
            <a:ext cx="469782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Introduction &amp; Aim</a:t>
            </a:r>
            <a:endParaRPr/>
          </a:p>
        </p:txBody>
      </p:sp>
      <p:sp>
        <p:nvSpPr>
          <p:cNvPr id="125" name="Google Shape;125;p2"/>
          <p:cNvSpPr txBox="1"/>
          <p:nvPr/>
        </p:nvSpPr>
        <p:spPr>
          <a:xfrm>
            <a:off x="738188" y="11550650"/>
            <a:ext cx="13871575" cy="643253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transition between paediatric and adult services is a crucial period in the lives of young patients with far-reaching consequences on their long-term physical and mental health and quality of life.</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London Kidney Network Young Adult Workstream was established in December 2021 to define good care for this transition period and examine the experiences and service pathways of people aged 16-29 with kidney conditions.</a:t>
            </a:r>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To improve present and future care, we wanted to quantify the current London trainee understanding of transition, to effectively target future training and education resources.</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
        <p:nvSpPr>
          <p:cNvPr id="126" name="Google Shape;126;p2"/>
          <p:cNvSpPr txBox="1"/>
          <p:nvPr/>
        </p:nvSpPr>
        <p:spPr>
          <a:xfrm>
            <a:off x="15139987" y="18155192"/>
            <a:ext cx="14393863" cy="514115"/>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Figure 1: Trainees did not feel prepared to manage kidney disease in young people</a:t>
            </a:r>
            <a:endParaRPr b="0" i="0" sz="2800" u="none" cap="none" strike="noStrike">
              <a:solidFill>
                <a:schemeClr val="dk1"/>
              </a:solidFill>
              <a:latin typeface="Calibri"/>
              <a:ea typeface="Calibri"/>
              <a:cs typeface="Calibri"/>
              <a:sym typeface="Calibri"/>
            </a:endParaRPr>
          </a:p>
        </p:txBody>
      </p:sp>
      <p:sp>
        <p:nvSpPr>
          <p:cNvPr id="127" name="Google Shape;127;p2"/>
          <p:cNvSpPr txBox="1"/>
          <p:nvPr/>
        </p:nvSpPr>
        <p:spPr>
          <a:xfrm>
            <a:off x="0" y="28248404"/>
            <a:ext cx="15875000" cy="514115"/>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Figure 2:  Trainees would prefer experiential learning to online learning</a:t>
            </a:r>
            <a:endParaRPr b="1" i="0" sz="2800" u="none" cap="none" strike="noStrike">
              <a:solidFill>
                <a:schemeClr val="dk1"/>
              </a:solidFill>
              <a:latin typeface="Calibri"/>
              <a:ea typeface="Calibri"/>
              <a:cs typeface="Calibri"/>
              <a:sym typeface="Calibri"/>
            </a:endParaRPr>
          </a:p>
        </p:txBody>
      </p:sp>
      <p:sp>
        <p:nvSpPr>
          <p:cNvPr id="128" name="Google Shape;128;p2"/>
          <p:cNvSpPr txBox="1"/>
          <p:nvPr/>
        </p:nvSpPr>
        <p:spPr>
          <a:xfrm>
            <a:off x="9455260" y="41421533"/>
            <a:ext cx="11615187" cy="12452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0070C0"/>
                </a:solidFill>
                <a:latin typeface="Calibri"/>
                <a:ea typeface="Calibri"/>
                <a:cs typeface="Calibri"/>
                <a:sym typeface="Calibri"/>
              </a:rPr>
              <a:t>Contact</a:t>
            </a:r>
            <a:endParaRPr/>
          </a:p>
          <a:p>
            <a:pPr indent="0" lvl="0" marL="0" marR="0" rtl="0" algn="l">
              <a:spcBef>
                <a:spcPts val="0"/>
              </a:spcBef>
              <a:spcAft>
                <a:spcPts val="0"/>
              </a:spcAft>
              <a:buNone/>
            </a:pPr>
            <a:r>
              <a:rPr lang="en-GB" sz="3600">
                <a:solidFill>
                  <a:schemeClr val="dk1"/>
                </a:solidFill>
                <a:latin typeface="Calibri"/>
                <a:ea typeface="Calibri"/>
                <a:cs typeface="Calibri"/>
                <a:sym typeface="Calibri"/>
              </a:rPr>
              <a:t>lkn.londonkidneynetwork@nhs.net  </a:t>
            </a:r>
            <a:r>
              <a:rPr lang="en-GB" sz="3600" u="sng">
                <a:solidFill>
                  <a:schemeClr val="dk1"/>
                </a:solidFill>
                <a:latin typeface="Calibri"/>
                <a:ea typeface="Calibri"/>
                <a:cs typeface="Calibri"/>
                <a:sym typeface="Calibri"/>
                <a:hlinkClick r:id="rId4">
                  <a:extLst>
                    <a:ext uri="{A12FA001-AC4F-418D-AE19-62706E023703}">
                      <ahyp:hlinkClr val="tx"/>
                    </a:ext>
                  </a:extLst>
                </a:hlinkClick>
              </a:rPr>
              <a:t>michelle.allan2@nhs.net</a:t>
            </a:r>
            <a:endParaRPr sz="3600">
              <a:solidFill>
                <a:schemeClr val="dk1"/>
              </a:solidFill>
              <a:latin typeface="Calibri"/>
              <a:ea typeface="Calibri"/>
              <a:cs typeface="Calibri"/>
              <a:sym typeface="Calibri"/>
            </a:endParaRPr>
          </a:p>
        </p:txBody>
      </p:sp>
      <p:sp>
        <p:nvSpPr>
          <p:cNvPr id="129" name="Google Shape;129;p2"/>
          <p:cNvSpPr txBox="1"/>
          <p:nvPr/>
        </p:nvSpPr>
        <p:spPr>
          <a:xfrm>
            <a:off x="15500350" y="11434763"/>
            <a:ext cx="13871575" cy="5386090"/>
          </a:xfrm>
          <a:prstGeom prst="rect">
            <a:avLst/>
          </a:prstGeom>
          <a:noFill/>
          <a:ln>
            <a:noFill/>
          </a:ln>
        </p:spPr>
        <p:txBody>
          <a:bodyPr anchorCtr="0" anchor="t" bIns="45700" lIns="91425" spcFirstLastPara="1" rIns="91425" wrap="square" tIns="45700">
            <a:spAutoFit/>
          </a:bodyPr>
          <a:lstStyle/>
          <a:p>
            <a:pPr indent="-571500" lvl="1" marL="857250" marR="0" rtl="0" algn="l">
              <a:spcBef>
                <a:spcPts val="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A trainee questionnaire was designed by a subgroup consisting of a renal trainee, a renal consultant, a young adult affected by kidney disease and a project manager.</a:t>
            </a:r>
            <a:endParaRPr b="0" i="0" sz="8200" u="none" cap="none" strike="noStrike">
              <a:solidFill>
                <a:schemeClr val="dk1"/>
              </a:solidFill>
              <a:latin typeface="Arial"/>
              <a:ea typeface="Arial"/>
              <a:cs typeface="Arial"/>
              <a:sym typeface="Arial"/>
            </a:endParaRPr>
          </a:p>
          <a:p>
            <a:pPr indent="-571500" lvl="1" marL="857250" marR="0" rtl="0" algn="l">
              <a:spcBef>
                <a:spcPts val="12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It was adapted from a published US survey, and finalised as a 22-item electronic questionnaire after feedback from the LKN Workstream.</a:t>
            </a:r>
            <a:r>
              <a:rPr b="0" baseline="30000" i="0" lang="en-GB" sz="3600" u="none" cap="none" strike="noStrike">
                <a:solidFill>
                  <a:schemeClr val="dk1"/>
                </a:solidFill>
                <a:latin typeface="Calibri"/>
                <a:ea typeface="Calibri"/>
                <a:cs typeface="Calibri"/>
                <a:sym typeface="Calibri"/>
              </a:rPr>
              <a:t>1</a:t>
            </a:r>
            <a:r>
              <a:rPr b="0" i="0" lang="en-GB" sz="36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a:p>
            <a:pPr indent="-571500" lvl="1" marL="857250" marR="0" rtl="0" algn="l">
              <a:spcBef>
                <a:spcPts val="12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It was uploaded to the online platform Smartsurvey and circulated via Health Education England London to all 90 trainees enrolled in renal medicine in London in August 2022. The questionnaire closed after monthly reminders in November 2022.</a:t>
            </a:r>
            <a:endParaRPr b="0" i="0" sz="3600" u="none" cap="none" strike="noStrike">
              <a:solidFill>
                <a:schemeClr val="dk1"/>
              </a:solidFill>
              <a:latin typeface="Calibri"/>
              <a:ea typeface="Calibri"/>
              <a:cs typeface="Calibri"/>
              <a:sym typeface="Calibri"/>
            </a:endParaRPr>
          </a:p>
        </p:txBody>
      </p:sp>
      <p:sp>
        <p:nvSpPr>
          <p:cNvPr id="130" name="Google Shape;130;p2"/>
          <p:cNvSpPr txBox="1"/>
          <p:nvPr/>
        </p:nvSpPr>
        <p:spPr>
          <a:xfrm>
            <a:off x="15756259" y="29173720"/>
            <a:ext cx="13871575" cy="9633406"/>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London renal trainees felt underequipped and lacked confidence when looking after young people with kidney disease, despite frequent clinical exposure. </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They recognised their limitations and were keen to gain further training and experience.</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limitations of this project include  </a:t>
            </a:r>
            <a:endParaRPr sz="3600">
              <a:solidFill>
                <a:schemeClr val="dk1"/>
              </a:solidFill>
              <a:latin typeface="Calibri"/>
              <a:ea typeface="Calibri"/>
              <a:cs typeface="Calibri"/>
              <a:sym typeface="Calibri"/>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A low response rate</a:t>
            </a:r>
            <a:endParaRPr b="0" i="0" sz="3600" u="none" cap="none" strike="noStrike">
              <a:solidFill>
                <a:schemeClr val="dk1"/>
              </a:solidFill>
              <a:latin typeface="Calibri"/>
              <a:ea typeface="Calibri"/>
              <a:cs typeface="Calibri"/>
              <a:sym typeface="Calibri"/>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Potential respondent bias</a:t>
            </a:r>
            <a:endParaRPr b="0" i="0" sz="3600" u="none" cap="none" strike="noStrike">
              <a:solidFill>
                <a:schemeClr val="dk1"/>
              </a:solidFill>
              <a:latin typeface="Calibri"/>
              <a:ea typeface="Calibri"/>
              <a:cs typeface="Calibri"/>
              <a:sym typeface="Calibri"/>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The majority of respondents were from North London, so the findings shouldn't be generalised across London</a:t>
            </a:r>
            <a:endParaRPr b="0" i="0" sz="3600" u="none" cap="none" strike="noStrike">
              <a:solidFill>
                <a:schemeClr val="dk1"/>
              </a:solidFill>
              <a:latin typeface="Calibri"/>
              <a:ea typeface="Calibri"/>
              <a:cs typeface="Calibri"/>
              <a:sym typeface="Calibri"/>
            </a:endParaRPr>
          </a:p>
          <a:p>
            <a:pPr indent="-57150" lvl="1" marL="857250" marR="0" rtl="0" algn="l">
              <a:spcBef>
                <a:spcPts val="1200"/>
              </a:spcBef>
              <a:spcAft>
                <a:spcPts val="0"/>
              </a:spcAft>
              <a:buClr>
                <a:schemeClr val="dk1"/>
              </a:buClr>
              <a:buSzPts val="3600"/>
              <a:buFont typeface="Courier New"/>
              <a:buNone/>
            </a:pPr>
            <a:r>
              <a:t/>
            </a:r>
            <a:endParaRPr b="0" i="0" sz="3600" u="none" cap="none" strike="noStrike">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We have since delivered a North London Deanery training day on the transition between paediatric and adult services.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We intend to develop training packages and repeat the survey after these interventions. </a:t>
            </a:r>
            <a:endParaRPr sz="3600">
              <a:solidFill>
                <a:schemeClr val="dk1"/>
              </a:solidFill>
              <a:latin typeface="Calibri"/>
              <a:ea typeface="Calibri"/>
              <a:cs typeface="Calibri"/>
              <a:sym typeface="Calibri"/>
            </a:endParaRPr>
          </a:p>
        </p:txBody>
      </p:sp>
      <p:sp>
        <p:nvSpPr>
          <p:cNvPr id="131" name="Google Shape;131;p2"/>
          <p:cNvSpPr txBox="1"/>
          <p:nvPr/>
        </p:nvSpPr>
        <p:spPr>
          <a:xfrm>
            <a:off x="712335" y="19750949"/>
            <a:ext cx="13871575" cy="8309967"/>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There was a 20% response rate (18 trainees). Of these, 75% were from North London, and 50% had 2-4 years of training. </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All had cared for a young person at least 3-4 times per year, but only one felt confident in that role (Fig 1). Trainees reported especially low confidence discussing body health, family planning and the broader impact of kidney disease on young peoples’ social, psychological and sexual health.</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All agreed that doctors have a responsibility to prepare young people to move to adult services; however,  60% felt that young people were not adequately prepared.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Only 30% had had any form of formal training or role-modelling and 83% felt there was insufficient education on this topic. Trainees indicated a preference for experiential learning (Fig 2).</a:t>
            </a:r>
            <a:endParaRPr sz="3600">
              <a:solidFill>
                <a:schemeClr val="dk1"/>
              </a:solidFill>
              <a:latin typeface="Calibri"/>
              <a:ea typeface="Calibri"/>
              <a:cs typeface="Calibri"/>
              <a:sym typeface="Calibri"/>
            </a:endParaRPr>
          </a:p>
          <a:p>
            <a:pPr indent="-228600" lvl="0" marL="457200" marR="0" rtl="0" algn="l">
              <a:spcBef>
                <a:spcPts val="0"/>
              </a:spcBef>
              <a:spcAft>
                <a:spcPts val="0"/>
              </a:spcAft>
              <a:buClr>
                <a:schemeClr val="dk1"/>
              </a:buClr>
              <a:buSzPts val="3600"/>
              <a:buFont typeface="Arial"/>
              <a:buNone/>
            </a:pPr>
            <a:r>
              <a:t/>
            </a:r>
            <a:endParaRPr sz="3600">
              <a:solidFill>
                <a:schemeClr val="dk1"/>
              </a:solidFill>
              <a:latin typeface="Arial"/>
              <a:ea typeface="Arial"/>
              <a:cs typeface="Arial"/>
              <a:sym typeface="Arial"/>
            </a:endParaRPr>
          </a:p>
        </p:txBody>
      </p:sp>
      <p:pic>
        <p:nvPicPr>
          <p:cNvPr descr="A graph with different colored bars&#10;&#10;Description automatically generated" id="132" name="Google Shape;132;p2"/>
          <p:cNvPicPr preferRelativeResize="0"/>
          <p:nvPr/>
        </p:nvPicPr>
        <p:blipFill rotWithShape="1">
          <a:blip r:embed="rId5">
            <a:alphaModFix/>
          </a:blip>
          <a:srcRect b="0" l="0" r="0" t="0"/>
          <a:stretch/>
        </p:blipFill>
        <p:spPr>
          <a:xfrm>
            <a:off x="17019585" y="18865471"/>
            <a:ext cx="11365556" cy="9011471"/>
          </a:xfrm>
          <a:prstGeom prst="rect">
            <a:avLst/>
          </a:prstGeom>
          <a:noFill/>
          <a:ln>
            <a:noFill/>
          </a:ln>
        </p:spPr>
      </p:pic>
      <p:pic>
        <p:nvPicPr>
          <p:cNvPr descr="A graph of different colored bars&#10;&#10;Description automatically generated with medium confidence" id="133" name="Google Shape;133;p2"/>
          <p:cNvPicPr preferRelativeResize="0"/>
          <p:nvPr/>
        </p:nvPicPr>
        <p:blipFill rotWithShape="1">
          <a:blip r:embed="rId6">
            <a:alphaModFix/>
          </a:blip>
          <a:srcRect b="0" l="0" r="0" t="9138"/>
          <a:stretch/>
        </p:blipFill>
        <p:spPr>
          <a:xfrm>
            <a:off x="990927" y="28905033"/>
            <a:ext cx="12629514" cy="8874273"/>
          </a:xfrm>
          <a:prstGeom prst="rect">
            <a:avLst/>
          </a:prstGeom>
          <a:noFill/>
          <a:ln>
            <a:noFill/>
          </a:ln>
        </p:spPr>
      </p:pic>
      <p:grpSp>
        <p:nvGrpSpPr>
          <p:cNvPr id="134" name="Google Shape;134;p2"/>
          <p:cNvGrpSpPr/>
          <p:nvPr/>
        </p:nvGrpSpPr>
        <p:grpSpPr>
          <a:xfrm>
            <a:off x="26111946" y="41701846"/>
            <a:ext cx="3780297" cy="1002146"/>
            <a:chOff x="24825186" y="41574027"/>
            <a:chExt cx="3780297" cy="1002146"/>
          </a:xfrm>
        </p:grpSpPr>
        <p:sp>
          <p:nvSpPr>
            <p:cNvPr id="135" name="Google Shape;135;p2"/>
            <p:cNvSpPr/>
            <p:nvPr/>
          </p:nvSpPr>
          <p:spPr>
            <a:xfrm>
              <a:off x="25769952" y="41721157"/>
              <a:ext cx="2835531" cy="707886"/>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2166B2"/>
                  </a:solidFill>
                  <a:latin typeface="Calibri"/>
                  <a:ea typeface="Calibri"/>
                  <a:cs typeface="Calibri"/>
                  <a:sym typeface="Calibri"/>
                </a:rPr>
                <a:t>@drmeallan</a:t>
              </a:r>
              <a:endParaRPr sz="4000">
                <a:solidFill>
                  <a:srgbClr val="2166B2"/>
                </a:solidFill>
                <a:latin typeface="Calibri"/>
                <a:ea typeface="Calibri"/>
                <a:cs typeface="Calibri"/>
                <a:sym typeface="Calibri"/>
              </a:endParaRPr>
            </a:p>
          </p:txBody>
        </p:sp>
        <p:pic>
          <p:nvPicPr>
            <p:cNvPr descr="A black background with a black square&#10;&#10;Description automatically generated with medium confidence" id="136" name="Google Shape;136;p2"/>
            <p:cNvPicPr preferRelativeResize="0"/>
            <p:nvPr/>
          </p:nvPicPr>
          <p:blipFill rotWithShape="1">
            <a:blip r:embed="rId7">
              <a:alphaModFix/>
            </a:blip>
            <a:srcRect b="0" l="0" r="0" t="0"/>
            <a:stretch/>
          </p:blipFill>
          <p:spPr>
            <a:xfrm>
              <a:off x="24825186" y="41574027"/>
              <a:ext cx="980893" cy="1002146"/>
            </a:xfrm>
            <a:prstGeom prst="rect">
              <a:avLst/>
            </a:prstGeom>
            <a:noFill/>
            <a:ln>
              <a:noFill/>
            </a:ln>
          </p:spPr>
        </p:pic>
      </p:grpSp>
      <p:pic>
        <p:nvPicPr>
          <p:cNvPr descr="A qr code with a piece of paper&#10;&#10;Description automatically generated" id="137" name="Google Shape;137;p2"/>
          <p:cNvPicPr preferRelativeResize="0"/>
          <p:nvPr/>
        </p:nvPicPr>
        <p:blipFill rotWithShape="1">
          <a:blip r:embed="rId8">
            <a:alphaModFix/>
          </a:blip>
          <a:srcRect b="0" l="0" r="0" t="0"/>
          <a:stretch/>
        </p:blipFill>
        <p:spPr>
          <a:xfrm>
            <a:off x="26912004" y="38704394"/>
            <a:ext cx="2990633" cy="3012960"/>
          </a:xfrm>
          <a:prstGeom prst="rect">
            <a:avLst/>
          </a:prstGeom>
          <a:noFill/>
          <a:ln>
            <a:noFill/>
          </a:ln>
        </p:spPr>
      </p:pic>
      <p:sp>
        <p:nvSpPr>
          <p:cNvPr id="138" name="Google Shape;138;p2"/>
          <p:cNvSpPr txBox="1"/>
          <p:nvPr/>
        </p:nvSpPr>
        <p:spPr>
          <a:xfrm>
            <a:off x="15507943" y="39873110"/>
            <a:ext cx="119196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BC6917"/>
                </a:solidFill>
                <a:latin typeface="Calibri"/>
                <a:ea typeface="Calibri"/>
                <a:cs typeface="Calibri"/>
                <a:sym typeface="Calibri"/>
              </a:rPr>
              <a:t>Scan the QR code to see the full survey report and questions</a:t>
            </a:r>
            <a:endParaRPr sz="3600">
              <a:solidFill>
                <a:srgbClr val="BC691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p:nvPr/>
        </p:nvSpPr>
        <p:spPr>
          <a:xfrm>
            <a:off x="954088" y="954088"/>
            <a:ext cx="28371800" cy="59769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00">
              <a:solidFill>
                <a:schemeClr val="lt1"/>
              </a:solidFill>
              <a:latin typeface="Arial"/>
              <a:ea typeface="Arial"/>
              <a:cs typeface="Arial"/>
              <a:sym typeface="Arial"/>
            </a:endParaRPr>
          </a:p>
        </p:txBody>
      </p:sp>
      <p:sp>
        <p:nvSpPr>
          <p:cNvPr id="145" name="Google Shape;145;p3"/>
          <p:cNvSpPr txBox="1"/>
          <p:nvPr/>
        </p:nvSpPr>
        <p:spPr>
          <a:xfrm>
            <a:off x="15099237" y="7177882"/>
            <a:ext cx="1419701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Methods</a:t>
            </a:r>
            <a:endParaRPr/>
          </a:p>
        </p:txBody>
      </p:sp>
      <p:sp>
        <p:nvSpPr>
          <p:cNvPr id="146" name="Google Shape;146;p3"/>
          <p:cNvSpPr/>
          <p:nvPr/>
        </p:nvSpPr>
        <p:spPr>
          <a:xfrm>
            <a:off x="550769" y="382588"/>
            <a:ext cx="28579566" cy="7150183"/>
          </a:xfrm>
          <a:prstGeom prst="roundRect">
            <a:avLst>
              <a:gd fmla="val 474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7200">
                <a:solidFill>
                  <a:srgbClr val="0070C0"/>
                </a:solidFill>
                <a:latin typeface="Arial"/>
                <a:ea typeface="Arial"/>
                <a:cs typeface="Arial"/>
                <a:sym typeface="Arial"/>
              </a:rPr>
              <a:t>London Kidney Network Supportive Care Data Audit:</a:t>
            </a:r>
            <a:endParaRPr b="1" sz="7200">
              <a:solidFill>
                <a:srgbClr val="0070C0"/>
              </a:solidFill>
              <a:latin typeface="Arial"/>
              <a:ea typeface="Arial"/>
              <a:cs typeface="Arial"/>
              <a:sym typeface="Arial"/>
            </a:endParaRPr>
          </a:p>
          <a:p>
            <a:pPr indent="0" lvl="0" marL="0" marR="0" rtl="0" algn="l">
              <a:spcBef>
                <a:spcPts val="0"/>
              </a:spcBef>
              <a:spcAft>
                <a:spcPts val="0"/>
              </a:spcAft>
              <a:buNone/>
            </a:pPr>
            <a:r>
              <a:rPr b="1" lang="en-GB" sz="7200">
                <a:solidFill>
                  <a:srgbClr val="0070C0"/>
                </a:solidFill>
                <a:latin typeface="Arial"/>
                <a:ea typeface="Arial"/>
                <a:cs typeface="Arial"/>
                <a:sym typeface="Arial"/>
              </a:rPr>
              <a:t>Exploring The Possibilities; Understand The Challenges </a:t>
            </a:r>
            <a:endParaRPr b="1" sz="7200">
              <a:solidFill>
                <a:srgbClr val="0070C0"/>
              </a:solidFill>
              <a:latin typeface="Arial"/>
              <a:ea typeface="Arial"/>
              <a:cs typeface="Arial"/>
              <a:sym typeface="Arial"/>
            </a:endParaRPr>
          </a:p>
          <a:p>
            <a:pPr indent="0" lvl="0" marL="0" marR="0" rtl="0" algn="ctr">
              <a:spcBef>
                <a:spcPts val="0"/>
              </a:spcBef>
              <a:spcAft>
                <a:spcPts val="0"/>
              </a:spcAft>
              <a:buNone/>
            </a:pPr>
            <a:r>
              <a:t/>
            </a:r>
            <a:endParaRPr b="1" sz="2400">
              <a:solidFill>
                <a:srgbClr val="006699"/>
              </a:solidFill>
              <a:latin typeface="Arial"/>
              <a:ea typeface="Arial"/>
              <a:cs typeface="Arial"/>
              <a:sym typeface="Arial"/>
            </a:endParaRPr>
          </a:p>
          <a:p>
            <a:pPr indent="0" lvl="0" marL="0" marR="0" rtl="0" algn="l">
              <a:spcBef>
                <a:spcPts val="0"/>
              </a:spcBef>
              <a:spcAft>
                <a:spcPts val="0"/>
              </a:spcAft>
              <a:buNone/>
            </a:pPr>
            <a:r>
              <a:rPr lang="en-GB" sz="4400">
                <a:solidFill>
                  <a:srgbClr val="538CD5"/>
                </a:solidFill>
                <a:latin typeface="Arial"/>
                <a:ea typeface="Arial"/>
                <a:cs typeface="Arial"/>
                <a:sym typeface="Arial"/>
              </a:rPr>
              <a:t>H Brown</a:t>
            </a:r>
            <a:r>
              <a:rPr baseline="30000" lang="en-GB" sz="4400">
                <a:solidFill>
                  <a:srgbClr val="0070C0"/>
                </a:solidFill>
                <a:latin typeface="Arial"/>
                <a:ea typeface="Arial"/>
                <a:cs typeface="Arial"/>
                <a:sym typeface="Arial"/>
              </a:rPr>
              <a:t>1,2</a:t>
            </a:r>
            <a:r>
              <a:rPr lang="en-GB" sz="4400">
                <a:solidFill>
                  <a:srgbClr val="538CD5"/>
                </a:solidFill>
                <a:latin typeface="Arial"/>
                <a:ea typeface="Arial"/>
                <a:cs typeface="Arial"/>
                <a:sym typeface="Arial"/>
              </a:rPr>
              <a:t>, S Kelly</a:t>
            </a:r>
            <a:r>
              <a:rPr baseline="30000" lang="en-GB" sz="4400">
                <a:solidFill>
                  <a:srgbClr val="0070C0"/>
                </a:solidFill>
                <a:latin typeface="Arial"/>
                <a:ea typeface="Arial"/>
                <a:cs typeface="Arial"/>
                <a:sym typeface="Arial"/>
              </a:rPr>
              <a:t>3</a:t>
            </a:r>
            <a:r>
              <a:rPr lang="en-GB" sz="4400">
                <a:solidFill>
                  <a:srgbClr val="538CD5"/>
                </a:solidFill>
                <a:latin typeface="Arial"/>
                <a:ea typeface="Arial"/>
                <a:cs typeface="Arial"/>
                <a:sym typeface="Arial"/>
              </a:rPr>
              <a:t>, K Chu</a:t>
            </a:r>
            <a:r>
              <a:rPr baseline="30000" lang="en-GB" sz="4400">
                <a:solidFill>
                  <a:srgbClr val="0070C0"/>
                </a:solidFill>
                <a:latin typeface="Arial"/>
                <a:ea typeface="Arial"/>
                <a:cs typeface="Arial"/>
                <a:sym typeface="Arial"/>
              </a:rPr>
              <a:t>3</a:t>
            </a:r>
            <a:r>
              <a:rPr lang="en-GB" sz="4400">
                <a:solidFill>
                  <a:srgbClr val="538CD5"/>
                </a:solidFill>
                <a:latin typeface="Arial"/>
                <a:ea typeface="Arial"/>
                <a:cs typeface="Arial"/>
                <a:sym typeface="Arial"/>
              </a:rPr>
              <a:t>, L Ancliffe</a:t>
            </a:r>
            <a:r>
              <a:rPr baseline="30000" lang="en-GB" sz="4400">
                <a:solidFill>
                  <a:srgbClr val="0070C0"/>
                </a:solidFill>
                <a:latin typeface="Arial"/>
                <a:ea typeface="Arial"/>
                <a:cs typeface="Arial"/>
                <a:sym typeface="Arial"/>
              </a:rPr>
              <a:t>6</a:t>
            </a:r>
            <a:r>
              <a:rPr lang="en-GB" sz="4400">
                <a:solidFill>
                  <a:srgbClr val="538CD5"/>
                </a:solidFill>
                <a:latin typeface="Arial"/>
                <a:ea typeface="Arial"/>
                <a:cs typeface="Arial"/>
                <a:sym typeface="Arial"/>
              </a:rPr>
              <a:t>, R Calayag</a:t>
            </a:r>
            <a:r>
              <a:rPr baseline="30000" lang="en-GB" sz="4400">
                <a:solidFill>
                  <a:srgbClr val="0070C0"/>
                </a:solidFill>
                <a:latin typeface="Arial"/>
                <a:ea typeface="Arial"/>
                <a:cs typeface="Arial"/>
                <a:sym typeface="Arial"/>
              </a:rPr>
              <a:t>8</a:t>
            </a:r>
            <a:r>
              <a:rPr lang="en-GB" sz="4400">
                <a:solidFill>
                  <a:srgbClr val="538CD5"/>
                </a:solidFill>
                <a:latin typeface="Arial"/>
                <a:ea typeface="Arial"/>
                <a:cs typeface="Arial"/>
                <a:sym typeface="Arial"/>
              </a:rPr>
              <a:t>, K Clarke</a:t>
            </a:r>
            <a:r>
              <a:rPr baseline="30000" lang="en-GB" sz="4400">
                <a:solidFill>
                  <a:srgbClr val="0070C0"/>
                </a:solidFill>
                <a:latin typeface="Arial"/>
                <a:ea typeface="Arial"/>
                <a:cs typeface="Arial"/>
                <a:sym typeface="Arial"/>
              </a:rPr>
              <a:t>2</a:t>
            </a:r>
            <a:r>
              <a:rPr lang="en-GB" sz="4400">
                <a:solidFill>
                  <a:srgbClr val="538CD5"/>
                </a:solidFill>
                <a:latin typeface="Arial"/>
                <a:ea typeface="Arial"/>
                <a:cs typeface="Arial"/>
                <a:sym typeface="Arial"/>
              </a:rPr>
              <a:t>, C Crawford</a:t>
            </a:r>
            <a:r>
              <a:rPr baseline="30000" lang="en-GB" sz="4400">
                <a:solidFill>
                  <a:srgbClr val="0070C0"/>
                </a:solidFill>
                <a:latin typeface="Arial"/>
                <a:ea typeface="Arial"/>
                <a:cs typeface="Arial"/>
                <a:sym typeface="Arial"/>
              </a:rPr>
              <a:t>6</a:t>
            </a:r>
            <a:r>
              <a:rPr lang="en-GB" sz="4400">
                <a:solidFill>
                  <a:srgbClr val="538CD5"/>
                </a:solidFill>
                <a:latin typeface="Arial"/>
                <a:ea typeface="Arial"/>
                <a:cs typeface="Arial"/>
                <a:sym typeface="Arial"/>
              </a:rPr>
              <a:t>, N Cunningham</a:t>
            </a:r>
            <a:r>
              <a:rPr baseline="30000" lang="en-GB" sz="4400">
                <a:solidFill>
                  <a:srgbClr val="0070C0"/>
                </a:solidFill>
                <a:latin typeface="Arial"/>
                <a:ea typeface="Arial"/>
                <a:cs typeface="Arial"/>
                <a:sym typeface="Arial"/>
              </a:rPr>
              <a:t>1</a:t>
            </a:r>
            <a:r>
              <a:rPr lang="en-GB" sz="4400">
                <a:solidFill>
                  <a:srgbClr val="538CD5"/>
                </a:solidFill>
                <a:latin typeface="Arial"/>
                <a:ea typeface="Arial"/>
                <a:cs typeface="Arial"/>
                <a:sym typeface="Arial"/>
              </a:rPr>
              <a:t>, S Deoraj</a:t>
            </a:r>
            <a:r>
              <a:rPr baseline="30000" lang="en-GB" sz="4400">
                <a:solidFill>
                  <a:srgbClr val="0070C0"/>
                </a:solidFill>
                <a:latin typeface="Arial"/>
                <a:ea typeface="Arial"/>
                <a:cs typeface="Arial"/>
                <a:sym typeface="Arial"/>
              </a:rPr>
              <a:t>7</a:t>
            </a:r>
            <a:r>
              <a:rPr lang="en-GB" sz="4400">
                <a:solidFill>
                  <a:srgbClr val="538CD5"/>
                </a:solidFill>
                <a:latin typeface="Arial"/>
                <a:ea typeface="Arial"/>
                <a:cs typeface="Arial"/>
                <a:sym typeface="Arial"/>
              </a:rPr>
              <a:t>, N Desai</a:t>
            </a:r>
            <a:r>
              <a:rPr baseline="30000" lang="en-GB" sz="4400">
                <a:solidFill>
                  <a:srgbClr val="0070C0"/>
                </a:solidFill>
                <a:latin typeface="Arial"/>
                <a:ea typeface="Arial"/>
                <a:cs typeface="Arial"/>
                <a:sym typeface="Arial"/>
              </a:rPr>
              <a:t>2</a:t>
            </a:r>
            <a:r>
              <a:rPr lang="en-GB" sz="4400">
                <a:solidFill>
                  <a:srgbClr val="538CD5"/>
                </a:solidFill>
                <a:latin typeface="Arial"/>
                <a:ea typeface="Arial"/>
                <a:cs typeface="Arial"/>
                <a:sym typeface="Arial"/>
              </a:rPr>
              <a:t>, D Duffield</a:t>
            </a:r>
            <a:r>
              <a:rPr baseline="30000" lang="en-GB" sz="4400">
                <a:solidFill>
                  <a:srgbClr val="0070C0"/>
                </a:solidFill>
                <a:latin typeface="Arial"/>
                <a:ea typeface="Arial"/>
                <a:cs typeface="Arial"/>
                <a:sym typeface="Arial"/>
              </a:rPr>
              <a:t>5</a:t>
            </a:r>
            <a:r>
              <a:rPr lang="en-GB" sz="4400">
                <a:solidFill>
                  <a:srgbClr val="538CD5"/>
                </a:solidFill>
                <a:latin typeface="Arial"/>
                <a:ea typeface="Arial"/>
                <a:cs typeface="Arial"/>
                <a:sym typeface="Arial"/>
              </a:rPr>
              <a:t>, L Espiritu</a:t>
            </a:r>
            <a:r>
              <a:rPr baseline="30000" lang="en-GB" sz="4400">
                <a:solidFill>
                  <a:srgbClr val="0070C0"/>
                </a:solidFill>
                <a:latin typeface="Arial"/>
                <a:ea typeface="Arial"/>
                <a:cs typeface="Arial"/>
                <a:sym typeface="Arial"/>
              </a:rPr>
              <a:t>5</a:t>
            </a:r>
            <a:r>
              <a:rPr lang="en-GB" sz="4400">
                <a:solidFill>
                  <a:srgbClr val="538CD5"/>
                </a:solidFill>
                <a:latin typeface="Arial"/>
                <a:ea typeface="Arial"/>
                <a:cs typeface="Arial"/>
                <a:sym typeface="Arial"/>
              </a:rPr>
              <a:t>, D Evans</a:t>
            </a:r>
            <a:r>
              <a:rPr baseline="30000" lang="en-GB" sz="4400">
                <a:solidFill>
                  <a:srgbClr val="0070C0"/>
                </a:solidFill>
                <a:latin typeface="Arial"/>
                <a:ea typeface="Arial"/>
                <a:cs typeface="Arial"/>
                <a:sym typeface="Arial"/>
              </a:rPr>
              <a:t>7</a:t>
            </a:r>
            <a:r>
              <a:rPr lang="en-GB" sz="4400">
                <a:solidFill>
                  <a:srgbClr val="538CD5"/>
                </a:solidFill>
                <a:latin typeface="Arial"/>
                <a:ea typeface="Arial"/>
                <a:cs typeface="Arial"/>
                <a:sym typeface="Arial"/>
              </a:rPr>
              <a:t>, J Go</a:t>
            </a:r>
            <a:r>
              <a:rPr baseline="30000" lang="en-GB" sz="4400">
                <a:solidFill>
                  <a:srgbClr val="0070C0"/>
                </a:solidFill>
                <a:latin typeface="Arial"/>
                <a:ea typeface="Arial"/>
                <a:cs typeface="Arial"/>
                <a:sym typeface="Arial"/>
              </a:rPr>
              <a:t>4</a:t>
            </a:r>
            <a:r>
              <a:rPr lang="en-GB" sz="4400">
                <a:solidFill>
                  <a:srgbClr val="538CD5"/>
                </a:solidFill>
                <a:latin typeface="Arial"/>
                <a:ea typeface="Arial"/>
                <a:cs typeface="Arial"/>
                <a:sym typeface="Arial"/>
              </a:rPr>
              <a:t>, S Kelly</a:t>
            </a:r>
            <a:r>
              <a:rPr baseline="30000" lang="en-GB" sz="4400">
                <a:solidFill>
                  <a:srgbClr val="0070C0"/>
                </a:solidFill>
                <a:latin typeface="Arial"/>
                <a:ea typeface="Arial"/>
                <a:cs typeface="Arial"/>
                <a:sym typeface="Arial"/>
              </a:rPr>
              <a:t>3</a:t>
            </a:r>
            <a:r>
              <a:rPr lang="en-GB" sz="4400">
                <a:solidFill>
                  <a:srgbClr val="538CD5"/>
                </a:solidFill>
                <a:latin typeface="Arial"/>
                <a:ea typeface="Arial"/>
                <a:cs typeface="Arial"/>
                <a:sym typeface="Arial"/>
              </a:rPr>
              <a:t>, K Makwana</a:t>
            </a:r>
            <a:r>
              <a:rPr baseline="30000" lang="en-GB" sz="4400">
                <a:solidFill>
                  <a:srgbClr val="0070C0"/>
                </a:solidFill>
                <a:latin typeface="Arial"/>
                <a:ea typeface="Arial"/>
                <a:cs typeface="Arial"/>
                <a:sym typeface="Arial"/>
              </a:rPr>
              <a:t>7</a:t>
            </a:r>
            <a:r>
              <a:rPr lang="en-GB" sz="4400">
                <a:solidFill>
                  <a:srgbClr val="538CD5"/>
                </a:solidFill>
                <a:latin typeface="Arial"/>
                <a:ea typeface="Arial"/>
                <a:cs typeface="Arial"/>
                <a:sym typeface="Arial"/>
              </a:rPr>
              <a:t>, L Nikolopoulou</a:t>
            </a:r>
            <a:r>
              <a:rPr baseline="30000" lang="en-GB" sz="4400">
                <a:solidFill>
                  <a:srgbClr val="0070C0"/>
                </a:solidFill>
                <a:latin typeface="Arial"/>
                <a:ea typeface="Arial"/>
                <a:cs typeface="Arial"/>
                <a:sym typeface="Arial"/>
              </a:rPr>
              <a:t>5</a:t>
            </a:r>
            <a:r>
              <a:rPr lang="en-GB" sz="4400">
                <a:solidFill>
                  <a:srgbClr val="538CD5"/>
                </a:solidFill>
                <a:latin typeface="Arial"/>
                <a:ea typeface="Arial"/>
                <a:cs typeface="Arial"/>
                <a:sym typeface="Arial"/>
              </a:rPr>
              <a:t>, D Randall</a:t>
            </a:r>
            <a:r>
              <a:rPr baseline="30000" lang="en-GB" sz="4400">
                <a:solidFill>
                  <a:srgbClr val="0070C0"/>
                </a:solidFill>
                <a:latin typeface="Arial"/>
                <a:ea typeface="Arial"/>
                <a:cs typeface="Arial"/>
                <a:sym typeface="Arial"/>
              </a:rPr>
              <a:t>4</a:t>
            </a:r>
            <a:r>
              <a:rPr lang="en-GB" sz="4400">
                <a:solidFill>
                  <a:srgbClr val="538CD5"/>
                </a:solidFill>
                <a:latin typeface="Arial"/>
                <a:ea typeface="Arial"/>
                <a:cs typeface="Arial"/>
                <a:sym typeface="Arial"/>
              </a:rPr>
              <a:t>, T Rudolphy</a:t>
            </a:r>
            <a:r>
              <a:rPr baseline="30000" lang="en-GB" sz="4400">
                <a:solidFill>
                  <a:srgbClr val="0070C0"/>
                </a:solidFill>
                <a:latin typeface="Arial"/>
                <a:ea typeface="Arial"/>
                <a:cs typeface="Arial"/>
                <a:sym typeface="Arial"/>
              </a:rPr>
              <a:t>8</a:t>
            </a:r>
            <a:r>
              <a:rPr lang="en-GB" sz="4400">
                <a:solidFill>
                  <a:srgbClr val="538CD5"/>
                </a:solidFill>
                <a:latin typeface="Arial"/>
                <a:ea typeface="Arial"/>
                <a:cs typeface="Arial"/>
                <a:sym typeface="Arial"/>
              </a:rPr>
              <a:t>, S Saminathan</a:t>
            </a:r>
            <a:r>
              <a:rPr baseline="30000" lang="en-GB" sz="4400">
                <a:solidFill>
                  <a:srgbClr val="0070C0"/>
                </a:solidFill>
                <a:latin typeface="Arial"/>
                <a:ea typeface="Arial"/>
                <a:cs typeface="Arial"/>
                <a:sym typeface="Arial"/>
              </a:rPr>
              <a:t>2</a:t>
            </a:r>
            <a:r>
              <a:rPr lang="en-GB" sz="4400">
                <a:solidFill>
                  <a:srgbClr val="538CD5"/>
                </a:solidFill>
                <a:latin typeface="Arial"/>
                <a:ea typeface="Arial"/>
                <a:cs typeface="Arial"/>
                <a:sym typeface="Arial"/>
              </a:rPr>
              <a:t>, T Thompson</a:t>
            </a:r>
            <a:r>
              <a:rPr baseline="30000" lang="en-GB" sz="4400">
                <a:solidFill>
                  <a:srgbClr val="0070C0"/>
                </a:solidFill>
                <a:latin typeface="Arial"/>
                <a:ea typeface="Arial"/>
                <a:cs typeface="Arial"/>
                <a:sym typeface="Arial"/>
              </a:rPr>
              <a:t>5</a:t>
            </a:r>
            <a:r>
              <a:rPr lang="en-GB" sz="4400">
                <a:solidFill>
                  <a:srgbClr val="538CD5"/>
                </a:solidFill>
                <a:latin typeface="Arial"/>
                <a:ea typeface="Arial"/>
                <a:cs typeface="Arial"/>
                <a:sym typeface="Arial"/>
              </a:rPr>
              <a:t>, W White</a:t>
            </a:r>
            <a:r>
              <a:rPr baseline="30000" lang="en-GB" sz="4400">
                <a:solidFill>
                  <a:srgbClr val="0070C0"/>
                </a:solidFill>
                <a:latin typeface="Arial"/>
                <a:ea typeface="Arial"/>
                <a:cs typeface="Arial"/>
                <a:sym typeface="Arial"/>
              </a:rPr>
              <a:t>4</a:t>
            </a:r>
            <a:r>
              <a:rPr lang="en-GB" sz="4400">
                <a:solidFill>
                  <a:srgbClr val="538CD5"/>
                </a:solidFill>
                <a:latin typeface="Arial"/>
                <a:ea typeface="Arial"/>
                <a:cs typeface="Arial"/>
                <a:sym typeface="Arial"/>
              </a:rPr>
              <a:t>, D Wright</a:t>
            </a:r>
            <a:r>
              <a:rPr baseline="30000" lang="en-GB" sz="4400">
                <a:solidFill>
                  <a:srgbClr val="0070C0"/>
                </a:solidFill>
                <a:latin typeface="Arial"/>
                <a:ea typeface="Arial"/>
                <a:cs typeface="Arial"/>
                <a:sym typeface="Arial"/>
              </a:rPr>
              <a:t>6</a:t>
            </a:r>
            <a:r>
              <a:rPr lang="en-GB" sz="4400">
                <a:solidFill>
                  <a:srgbClr val="538CD5"/>
                </a:solidFill>
                <a:latin typeface="Arial"/>
                <a:ea typeface="Arial"/>
                <a:cs typeface="Arial"/>
                <a:sym typeface="Arial"/>
              </a:rPr>
              <a:t>, K Vinen</a:t>
            </a:r>
            <a:r>
              <a:rPr baseline="30000" lang="en-GB" sz="4400">
                <a:solidFill>
                  <a:srgbClr val="0070C0"/>
                </a:solidFill>
                <a:latin typeface="Arial"/>
                <a:ea typeface="Arial"/>
                <a:cs typeface="Arial"/>
                <a:sym typeface="Arial"/>
              </a:rPr>
              <a:t>1,3</a:t>
            </a:r>
            <a:endParaRPr baseline="30000" sz="4400">
              <a:solidFill>
                <a:srgbClr val="538CD5"/>
              </a:solidFill>
              <a:latin typeface="Arial"/>
              <a:ea typeface="Arial"/>
              <a:cs typeface="Arial"/>
              <a:sym typeface="Arial"/>
            </a:endParaRPr>
          </a:p>
          <a:p>
            <a:pPr indent="0" lvl="0" marL="0" marR="0" rtl="0" algn="l">
              <a:spcBef>
                <a:spcPts val="0"/>
              </a:spcBef>
              <a:spcAft>
                <a:spcPts val="0"/>
              </a:spcAft>
              <a:buNone/>
            </a:pPr>
            <a:r>
              <a:rPr baseline="30000" lang="en-GB" sz="3600">
                <a:solidFill>
                  <a:srgbClr val="0070C0"/>
                </a:solidFill>
                <a:latin typeface="Arial"/>
                <a:ea typeface="Arial"/>
                <a:cs typeface="Arial"/>
                <a:sym typeface="Arial"/>
              </a:rPr>
              <a:t>1</a:t>
            </a:r>
            <a:r>
              <a:rPr lang="en-GB" sz="3600">
                <a:solidFill>
                  <a:srgbClr val="0070C0"/>
                </a:solidFill>
                <a:latin typeface="Arial"/>
                <a:ea typeface="Arial"/>
                <a:cs typeface="Arial"/>
                <a:sym typeface="Arial"/>
              </a:rPr>
              <a:t>London Kidney Network, </a:t>
            </a:r>
            <a:r>
              <a:rPr baseline="30000" lang="en-GB" sz="3600">
                <a:solidFill>
                  <a:srgbClr val="0070C0"/>
                </a:solidFill>
                <a:latin typeface="Arial"/>
                <a:ea typeface="Arial"/>
                <a:cs typeface="Arial"/>
                <a:sym typeface="Arial"/>
              </a:rPr>
              <a:t>2</a:t>
            </a:r>
            <a:r>
              <a:rPr lang="en-GB" sz="3600">
                <a:solidFill>
                  <a:srgbClr val="0070C0"/>
                </a:solidFill>
                <a:latin typeface="Arial"/>
                <a:ea typeface="Arial"/>
                <a:cs typeface="Arial"/>
                <a:sym typeface="Arial"/>
              </a:rPr>
              <a:t>Guy’s &amp; St Thomas’ NHS Foundation Trust, </a:t>
            </a:r>
            <a:r>
              <a:rPr baseline="30000" lang="en-GB" sz="3600">
                <a:solidFill>
                  <a:srgbClr val="0070C0"/>
                </a:solidFill>
                <a:latin typeface="Arial"/>
                <a:ea typeface="Arial"/>
                <a:cs typeface="Arial"/>
                <a:sym typeface="Arial"/>
              </a:rPr>
              <a:t>3</a:t>
            </a:r>
            <a:r>
              <a:rPr lang="en-GB" sz="3600">
                <a:solidFill>
                  <a:srgbClr val="0070C0"/>
                </a:solidFill>
                <a:latin typeface="Arial"/>
                <a:ea typeface="Arial"/>
                <a:cs typeface="Arial"/>
                <a:sym typeface="Arial"/>
              </a:rPr>
              <a:t>Kings College Hospital NHS Foundation Trust,</a:t>
            </a:r>
            <a:r>
              <a:rPr baseline="30000" lang="en-GB" sz="3600">
                <a:solidFill>
                  <a:srgbClr val="0070C0"/>
                </a:solidFill>
                <a:latin typeface="Arial"/>
                <a:ea typeface="Arial"/>
                <a:cs typeface="Arial"/>
                <a:sym typeface="Arial"/>
              </a:rPr>
              <a:t>4</a:t>
            </a:r>
            <a:r>
              <a:rPr lang="en-GB" sz="3600">
                <a:solidFill>
                  <a:srgbClr val="0070C0"/>
                </a:solidFill>
                <a:latin typeface="Arial"/>
                <a:ea typeface="Arial"/>
                <a:cs typeface="Arial"/>
                <a:sym typeface="Arial"/>
              </a:rPr>
              <a:t>Barts Health NHS Trust, </a:t>
            </a:r>
            <a:r>
              <a:rPr baseline="30000" lang="en-GB" sz="3600">
                <a:solidFill>
                  <a:srgbClr val="0070C0"/>
                </a:solidFill>
                <a:latin typeface="Arial"/>
                <a:ea typeface="Arial"/>
                <a:cs typeface="Arial"/>
                <a:sym typeface="Arial"/>
              </a:rPr>
              <a:t>5</a:t>
            </a:r>
            <a:r>
              <a:rPr lang="en-GB" sz="3600">
                <a:solidFill>
                  <a:srgbClr val="0070C0"/>
                </a:solidFill>
                <a:latin typeface="Arial"/>
                <a:ea typeface="Arial"/>
                <a:cs typeface="Arial"/>
                <a:sym typeface="Arial"/>
              </a:rPr>
              <a:t>Imperial College Healthcare NHS Trust, </a:t>
            </a:r>
            <a:r>
              <a:rPr baseline="30000" lang="en-GB" sz="3600">
                <a:solidFill>
                  <a:srgbClr val="0070C0"/>
                </a:solidFill>
                <a:latin typeface="Arial"/>
                <a:ea typeface="Arial"/>
                <a:cs typeface="Arial"/>
                <a:sym typeface="Arial"/>
              </a:rPr>
              <a:t>6</a:t>
            </a:r>
            <a:r>
              <a:rPr lang="en-GB" sz="3600">
                <a:solidFill>
                  <a:srgbClr val="0070C0"/>
                </a:solidFill>
                <a:latin typeface="Arial"/>
                <a:ea typeface="Arial"/>
                <a:cs typeface="Arial"/>
                <a:sym typeface="Arial"/>
              </a:rPr>
              <a:t>Royal Free London NHS Foundation Trust, </a:t>
            </a:r>
            <a:r>
              <a:rPr baseline="30000" lang="en-GB" sz="3600">
                <a:solidFill>
                  <a:srgbClr val="0070C0"/>
                </a:solidFill>
                <a:latin typeface="Arial"/>
                <a:ea typeface="Arial"/>
                <a:cs typeface="Arial"/>
                <a:sym typeface="Arial"/>
              </a:rPr>
              <a:t>7</a:t>
            </a:r>
            <a:r>
              <a:rPr lang="en-GB" sz="3600">
                <a:solidFill>
                  <a:srgbClr val="0070C0"/>
                </a:solidFill>
                <a:latin typeface="Arial"/>
                <a:ea typeface="Arial"/>
                <a:cs typeface="Arial"/>
                <a:sym typeface="Arial"/>
              </a:rPr>
              <a:t>Epsom and St Helier University Hospitals NHS Trust, </a:t>
            </a:r>
            <a:r>
              <a:rPr baseline="30000" lang="en-GB" sz="3600">
                <a:solidFill>
                  <a:srgbClr val="0070C0"/>
                </a:solidFill>
                <a:latin typeface="Arial"/>
                <a:ea typeface="Arial"/>
                <a:cs typeface="Arial"/>
                <a:sym typeface="Arial"/>
              </a:rPr>
              <a:t>8</a:t>
            </a:r>
            <a:r>
              <a:rPr lang="en-GB" sz="3600">
                <a:solidFill>
                  <a:srgbClr val="0070C0"/>
                </a:solidFill>
                <a:latin typeface="Arial"/>
                <a:ea typeface="Arial"/>
                <a:cs typeface="Arial"/>
                <a:sym typeface="Arial"/>
              </a:rPr>
              <a:t>St Georges University Hospitals NHS Foundation Trust</a:t>
            </a:r>
            <a:endParaRPr/>
          </a:p>
        </p:txBody>
      </p:sp>
      <p:pic>
        <p:nvPicPr>
          <p:cNvPr descr="V:\LKN Logo Files\Standard Logo Files\Original on Transparent.png" id="147" name="Google Shape;147;p3"/>
          <p:cNvPicPr preferRelativeResize="0"/>
          <p:nvPr/>
        </p:nvPicPr>
        <p:blipFill rotWithShape="1">
          <a:blip r:embed="rId3">
            <a:alphaModFix/>
          </a:blip>
          <a:srcRect b="0" l="0" r="0" t="0"/>
          <a:stretch/>
        </p:blipFill>
        <p:spPr>
          <a:xfrm>
            <a:off x="25404554" y="384425"/>
            <a:ext cx="4364446" cy="1690275"/>
          </a:xfrm>
          <a:prstGeom prst="rect">
            <a:avLst/>
          </a:prstGeom>
          <a:noFill/>
          <a:ln>
            <a:noFill/>
          </a:ln>
        </p:spPr>
      </p:pic>
      <p:sp>
        <p:nvSpPr>
          <p:cNvPr id="148" name="Google Shape;148;p3"/>
          <p:cNvSpPr txBox="1"/>
          <p:nvPr/>
        </p:nvSpPr>
        <p:spPr>
          <a:xfrm>
            <a:off x="601672" y="7052616"/>
            <a:ext cx="14387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Introduction</a:t>
            </a:r>
            <a:endParaRPr/>
          </a:p>
        </p:txBody>
      </p:sp>
      <p:sp>
        <p:nvSpPr>
          <p:cNvPr id="149" name="Google Shape;149;p3"/>
          <p:cNvSpPr txBox="1"/>
          <p:nvPr/>
        </p:nvSpPr>
        <p:spPr>
          <a:xfrm>
            <a:off x="355216" y="7554293"/>
            <a:ext cx="14387513" cy="5940088"/>
          </a:xfrm>
          <a:prstGeom prst="rect">
            <a:avLst/>
          </a:prstGeom>
          <a:noFill/>
          <a:ln>
            <a:noFill/>
          </a:ln>
        </p:spPr>
        <p:txBody>
          <a:bodyPr anchorCtr="0" anchor="t" bIns="45700" lIns="91425" spcFirstLastPara="1" rIns="91425" wrap="square" tIns="45700">
            <a:spAutoFit/>
          </a:bodyPr>
          <a:lstStyle/>
          <a:p>
            <a:pPr indent="-571500" lvl="0" marL="10287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In 2023, the London Kidney Network (LKN) performed an audit of current practice against the LKN Supportive Care (SC) Pathway (Figure 1) in all 7 renal units.</a:t>
            </a:r>
            <a:endParaRPr sz="3600">
              <a:solidFill>
                <a:schemeClr val="dk1"/>
              </a:solidFill>
              <a:latin typeface="Calibri"/>
              <a:ea typeface="Calibri"/>
              <a:cs typeface="Calibri"/>
              <a:sym typeface="Calibri"/>
            </a:endParaRPr>
          </a:p>
          <a:p>
            <a:pPr indent="-571500" lvl="0" marL="10287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Supportive Care included those on a conservative care pathway and those receiving renal replacement therapy (RRT) for whom the predominant goals of care are functional optimisation and quality of life</a:t>
            </a:r>
            <a:endParaRPr sz="3600">
              <a:solidFill>
                <a:schemeClr val="dk1"/>
              </a:solidFill>
              <a:latin typeface="Calibri"/>
              <a:ea typeface="Calibri"/>
              <a:cs typeface="Calibri"/>
              <a:sym typeface="Calibri"/>
            </a:endParaRPr>
          </a:p>
          <a:p>
            <a:pPr indent="-571500" lvl="0" marL="10287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There is currently no standard for assessing those with frailty to support decision making in advanced kidney care clinics (AKCC), or when caring for those managed conservatively or on RRT. </a:t>
            </a:r>
            <a:endParaRPr sz="3600">
              <a:solidFill>
                <a:schemeClr val="dk1"/>
              </a:solidFill>
              <a:latin typeface="Calibri"/>
              <a:ea typeface="Calibri"/>
              <a:cs typeface="Calibri"/>
              <a:sym typeface="Calibri"/>
            </a:endParaRPr>
          </a:p>
        </p:txBody>
      </p:sp>
      <p:sp>
        <p:nvSpPr>
          <p:cNvPr id="150" name="Google Shape;150;p3"/>
          <p:cNvSpPr txBox="1"/>
          <p:nvPr/>
        </p:nvSpPr>
        <p:spPr>
          <a:xfrm>
            <a:off x="23864399" y="42038814"/>
            <a:ext cx="6770687" cy="769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0070C0"/>
                </a:solidFill>
                <a:latin typeface="Calibri"/>
                <a:ea typeface="Calibri"/>
                <a:cs typeface="Calibri"/>
                <a:sym typeface="Calibri"/>
              </a:rPr>
              <a:t>Contact </a:t>
            </a:r>
            <a:r>
              <a:rPr b="1" lang="en-GB" sz="4400">
                <a:solidFill>
                  <a:srgbClr val="0070C0"/>
                </a:solidFill>
                <a:latin typeface="Calibri"/>
                <a:ea typeface="Calibri"/>
                <a:cs typeface="Calibri"/>
                <a:sym typeface="Calibri"/>
              </a:rPr>
              <a:t> </a:t>
            </a:r>
            <a:r>
              <a:rPr lang="en-GB" sz="3200">
                <a:solidFill>
                  <a:schemeClr val="dk1"/>
                </a:solidFill>
                <a:latin typeface="Calibri"/>
                <a:ea typeface="Calibri"/>
                <a:cs typeface="Calibri"/>
                <a:sym typeface="Calibri"/>
              </a:rPr>
              <a:t>heather.brown20@nhs.net</a:t>
            </a:r>
            <a:endParaRPr/>
          </a:p>
        </p:txBody>
      </p:sp>
      <p:sp>
        <p:nvSpPr>
          <p:cNvPr id="151" name="Google Shape;151;p3"/>
          <p:cNvSpPr txBox="1"/>
          <p:nvPr/>
        </p:nvSpPr>
        <p:spPr>
          <a:xfrm>
            <a:off x="15455432" y="7951544"/>
            <a:ext cx="14190662" cy="39703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Data was collected from trust databases (Table 1). All units submitted data, However there was wide variation in data availability and extractability. </a:t>
            </a:r>
            <a:endParaRPr sz="3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Data was a snapshot on 01/06/23, or cumulative data from 01/06/22 to 01/06/23 dependent on the data item.</a:t>
            </a:r>
            <a:endParaRPr sz="3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Data items were agreed by the LKN SC Steering Group, to reflect the key aspects of the SC Pathway </a:t>
            </a:r>
            <a:endParaRPr sz="3600">
              <a:solidFill>
                <a:schemeClr val="dk1"/>
              </a:solidFill>
              <a:latin typeface="Calibri"/>
              <a:ea typeface="Calibri"/>
              <a:cs typeface="Calibri"/>
              <a:sym typeface="Calibri"/>
            </a:endParaRPr>
          </a:p>
        </p:txBody>
      </p:sp>
      <p:sp>
        <p:nvSpPr>
          <p:cNvPr id="152" name="Google Shape;152;p3"/>
          <p:cNvSpPr txBox="1"/>
          <p:nvPr/>
        </p:nvSpPr>
        <p:spPr>
          <a:xfrm>
            <a:off x="15768744" y="27214217"/>
            <a:ext cx="14503400" cy="9571851"/>
          </a:xfrm>
          <a:prstGeom prst="rect">
            <a:avLst/>
          </a:prstGeom>
          <a:noFill/>
          <a:ln>
            <a:noFill/>
          </a:ln>
        </p:spPr>
        <p:txBody>
          <a:bodyPr anchorCtr="0" anchor="t" bIns="45700" lIns="91425" spcFirstLastPara="1" rIns="91425" wrap="square" tIns="45700">
            <a:spAutoFit/>
          </a:bodyPr>
          <a:lstStyle/>
          <a:p>
            <a:pPr indent="-228600" lvl="0" marL="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To our knowledge this is the first time a Network has  collected extensive supportive care data, other than that issued by the Scottish Renal Registry.</a:t>
            </a:r>
            <a:endParaRPr sz="8200">
              <a:solidFill>
                <a:schemeClr val="dk1"/>
              </a:solidFill>
              <a:latin typeface="Arial"/>
              <a:ea typeface="Arial"/>
              <a:cs typeface="Arial"/>
              <a:sym typeface="Arial"/>
            </a:endParaRPr>
          </a:p>
          <a:p>
            <a:pPr indent="-228600" lvl="0" marL="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Patients within AKCC whose chosen modality was RRT were generally younger than those choosing supportive care (Fig 2). The SC cohort were also identified as living with more frailty than those planned for RRT (Fig2). This suggests where CFS scores were recorded, they may have contributed to pathway choices within AKCC.</a:t>
            </a:r>
            <a:endParaRPr sz="3600">
              <a:solidFill>
                <a:schemeClr val="dk1"/>
              </a:solidFill>
              <a:latin typeface="Calibri"/>
              <a:ea typeface="Calibri"/>
              <a:cs typeface="Calibri"/>
              <a:sym typeface="Calibri"/>
            </a:endParaRPr>
          </a:p>
          <a:p>
            <a:pPr indent="-228600" lvl="0" marL="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Not all centres in London were collecting CFS data in AKCC, prior to treatment decision.  This suggests a possible missed opportunity to provide the most suitable treatment options.  </a:t>
            </a:r>
            <a:endParaRPr sz="3600">
              <a:solidFill>
                <a:schemeClr val="dk1"/>
              </a:solidFill>
              <a:latin typeface="Calibri"/>
              <a:ea typeface="Calibri"/>
              <a:cs typeface="Calibri"/>
              <a:sym typeface="Calibri"/>
            </a:endParaRPr>
          </a:p>
          <a:p>
            <a:pPr indent="-228600" lvl="0" marL="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This was a challenging audit, with inconsistencies and incomplete information.  However, it has led to units focusing  on identifying those with frailty. </a:t>
            </a:r>
            <a:endParaRPr sz="3600">
              <a:solidFill>
                <a:schemeClr val="dk1"/>
              </a:solidFill>
              <a:latin typeface="Calibri"/>
              <a:ea typeface="Calibri"/>
              <a:cs typeface="Calibri"/>
              <a:sym typeface="Calibri"/>
            </a:endParaRPr>
          </a:p>
          <a:p>
            <a:pPr indent="-228600" lvl="0" marL="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Additionally,  the data has influenced service prioritisation across London.  All units now have additional frailty input within AKCC, with planned presence across all renal care. </a:t>
            </a:r>
            <a:endParaRPr sz="3600">
              <a:solidFill>
                <a:schemeClr val="dk1"/>
              </a:solidFill>
              <a:latin typeface="Calibri"/>
              <a:ea typeface="Calibri"/>
              <a:cs typeface="Calibri"/>
              <a:sym typeface="Calibri"/>
            </a:endParaRPr>
          </a:p>
        </p:txBody>
      </p:sp>
      <p:sp>
        <p:nvSpPr>
          <p:cNvPr id="153" name="Google Shape;153;p3"/>
          <p:cNvSpPr txBox="1"/>
          <p:nvPr/>
        </p:nvSpPr>
        <p:spPr>
          <a:xfrm>
            <a:off x="15466544" y="37480536"/>
            <a:ext cx="14500225" cy="4585871"/>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Identify the appropriate criteria to trigger CFS documentation and ACP</a:t>
            </a:r>
            <a:endParaRPr sz="3600">
              <a:solidFill>
                <a:schemeClr val="dk1"/>
              </a:solidFill>
              <a:latin typeface="Calibri"/>
              <a:ea typeface="Calibri"/>
              <a:cs typeface="Calibri"/>
              <a:sym typeface="Calibri"/>
            </a:endParaRPr>
          </a:p>
          <a:p>
            <a:pPr indent="-228600" lvl="0" marL="3429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Establish Joint clinics and MDMs with Gerontology and/or AHPs</a:t>
            </a:r>
            <a:endParaRPr sz="3600">
              <a:solidFill>
                <a:schemeClr val="dk1"/>
              </a:solidFill>
              <a:latin typeface="Calibri"/>
              <a:ea typeface="Calibri"/>
              <a:cs typeface="Calibri"/>
              <a:sym typeface="Calibri"/>
            </a:endParaRPr>
          </a:p>
          <a:p>
            <a:pPr indent="-228600" lvl="0" marL="3429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Further education and spread of skills amongst staff</a:t>
            </a:r>
            <a:endParaRPr sz="3600">
              <a:solidFill>
                <a:schemeClr val="dk1"/>
              </a:solidFill>
              <a:latin typeface="Calibri"/>
              <a:ea typeface="Calibri"/>
              <a:cs typeface="Calibri"/>
              <a:sym typeface="Calibri"/>
            </a:endParaRPr>
          </a:p>
          <a:p>
            <a:pPr indent="-228600" lvl="0" marL="3429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Prioritisation of automated data wherever possible and exploration of centralising this data</a:t>
            </a:r>
            <a:endParaRPr sz="3600">
              <a:solidFill>
                <a:schemeClr val="dk1"/>
              </a:solidFill>
              <a:latin typeface="Calibri"/>
              <a:ea typeface="Calibri"/>
              <a:cs typeface="Calibri"/>
              <a:sym typeface="Calibri"/>
            </a:endParaRPr>
          </a:p>
          <a:p>
            <a:pPr indent="-228600" lvl="0" marL="3429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Further work with GPs to support decisions around supportive care, management of SC patients and ACP discussions</a:t>
            </a:r>
            <a:endParaRPr b="1" sz="3600">
              <a:solidFill>
                <a:srgbClr val="E36C09"/>
              </a:solidFill>
              <a:latin typeface="Calibri"/>
              <a:ea typeface="Calibri"/>
              <a:cs typeface="Calibri"/>
              <a:sym typeface="Calibri"/>
            </a:endParaRPr>
          </a:p>
        </p:txBody>
      </p:sp>
      <p:sp>
        <p:nvSpPr>
          <p:cNvPr id="154" name="Google Shape;154;p3"/>
          <p:cNvSpPr txBox="1"/>
          <p:nvPr/>
        </p:nvSpPr>
        <p:spPr>
          <a:xfrm>
            <a:off x="936652" y="24828161"/>
            <a:ext cx="243980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Results</a:t>
            </a:r>
            <a:endParaRPr/>
          </a:p>
        </p:txBody>
      </p:sp>
      <p:sp>
        <p:nvSpPr>
          <p:cNvPr id="155" name="Google Shape;155;p3"/>
          <p:cNvSpPr txBox="1"/>
          <p:nvPr/>
        </p:nvSpPr>
        <p:spPr>
          <a:xfrm>
            <a:off x="601672" y="25562623"/>
            <a:ext cx="14493875" cy="168969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Calibri"/>
                <a:ea typeface="Calibri"/>
                <a:cs typeface="Calibri"/>
                <a:sym typeface="Calibri"/>
              </a:rPr>
              <a:t>A) Supportive Care Services Comparator (table 1)</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London renal units care for 2091 patients in AKCC with an eGFR &lt;15 who are ≥60 years. Of these, 530 (25.3%) with an eGFR &lt;15 were planned for SC . The proportion of patients for  SC compared to the total number of patients GFR &lt;15 varied between 8% to 45%. </a:t>
            </a:r>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Demographic data highlighted London's heterogenous populations </a:t>
            </a:r>
            <a:endParaRPr sz="3600">
              <a:solidFill>
                <a:schemeClr val="dk1"/>
              </a:solidFill>
              <a:latin typeface="Calibri"/>
              <a:ea typeface="Calibri"/>
              <a:cs typeface="Calibri"/>
              <a:sym typeface="Calibri"/>
            </a:endParaRPr>
          </a:p>
          <a:p>
            <a:pPr indent="0" lvl="0" marL="0" marR="0" rtl="0" algn="l">
              <a:spcBef>
                <a:spcPts val="1200"/>
              </a:spcBef>
              <a:spcAft>
                <a:spcPts val="0"/>
              </a:spcAft>
              <a:buNone/>
            </a:pPr>
            <a:r>
              <a:rPr b="1" lang="en-GB" sz="3600">
                <a:solidFill>
                  <a:schemeClr val="dk1"/>
                </a:solidFill>
                <a:latin typeface="Calibri"/>
                <a:ea typeface="Calibri"/>
                <a:cs typeface="Calibri"/>
                <a:sym typeface="Calibri"/>
              </a:rPr>
              <a:t>B) Mortality Data</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main causes of death reported were infection, cardiovascular disease, and dialysis withdrawal</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Data completion rates were poor with up to 59% of causes of death unrecorded, as is consistent with the national picture.</a:t>
            </a:r>
            <a:endParaRPr sz="3600">
              <a:solidFill>
                <a:schemeClr val="dk1"/>
              </a:solidFill>
              <a:latin typeface="Calibri"/>
              <a:ea typeface="Calibri"/>
              <a:cs typeface="Calibri"/>
              <a:sym typeface="Calibri"/>
            </a:endParaRPr>
          </a:p>
          <a:p>
            <a:pPr indent="0" lvl="0" marL="0" marR="0" rtl="0" algn="l">
              <a:spcBef>
                <a:spcPts val="1200"/>
              </a:spcBef>
              <a:spcAft>
                <a:spcPts val="0"/>
              </a:spcAft>
              <a:buNone/>
            </a:pPr>
            <a:r>
              <a:rPr b="1" lang="en-GB" sz="3600">
                <a:solidFill>
                  <a:schemeClr val="dk1"/>
                </a:solidFill>
                <a:latin typeface="Calibri"/>
                <a:ea typeface="Calibri"/>
                <a:cs typeface="Calibri"/>
                <a:sym typeface="Calibri"/>
              </a:rPr>
              <a:t>C) Data on Advanced care planning (ACP) (table 2)</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ACP data was variably recorded with HD (haemodialysis) data most complete. Transplant patients were least assessed, even in units with  older transplant patients.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Of the 15-42% patients in need of ACP, 17-93% had had one started.</a:t>
            </a:r>
            <a:endParaRPr sz="3600">
              <a:solidFill>
                <a:schemeClr val="dk1"/>
              </a:solidFill>
              <a:latin typeface="Calibri"/>
              <a:ea typeface="Calibri"/>
              <a:cs typeface="Calibri"/>
              <a:sym typeface="Calibri"/>
            </a:endParaRPr>
          </a:p>
          <a:p>
            <a:pPr indent="0" lvl="0" marL="0" marR="0" rtl="0" algn="l">
              <a:spcBef>
                <a:spcPts val="1200"/>
              </a:spcBef>
              <a:spcAft>
                <a:spcPts val="0"/>
              </a:spcAft>
              <a:buNone/>
            </a:pPr>
            <a:r>
              <a:rPr b="1" lang="en-GB" sz="3600">
                <a:solidFill>
                  <a:schemeClr val="dk1"/>
                </a:solidFill>
                <a:latin typeface="Calibri"/>
                <a:ea typeface="Calibri"/>
                <a:cs typeface="Calibri"/>
                <a:sym typeface="Calibri"/>
              </a:rPr>
              <a:t>D) Data on Clinical Frailty Scale (CFS) Scores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CFS was variably recorded. HD data was most complete. Transplant patients were least often assessed, even in units with higher percentages of older transplant patients. </a:t>
            </a:r>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HD units with the older patients did not necessarily have the biggest burden of frailty</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Despite London units describing a frail population (Fig.3), identification of ACP need was variable. Many identified as needing advanced care planning did not have an ACP status documented (17%-93%), highlighting unwarranted variation and high levels of unmet need.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Data for the majority of centres was incomplete.</a:t>
            </a:r>
            <a:endParaRPr sz="3600">
              <a:solidFill>
                <a:schemeClr val="dk1"/>
              </a:solidFill>
              <a:latin typeface="Calibri"/>
              <a:ea typeface="Calibri"/>
              <a:cs typeface="Calibri"/>
              <a:sym typeface="Calibri"/>
            </a:endParaRPr>
          </a:p>
        </p:txBody>
      </p:sp>
      <p:sp>
        <p:nvSpPr>
          <p:cNvPr id="156" name="Google Shape;156;p3"/>
          <p:cNvSpPr txBox="1"/>
          <p:nvPr/>
        </p:nvSpPr>
        <p:spPr>
          <a:xfrm>
            <a:off x="15767684" y="19253009"/>
            <a:ext cx="139313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Figure 3: Distribution of CFS scores by modality in patients ≥60 years old in the 3 units with the most complete data</a:t>
            </a:r>
            <a:endParaRPr sz="2400">
              <a:solidFill>
                <a:schemeClr val="dk1"/>
              </a:solidFill>
              <a:latin typeface="Calibri"/>
              <a:ea typeface="Calibri"/>
              <a:cs typeface="Calibri"/>
              <a:sym typeface="Calibri"/>
            </a:endParaRPr>
          </a:p>
        </p:txBody>
      </p:sp>
      <p:sp>
        <p:nvSpPr>
          <p:cNvPr id="157" name="Google Shape;157;p3"/>
          <p:cNvSpPr txBox="1"/>
          <p:nvPr/>
        </p:nvSpPr>
        <p:spPr>
          <a:xfrm>
            <a:off x="930237" y="19645600"/>
            <a:ext cx="1718409"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Table 1: Supportive care audit data collection by the 7 London Renal Units within LKN</a:t>
            </a:r>
            <a:endParaRPr/>
          </a:p>
        </p:txBody>
      </p:sp>
      <p:sp>
        <p:nvSpPr>
          <p:cNvPr id="158" name="Google Shape;158;p3"/>
          <p:cNvSpPr txBox="1"/>
          <p:nvPr/>
        </p:nvSpPr>
        <p:spPr>
          <a:xfrm>
            <a:off x="15812630" y="12200202"/>
            <a:ext cx="14025563" cy="854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Figure 2: Distribution of Age and CFS scores within the supportive care cohort of AKCC compared to those in RRT ≥60 years old in 1 LKN unit. </a:t>
            </a:r>
            <a:endParaRPr sz="2400">
              <a:solidFill>
                <a:schemeClr val="dk1"/>
              </a:solidFill>
              <a:latin typeface="Calibri"/>
              <a:ea typeface="Calibri"/>
              <a:cs typeface="Calibri"/>
              <a:sym typeface="Calibri"/>
            </a:endParaRPr>
          </a:p>
        </p:txBody>
      </p:sp>
      <p:sp>
        <p:nvSpPr>
          <p:cNvPr id="159" name="Google Shape;159;p3"/>
          <p:cNvSpPr txBox="1"/>
          <p:nvPr/>
        </p:nvSpPr>
        <p:spPr>
          <a:xfrm>
            <a:off x="15781023" y="26629864"/>
            <a:ext cx="294270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Discussion</a:t>
            </a:r>
            <a:endParaRPr/>
          </a:p>
        </p:txBody>
      </p:sp>
      <p:sp>
        <p:nvSpPr>
          <p:cNvPr id="160" name="Google Shape;160;p3"/>
          <p:cNvSpPr txBox="1"/>
          <p:nvPr/>
        </p:nvSpPr>
        <p:spPr>
          <a:xfrm>
            <a:off x="15882543" y="36696404"/>
            <a:ext cx="274319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Next Steps</a:t>
            </a:r>
            <a:endParaRPr sz="8200">
              <a:solidFill>
                <a:schemeClr val="dk1"/>
              </a:solidFill>
              <a:latin typeface="Arial"/>
              <a:ea typeface="Arial"/>
              <a:cs typeface="Arial"/>
              <a:sym typeface="Arial"/>
            </a:endParaRPr>
          </a:p>
        </p:txBody>
      </p:sp>
      <p:pic>
        <p:nvPicPr>
          <p:cNvPr descr="A close-up of a white box&#10;&#10;Description automatically generated" id="161" name="Google Shape;161;p3"/>
          <p:cNvPicPr preferRelativeResize="0"/>
          <p:nvPr/>
        </p:nvPicPr>
        <p:blipFill rotWithShape="1">
          <a:blip r:embed="rId4">
            <a:alphaModFix/>
          </a:blip>
          <a:srcRect b="0" l="0" r="0" t="0"/>
          <a:stretch/>
        </p:blipFill>
        <p:spPr>
          <a:xfrm>
            <a:off x="1126881" y="14040228"/>
            <a:ext cx="13713671" cy="5063267"/>
          </a:xfrm>
          <a:prstGeom prst="rect">
            <a:avLst/>
          </a:prstGeom>
          <a:noFill/>
          <a:ln>
            <a:noFill/>
          </a:ln>
        </p:spPr>
      </p:pic>
      <p:sp>
        <p:nvSpPr>
          <p:cNvPr id="162" name="Google Shape;162;p3"/>
          <p:cNvSpPr txBox="1"/>
          <p:nvPr/>
        </p:nvSpPr>
        <p:spPr>
          <a:xfrm>
            <a:off x="936652" y="13647790"/>
            <a:ext cx="899654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Figure 1: LKN Supportive Care Audit Data items</a:t>
            </a:r>
            <a:endParaRPr b="1" sz="2400">
              <a:solidFill>
                <a:schemeClr val="dk1"/>
              </a:solidFill>
              <a:latin typeface="Calibri"/>
              <a:ea typeface="Calibri"/>
              <a:cs typeface="Calibri"/>
              <a:sym typeface="Calibri"/>
            </a:endParaRPr>
          </a:p>
        </p:txBody>
      </p:sp>
      <p:pic>
        <p:nvPicPr>
          <p:cNvPr descr="A table with numbers and symbols&#10;&#10;Description automatically generated" id="163" name="Google Shape;163;p3"/>
          <p:cNvPicPr preferRelativeResize="0"/>
          <p:nvPr/>
        </p:nvPicPr>
        <p:blipFill rotWithShape="1">
          <a:blip r:embed="rId5">
            <a:alphaModFix/>
          </a:blip>
          <a:srcRect b="0" l="0" r="0" t="0"/>
          <a:stretch/>
        </p:blipFill>
        <p:spPr>
          <a:xfrm>
            <a:off x="2650729" y="19276988"/>
            <a:ext cx="12270712" cy="5520593"/>
          </a:xfrm>
          <a:prstGeom prst="rect">
            <a:avLst/>
          </a:prstGeom>
          <a:noFill/>
          <a:ln>
            <a:noFill/>
          </a:ln>
        </p:spPr>
      </p:pic>
      <p:pic>
        <p:nvPicPr>
          <p:cNvPr descr="A graph of patients with age&#10;&#10;Description automatically generated" id="164" name="Google Shape;164;p3"/>
          <p:cNvPicPr preferRelativeResize="0"/>
          <p:nvPr/>
        </p:nvPicPr>
        <p:blipFill rotWithShape="1">
          <a:blip r:embed="rId6">
            <a:alphaModFix/>
          </a:blip>
          <a:srcRect b="0" l="0" r="0" t="0"/>
          <a:stretch/>
        </p:blipFill>
        <p:spPr>
          <a:xfrm>
            <a:off x="16749869" y="13050503"/>
            <a:ext cx="11601417" cy="5553075"/>
          </a:xfrm>
          <a:prstGeom prst="rect">
            <a:avLst/>
          </a:prstGeom>
          <a:noFill/>
          <a:ln>
            <a:noFill/>
          </a:ln>
        </p:spPr>
      </p:pic>
      <p:pic>
        <p:nvPicPr>
          <p:cNvPr id="165" name="Google Shape;165;p3"/>
          <p:cNvPicPr preferRelativeResize="0"/>
          <p:nvPr/>
        </p:nvPicPr>
        <p:blipFill rotWithShape="1">
          <a:blip r:embed="rId7">
            <a:alphaModFix/>
          </a:blip>
          <a:srcRect b="0" l="0" r="0" t="0"/>
          <a:stretch/>
        </p:blipFill>
        <p:spPr>
          <a:xfrm>
            <a:off x="16985287" y="20096070"/>
            <a:ext cx="10942631" cy="61793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p:nvPr/>
        </p:nvSpPr>
        <p:spPr>
          <a:xfrm>
            <a:off x="851764" y="-3364"/>
            <a:ext cx="18788433" cy="54943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8800">
                <a:solidFill>
                  <a:srgbClr val="0070C0"/>
                </a:solidFill>
                <a:latin typeface="Arial"/>
                <a:ea typeface="Arial"/>
                <a:cs typeface="Arial"/>
                <a:sym typeface="Arial"/>
              </a:rPr>
              <a:t>London Transplant Collaborative Patient Co-Designed Pathway for Mutual Aid</a:t>
            </a:r>
            <a:endParaRPr/>
          </a:p>
        </p:txBody>
      </p:sp>
      <p:sp>
        <p:nvSpPr>
          <p:cNvPr id="172" name="Google Shape;172;p4"/>
          <p:cNvSpPr txBox="1"/>
          <p:nvPr/>
        </p:nvSpPr>
        <p:spPr>
          <a:xfrm>
            <a:off x="16376936" y="9533913"/>
            <a:ext cx="382905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Method</a:t>
            </a:r>
            <a:endParaRPr b="1" sz="4400">
              <a:solidFill>
                <a:srgbClr val="BC6917"/>
              </a:solidFill>
              <a:latin typeface="Calibri"/>
              <a:ea typeface="Calibri"/>
              <a:cs typeface="Calibri"/>
              <a:sym typeface="Calibri"/>
            </a:endParaRPr>
          </a:p>
        </p:txBody>
      </p:sp>
      <p:sp>
        <p:nvSpPr>
          <p:cNvPr id="173" name="Google Shape;173;p4"/>
          <p:cNvSpPr txBox="1"/>
          <p:nvPr/>
        </p:nvSpPr>
        <p:spPr>
          <a:xfrm>
            <a:off x="847725" y="20908070"/>
            <a:ext cx="1862138" cy="769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Results</a:t>
            </a:r>
            <a:endParaRPr/>
          </a:p>
        </p:txBody>
      </p:sp>
      <p:sp>
        <p:nvSpPr>
          <p:cNvPr id="174" name="Google Shape;174;p4"/>
          <p:cNvSpPr txBox="1"/>
          <p:nvPr/>
        </p:nvSpPr>
        <p:spPr>
          <a:xfrm>
            <a:off x="16394413" y="31767329"/>
            <a:ext cx="2762250" cy="769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Discussion </a:t>
            </a:r>
            <a:endParaRPr b="1" sz="4400">
              <a:solidFill>
                <a:srgbClr val="E36C09"/>
              </a:solidFill>
              <a:latin typeface="Calibri"/>
              <a:ea typeface="Calibri"/>
              <a:cs typeface="Calibri"/>
              <a:sym typeface="Calibri"/>
            </a:endParaRPr>
          </a:p>
        </p:txBody>
      </p:sp>
      <p:sp>
        <p:nvSpPr>
          <p:cNvPr id="175" name="Google Shape;175;p4"/>
          <p:cNvSpPr/>
          <p:nvPr/>
        </p:nvSpPr>
        <p:spPr>
          <a:xfrm>
            <a:off x="848302" y="5467752"/>
            <a:ext cx="28800425" cy="3178175"/>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6000">
                <a:solidFill>
                  <a:srgbClr val="0070C0"/>
                </a:solidFill>
                <a:latin typeface="Arial"/>
                <a:ea typeface="Arial"/>
                <a:cs typeface="Arial"/>
                <a:sym typeface="Arial"/>
              </a:rPr>
              <a:t>Lisa Silas,</a:t>
            </a:r>
            <a:r>
              <a:rPr baseline="30000" lang="en-GB" sz="6000">
                <a:solidFill>
                  <a:srgbClr val="0070C0"/>
                </a:solidFill>
                <a:latin typeface="Arial"/>
                <a:ea typeface="Arial"/>
                <a:cs typeface="Arial"/>
                <a:sym typeface="Arial"/>
              </a:rPr>
              <a:t>1,2  </a:t>
            </a:r>
            <a:r>
              <a:rPr lang="en-GB" sz="6000">
                <a:solidFill>
                  <a:srgbClr val="0070C0"/>
                </a:solidFill>
                <a:latin typeface="Arial"/>
                <a:ea typeface="Arial"/>
                <a:cs typeface="Arial"/>
                <a:sym typeface="Arial"/>
              </a:rPr>
              <a:t>Sapna Shah,</a:t>
            </a:r>
            <a:r>
              <a:rPr baseline="30000" lang="en-GB" sz="6000">
                <a:solidFill>
                  <a:srgbClr val="0070C0"/>
                </a:solidFill>
                <a:latin typeface="Arial"/>
                <a:ea typeface="Arial"/>
                <a:cs typeface="Arial"/>
                <a:sym typeface="Arial"/>
              </a:rPr>
              <a:t>1,3  </a:t>
            </a:r>
            <a:r>
              <a:rPr lang="en-GB" sz="6000">
                <a:solidFill>
                  <a:srgbClr val="0070C0"/>
                </a:solidFill>
                <a:latin typeface="Arial"/>
                <a:ea typeface="Arial"/>
                <a:cs typeface="Arial"/>
                <a:sym typeface="Arial"/>
              </a:rPr>
              <a:t>Ismail Mohamed</a:t>
            </a:r>
            <a:r>
              <a:rPr baseline="30000" lang="en-GB" sz="6000">
                <a:solidFill>
                  <a:srgbClr val="0070C0"/>
                </a:solidFill>
                <a:latin typeface="Arial"/>
                <a:ea typeface="Arial"/>
                <a:cs typeface="Arial"/>
                <a:sym typeface="Arial"/>
              </a:rPr>
              <a:t>1,4</a:t>
            </a:r>
            <a:endParaRPr/>
          </a:p>
          <a:p>
            <a:pPr indent="0" lvl="0" marL="0" marR="0" rtl="0" algn="l">
              <a:spcBef>
                <a:spcPts val="0"/>
              </a:spcBef>
              <a:spcAft>
                <a:spcPts val="0"/>
              </a:spcAft>
              <a:buNone/>
            </a:pPr>
            <a:r>
              <a:rPr baseline="30000" lang="en-GB" sz="5200">
                <a:solidFill>
                  <a:srgbClr val="0070C0"/>
                </a:solidFill>
                <a:latin typeface="Arial"/>
                <a:ea typeface="Arial"/>
                <a:cs typeface="Arial"/>
                <a:sym typeface="Arial"/>
              </a:rPr>
              <a:t>1</a:t>
            </a:r>
            <a:r>
              <a:rPr lang="en-GB" sz="5200">
                <a:solidFill>
                  <a:srgbClr val="0070C0"/>
                </a:solidFill>
                <a:latin typeface="Arial"/>
                <a:ea typeface="Arial"/>
                <a:cs typeface="Arial"/>
                <a:sym typeface="Arial"/>
              </a:rPr>
              <a:t>London Kidney Network, </a:t>
            </a:r>
            <a:r>
              <a:rPr baseline="30000" lang="en-GB" sz="5200">
                <a:solidFill>
                  <a:srgbClr val="0070C0"/>
                </a:solidFill>
                <a:latin typeface="Arial"/>
                <a:ea typeface="Arial"/>
                <a:cs typeface="Arial"/>
                <a:sym typeface="Arial"/>
              </a:rPr>
              <a:t>2</a:t>
            </a:r>
            <a:r>
              <a:rPr lang="en-GB" sz="5200">
                <a:solidFill>
                  <a:srgbClr val="0070C0"/>
                </a:solidFill>
                <a:latin typeface="Arial"/>
                <a:ea typeface="Arial"/>
                <a:cs typeface="Arial"/>
                <a:sym typeface="Arial"/>
              </a:rPr>
              <a:t>Guy’s &amp; St Thomas’ NHS Foundation Trust, </a:t>
            </a:r>
            <a:r>
              <a:rPr baseline="30000" lang="en-GB" sz="5200">
                <a:solidFill>
                  <a:srgbClr val="0070C0"/>
                </a:solidFill>
                <a:latin typeface="Arial"/>
                <a:ea typeface="Arial"/>
                <a:cs typeface="Arial"/>
                <a:sym typeface="Arial"/>
              </a:rPr>
              <a:t>3</a:t>
            </a:r>
            <a:r>
              <a:rPr lang="en-GB" sz="5200">
                <a:solidFill>
                  <a:srgbClr val="0070C0"/>
                </a:solidFill>
                <a:latin typeface="Arial"/>
                <a:ea typeface="Arial"/>
                <a:cs typeface="Arial"/>
                <a:sym typeface="Arial"/>
              </a:rPr>
              <a:t>Kings College Hospital NHS Foundation Trust,</a:t>
            </a:r>
            <a:r>
              <a:rPr baseline="30000" lang="en-GB" sz="5200">
                <a:solidFill>
                  <a:srgbClr val="0070C0"/>
                </a:solidFill>
                <a:latin typeface="Arial"/>
                <a:ea typeface="Arial"/>
                <a:cs typeface="Arial"/>
                <a:sym typeface="Arial"/>
              </a:rPr>
              <a:t>4</a:t>
            </a:r>
            <a:r>
              <a:rPr lang="en-GB" sz="5200">
                <a:solidFill>
                  <a:srgbClr val="0070C0"/>
                </a:solidFill>
                <a:latin typeface="Arial"/>
                <a:ea typeface="Arial"/>
                <a:cs typeface="Arial"/>
                <a:sym typeface="Arial"/>
              </a:rPr>
              <a:t>Barts Health NHS Trust</a:t>
            </a:r>
            <a:endParaRPr/>
          </a:p>
        </p:txBody>
      </p:sp>
      <p:pic>
        <p:nvPicPr>
          <p:cNvPr descr="V:\LKN Logo Files\Standard Logo Files\Original on Transparent.png" id="176" name="Google Shape;176;p4"/>
          <p:cNvPicPr preferRelativeResize="0"/>
          <p:nvPr/>
        </p:nvPicPr>
        <p:blipFill rotWithShape="1">
          <a:blip r:embed="rId3">
            <a:alphaModFix/>
          </a:blip>
          <a:srcRect b="0" l="0" r="0" t="0"/>
          <a:stretch/>
        </p:blipFill>
        <p:spPr>
          <a:xfrm>
            <a:off x="21028025" y="733425"/>
            <a:ext cx="8629650" cy="3151188"/>
          </a:xfrm>
          <a:prstGeom prst="rect">
            <a:avLst/>
          </a:prstGeom>
          <a:noFill/>
          <a:ln>
            <a:noFill/>
          </a:ln>
        </p:spPr>
      </p:pic>
      <p:sp>
        <p:nvSpPr>
          <p:cNvPr id="177" name="Google Shape;177;p4"/>
          <p:cNvSpPr txBox="1"/>
          <p:nvPr/>
        </p:nvSpPr>
        <p:spPr>
          <a:xfrm>
            <a:off x="847725" y="9538532"/>
            <a:ext cx="5002213" cy="769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BC6917"/>
                </a:solidFill>
                <a:latin typeface="Calibri"/>
                <a:ea typeface="Calibri"/>
                <a:cs typeface="Calibri"/>
                <a:sym typeface="Calibri"/>
              </a:rPr>
              <a:t>Introduction &amp; Aim </a:t>
            </a:r>
            <a:endParaRPr b="1" sz="4400">
              <a:solidFill>
                <a:srgbClr val="BC6917"/>
              </a:solidFill>
              <a:latin typeface="Calibri"/>
              <a:ea typeface="Calibri"/>
              <a:cs typeface="Calibri"/>
              <a:sym typeface="Calibri"/>
            </a:endParaRPr>
          </a:p>
        </p:txBody>
      </p:sp>
      <p:sp>
        <p:nvSpPr>
          <p:cNvPr id="178" name="Google Shape;178;p4"/>
          <p:cNvSpPr txBox="1"/>
          <p:nvPr/>
        </p:nvSpPr>
        <p:spPr>
          <a:xfrm>
            <a:off x="839639" y="10550348"/>
            <a:ext cx="13871575" cy="987962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LKN Transplant Collaborative's mutual aid programme was implemented in 2020.</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It addressed an acute lack of capacity to perform deceased donor kidney transplantation, as a result of the COVID-19 pandemic.</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 If a DD transplant cannot be performed in one London transplant centres for logistical reasons, the  mutual aid programme means is can be completed in another London centre. </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Mutal Aid was designed by clinicians without patient involvement, due to the acute clinical need and circumstances of the COVID-19 pandemic.</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programme was reviewed in 2023 and feedback from patients transplanted through the mutual aid programme was sought.</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Two focus groups to garner  fuller patient opinion were held.</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focus groups aimed to recognise the potential for varied experiences, concerns, and insights dependent on patients' position in the transplant process.</a:t>
            </a:r>
            <a:endParaRPr sz="8200">
              <a:solidFill>
                <a:schemeClr val="dk1"/>
              </a:solidFill>
              <a:latin typeface="Arial"/>
              <a:ea typeface="Arial"/>
              <a:cs typeface="Arial"/>
              <a:sym typeface="Arial"/>
            </a:endParaRPr>
          </a:p>
        </p:txBody>
      </p:sp>
      <p:sp>
        <p:nvSpPr>
          <p:cNvPr id="179" name="Google Shape;179;p4"/>
          <p:cNvSpPr txBox="1"/>
          <p:nvPr/>
        </p:nvSpPr>
        <p:spPr>
          <a:xfrm>
            <a:off x="4894288" y="41016108"/>
            <a:ext cx="22234082"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2166B2"/>
                </a:solidFill>
                <a:latin typeface="Calibri"/>
                <a:ea typeface="Calibri"/>
                <a:cs typeface="Calibri"/>
                <a:sym typeface="Calibri"/>
              </a:rPr>
              <a:t>Contacts: </a:t>
            </a:r>
            <a:r>
              <a:rPr lang="en-GB" sz="3200">
                <a:solidFill>
                  <a:schemeClr val="dk1"/>
                </a:solidFill>
                <a:latin typeface="Calibri"/>
                <a:ea typeface="Calibri"/>
                <a:cs typeface="Calibri"/>
                <a:sym typeface="Calibri"/>
              </a:rPr>
              <a:t>lisa.silas@gstt.nhs.uk</a:t>
            </a:r>
            <a:r>
              <a:rPr lang="en-GB" sz="8200">
                <a:solidFill>
                  <a:schemeClr val="dk1"/>
                </a:solidFill>
                <a:latin typeface="Arial"/>
                <a:ea typeface="Arial"/>
                <a:cs typeface="Arial"/>
                <a:sym typeface="Arial"/>
              </a:rPr>
              <a:t> </a:t>
            </a:r>
            <a:r>
              <a:rPr lang="en-GB" sz="3200">
                <a:solidFill>
                  <a:schemeClr val="dk1"/>
                </a:solidFill>
                <a:latin typeface="Calibri"/>
                <a:ea typeface="Calibri"/>
                <a:cs typeface="Calibri"/>
                <a:sym typeface="Calibri"/>
              </a:rPr>
              <a:t>   sapna.shah@nhs.net      Ismail.Mohamed1@nhs.net</a:t>
            </a:r>
            <a:endParaRPr sz="8200">
              <a:solidFill>
                <a:schemeClr val="dk1"/>
              </a:solidFill>
              <a:latin typeface="Arial"/>
              <a:ea typeface="Arial"/>
              <a:cs typeface="Arial"/>
              <a:sym typeface="Arial"/>
            </a:endParaRPr>
          </a:p>
        </p:txBody>
      </p:sp>
      <p:sp>
        <p:nvSpPr>
          <p:cNvPr id="180" name="Google Shape;180;p4"/>
          <p:cNvSpPr txBox="1"/>
          <p:nvPr/>
        </p:nvSpPr>
        <p:spPr>
          <a:xfrm>
            <a:off x="16015851" y="10650651"/>
            <a:ext cx="13871575" cy="2025169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Arial"/>
                <a:ea typeface="Arial"/>
                <a:cs typeface="Arial"/>
                <a:sym typeface="Arial"/>
              </a:rPr>
              <a:t>T</a:t>
            </a:r>
            <a:r>
              <a:rPr lang="en-GB" sz="3600">
                <a:solidFill>
                  <a:schemeClr val="dk1"/>
                </a:solidFill>
                <a:latin typeface="Calibri"/>
                <a:ea typeface="Calibri"/>
                <a:cs typeface="Calibri"/>
                <a:sym typeface="Calibri"/>
              </a:rPr>
              <a:t>wo virtual patient focus groups were held on Microsoft Teams</a:t>
            </a:r>
            <a:endParaRPr sz="8200">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One for patients who had never received a kidney transplant (the pre-transport group)</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One for those who had already received a transplant (the post transplant group).   </a:t>
            </a:r>
            <a:endParaRPr b="0" i="0" sz="8200" u="none" cap="none" strike="noStrike">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those invited were part of the  London Kidney Network (LKN) Patient Partnership Engagement (PPE) group. </a:t>
            </a:r>
            <a:endParaRPr sz="8200">
              <a:solidFill>
                <a:schemeClr val="dk1"/>
              </a:solidFill>
              <a:latin typeface="Arial"/>
              <a:ea typeface="Arial"/>
              <a:cs typeface="Arial"/>
              <a:sym typeface="Arial"/>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groups were facilitated by the LKN PPE lead and attended by three co-chairs of the LKN Transplant Collaborative workstream. </a:t>
            </a:r>
            <a:endParaRPr sz="8200">
              <a:solidFill>
                <a:schemeClr val="dk1"/>
              </a:solidFill>
              <a:latin typeface="Arial"/>
              <a:ea typeface="Arial"/>
              <a:cs typeface="Arial"/>
              <a:sym typeface="Arial"/>
            </a:endParaRPr>
          </a:p>
          <a:p>
            <a:pPr indent="-457200" lvl="0" marL="457200" marR="0" rtl="0" algn="l">
              <a:spcBef>
                <a:spcPts val="1200"/>
              </a:spcBef>
              <a:spcAft>
                <a:spcPts val="0"/>
              </a:spcAft>
              <a:buNone/>
            </a:pPr>
            <a:r>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pre-transplant group included four patients: </a:t>
            </a:r>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One on peritoneal dialysis.</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Three pre-dialysis patients, one of whom was a patient representative from the LKN Young Adult Workstream. </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Two London units were represented. </a:t>
            </a:r>
            <a:endParaRPr b="0" i="0" sz="8200" u="none" cap="none" strike="noStrike">
              <a:solidFill>
                <a:schemeClr val="dk1"/>
              </a:solidFill>
              <a:latin typeface="Arial"/>
              <a:ea typeface="Arial"/>
              <a:cs typeface="Arial"/>
              <a:sym typeface="Arial"/>
            </a:endParaRPr>
          </a:p>
          <a:p>
            <a:pPr indent="0" lvl="1" marL="571500" marR="0" rtl="0" algn="l">
              <a:spcBef>
                <a:spcPts val="1200"/>
              </a:spcBef>
              <a:spcAft>
                <a:spcPts val="0"/>
              </a:spcAft>
              <a:buNone/>
            </a:pPr>
            <a:r>
              <a:t/>
            </a:r>
            <a:endParaRPr b="0" i="0" sz="3600" u="none" cap="none" strike="noStrike">
              <a:solidFill>
                <a:schemeClr val="dk1"/>
              </a:solidFill>
              <a:latin typeface="Calibri"/>
              <a:ea typeface="Calibri"/>
              <a:cs typeface="Calibri"/>
              <a:sym typeface="Calibri"/>
            </a:endParaRPr>
          </a:p>
          <a:p>
            <a:pPr indent="-4572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post-transplant group included eight patients:</a:t>
            </a:r>
            <a:endParaRPr sz="8200">
              <a:solidFill>
                <a:schemeClr val="dk1"/>
              </a:solidFill>
              <a:latin typeface="Arial"/>
              <a:ea typeface="Arial"/>
              <a:cs typeface="Arial"/>
              <a:sym typeface="Arial"/>
            </a:endParaRPr>
          </a:p>
          <a:p>
            <a:pPr indent="-45720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All had received a transplant.</a:t>
            </a:r>
            <a:endParaRPr b="0" i="0" sz="8200" u="none" cap="none" strike="noStrike">
              <a:solidFill>
                <a:schemeClr val="dk1"/>
              </a:solidFill>
              <a:latin typeface="Arial"/>
              <a:ea typeface="Arial"/>
              <a:cs typeface="Arial"/>
              <a:sym typeface="Arial"/>
            </a:endParaRPr>
          </a:p>
          <a:p>
            <a:pPr indent="-45720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All five London transplanting centres were represented. </a:t>
            </a:r>
            <a:endParaRPr b="0" i="0" sz="8200" u="none" cap="none" strike="noStrike">
              <a:solidFill>
                <a:schemeClr val="dk1"/>
              </a:solidFill>
              <a:latin typeface="Arial"/>
              <a:ea typeface="Arial"/>
              <a:cs typeface="Arial"/>
              <a:sym typeface="Arial"/>
            </a:endParaRPr>
          </a:p>
          <a:p>
            <a:pPr indent="-457200" lvl="0" marL="457200" marR="0" rtl="0" algn="l">
              <a:spcBef>
                <a:spcPts val="1200"/>
              </a:spcBef>
              <a:spcAft>
                <a:spcPts val="0"/>
              </a:spcAft>
              <a:buNone/>
            </a:pPr>
            <a:r>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Both focus groups used the same structured format</a:t>
            </a:r>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A presentation from a surgeon</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Open discussions about the participants' reactions to mutual aid.</a:t>
            </a:r>
            <a:endParaRPr b="0" i="0" sz="8200" u="none" cap="none" strike="noStrike">
              <a:solidFill>
                <a:schemeClr val="dk1"/>
              </a:solidFill>
              <a:latin typeface="Arial"/>
              <a:ea typeface="Arial"/>
              <a:cs typeface="Arial"/>
              <a:sym typeface="Arial"/>
            </a:endParaRPr>
          </a:p>
          <a:p>
            <a:pPr indent="0" lvl="1" marL="571500" marR="0" rtl="0" algn="l">
              <a:spcBef>
                <a:spcPts val="1200"/>
              </a:spcBef>
              <a:spcAft>
                <a:spcPts val="0"/>
              </a:spcAft>
              <a:buNone/>
            </a:pPr>
            <a:r>
              <a:t/>
            </a:r>
            <a:endParaRPr b="0" i="0" sz="3600" u="none" cap="none" strike="noStrike">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Both groups were asked</a:t>
            </a:r>
            <a:endParaRPr sz="8200">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what information they would like to receive about the mutual aid programme</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what information would be helpful, </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when they would like to receive the information </a:t>
            </a:r>
            <a:endParaRPr b="0" i="0" sz="8200" u="none" cap="none" strike="noStrike">
              <a:solidFill>
                <a:schemeClr val="dk1"/>
              </a:solidFill>
              <a:latin typeface="Arial"/>
              <a:ea typeface="Arial"/>
              <a:cs typeface="Arial"/>
              <a:sym typeface="Arial"/>
            </a:endParaRPr>
          </a:p>
          <a:p>
            <a:pPr indent="-285750" lvl="1" marL="8572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how they would like it to be delivered.</a:t>
            </a:r>
            <a:endParaRPr b="0" i="0" sz="8200" u="none" cap="none" strike="noStrike">
              <a:solidFill>
                <a:schemeClr val="dk1"/>
              </a:solidFill>
              <a:latin typeface="Arial"/>
              <a:ea typeface="Arial"/>
              <a:cs typeface="Arial"/>
              <a:sym typeface="Arial"/>
            </a:endParaRPr>
          </a:p>
        </p:txBody>
      </p:sp>
      <p:sp>
        <p:nvSpPr>
          <p:cNvPr id="181" name="Google Shape;181;p4"/>
          <p:cNvSpPr/>
          <p:nvPr/>
        </p:nvSpPr>
        <p:spPr>
          <a:xfrm>
            <a:off x="790575" y="21874856"/>
            <a:ext cx="13692188" cy="7294305"/>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031D39"/>
              </a:buClr>
              <a:buSzPts val="3600"/>
              <a:buFont typeface="Arial"/>
              <a:buChar char="•"/>
            </a:pPr>
            <a:r>
              <a:rPr lang="en-GB" sz="3600">
                <a:solidFill>
                  <a:srgbClr val="031D39"/>
                </a:solidFill>
                <a:latin typeface="Calibri"/>
                <a:ea typeface="Calibri"/>
                <a:cs typeface="Calibri"/>
                <a:sym typeface="Calibri"/>
              </a:rPr>
              <a:t>None of the patients in either group were aware that the mutual aid programme existed before the focus groups.</a:t>
            </a:r>
            <a:endParaRPr sz="8200">
              <a:solidFill>
                <a:srgbClr val="000000"/>
              </a:solidFill>
              <a:latin typeface="Arial"/>
              <a:ea typeface="Arial"/>
              <a:cs typeface="Arial"/>
              <a:sym typeface="Arial"/>
            </a:endParaRPr>
          </a:p>
          <a:p>
            <a:pPr indent="-571500" lvl="0" marL="571500" marR="0" rtl="0" algn="l">
              <a:spcBef>
                <a:spcPts val="0"/>
              </a:spcBef>
              <a:spcAft>
                <a:spcPts val="0"/>
              </a:spcAft>
              <a:buClr>
                <a:srgbClr val="031D39"/>
              </a:buClr>
              <a:buSzPts val="3600"/>
              <a:buFont typeface="Arial"/>
              <a:buChar char="•"/>
            </a:pPr>
            <a:r>
              <a:rPr lang="en-GB" sz="3600">
                <a:solidFill>
                  <a:srgbClr val="031D39"/>
                </a:solidFill>
                <a:latin typeface="Calibri"/>
                <a:ea typeface="Calibri"/>
                <a:cs typeface="Calibri"/>
                <a:sym typeface="Calibri"/>
              </a:rPr>
              <a:t>All saw it as a positive initiative. </a:t>
            </a:r>
            <a:endParaRPr sz="8200">
              <a:solidFill>
                <a:srgbClr val="000000"/>
              </a:solidFill>
              <a:latin typeface="Arial"/>
              <a:ea typeface="Arial"/>
              <a:cs typeface="Arial"/>
              <a:sym typeface="Arial"/>
            </a:endParaRPr>
          </a:p>
          <a:p>
            <a:pPr indent="-571500" lvl="0" marL="571500" marR="0" rtl="0" algn="l">
              <a:spcBef>
                <a:spcPts val="0"/>
              </a:spcBef>
              <a:spcAft>
                <a:spcPts val="0"/>
              </a:spcAft>
              <a:buClr>
                <a:srgbClr val="031D39"/>
              </a:buClr>
              <a:buSzPts val="3600"/>
              <a:buFont typeface="Arial"/>
              <a:buChar char="•"/>
            </a:pPr>
            <a:r>
              <a:rPr lang="en-GB" sz="3600">
                <a:solidFill>
                  <a:srgbClr val="031D39"/>
                </a:solidFill>
                <a:latin typeface="Calibri"/>
                <a:ea typeface="Calibri"/>
                <a:cs typeface="Calibri"/>
                <a:sym typeface="Calibri"/>
              </a:rPr>
              <a:t>Both groups wanted reassurance that information shared between units was done so securely and that it was comprehensive enough to ensure their safety in an unfamiliar environment. </a:t>
            </a:r>
            <a:endParaRPr sz="8200">
              <a:solidFill>
                <a:schemeClr val="dk1"/>
              </a:solidFill>
              <a:latin typeface="Arial"/>
              <a:ea typeface="Arial"/>
              <a:cs typeface="Arial"/>
              <a:sym typeface="Arial"/>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pre-transplant group initally thought they would like detailed information about the programme, and the hospitals they could be operated in </a:t>
            </a:r>
            <a:endParaRPr/>
          </a:p>
          <a:p>
            <a:pPr indent="-571500" lvl="0" marL="5715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On reflection, they realised that the possibility of them requiring mutual aid was low, so they ultimately came to a similar conclusion to the post-transplant group (Graph 1)</a:t>
            </a:r>
            <a:r>
              <a:rPr lang="en-GB" sz="3400">
                <a:solidFill>
                  <a:schemeClr val="dk1"/>
                </a:solidFill>
                <a:latin typeface="Calibri"/>
                <a:ea typeface="Calibri"/>
                <a:cs typeface="Calibri"/>
                <a:sym typeface="Calibri"/>
              </a:rPr>
              <a:t> </a:t>
            </a:r>
            <a:endParaRPr sz="8200">
              <a:solidFill>
                <a:schemeClr val="dk1"/>
              </a:solidFill>
              <a:latin typeface="Arial"/>
              <a:ea typeface="Arial"/>
              <a:cs typeface="Arial"/>
              <a:sym typeface="Arial"/>
            </a:endParaRPr>
          </a:p>
        </p:txBody>
      </p:sp>
      <p:sp>
        <p:nvSpPr>
          <p:cNvPr id="182" name="Google Shape;182;p4"/>
          <p:cNvSpPr/>
          <p:nvPr/>
        </p:nvSpPr>
        <p:spPr>
          <a:xfrm>
            <a:off x="16402637" y="33114517"/>
            <a:ext cx="12033250" cy="5705344"/>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7000"/>
              </a:lnSpc>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As a result of our focus groups and listening to patients, we can improve the service we offer.  </a:t>
            </a:r>
            <a:endParaRPr sz="8200">
              <a:solidFill>
                <a:schemeClr val="dk1"/>
              </a:solidFill>
              <a:latin typeface="Arial"/>
              <a:ea typeface="Arial"/>
              <a:cs typeface="Arial"/>
              <a:sym typeface="Arial"/>
            </a:endParaRPr>
          </a:p>
          <a:p>
            <a:pPr indent="-571500" lvl="0" marL="571500" marR="0" rtl="0" algn="l">
              <a:lnSpc>
                <a:spcPct val="107000"/>
              </a:lnSpc>
              <a:spcBef>
                <a:spcPts val="8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Greater engagement and better shared decision-making leads to better outcomes; both experientially and clinically.</a:t>
            </a:r>
            <a:endParaRPr sz="8200">
              <a:solidFill>
                <a:schemeClr val="dk1"/>
              </a:solidFill>
              <a:latin typeface="Arial"/>
              <a:ea typeface="Arial"/>
              <a:cs typeface="Arial"/>
              <a:sym typeface="Arial"/>
            </a:endParaRPr>
          </a:p>
          <a:p>
            <a:pPr indent="-571500" lvl="0" marL="571500" marR="0" rtl="0" algn="l">
              <a:lnSpc>
                <a:spcPct val="107000"/>
              </a:lnSpc>
              <a:spcBef>
                <a:spcPts val="8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By actively engaging with patients we intend to build on the culture of shared learning within the LKN.  </a:t>
            </a:r>
            <a:endParaRPr sz="8200">
              <a:solidFill>
                <a:schemeClr val="dk1"/>
              </a:solidFill>
              <a:latin typeface="Arial"/>
              <a:ea typeface="Arial"/>
              <a:cs typeface="Arial"/>
              <a:sym typeface="Arial"/>
            </a:endParaRPr>
          </a:p>
          <a:p>
            <a:pPr indent="-571500" lvl="0" marL="571500" marR="0" rtl="0" algn="l">
              <a:lnSpc>
                <a:spcPct val="107000"/>
              </a:lnSpc>
              <a:spcBef>
                <a:spcPts val="8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When patients demonstrate their investment and their voices are heard, it gives us the opportunity to get greater buy-in from other stakeholders.</a:t>
            </a:r>
            <a:endParaRPr sz="8200">
              <a:solidFill>
                <a:schemeClr val="dk1"/>
              </a:solidFill>
              <a:latin typeface="Arial"/>
              <a:ea typeface="Arial"/>
              <a:cs typeface="Arial"/>
              <a:sym typeface="Arial"/>
            </a:endParaRPr>
          </a:p>
        </p:txBody>
      </p:sp>
      <p:sp>
        <p:nvSpPr>
          <p:cNvPr id="183" name="Google Shape;183;p4"/>
          <p:cNvSpPr/>
          <p:nvPr/>
        </p:nvSpPr>
        <p:spPr>
          <a:xfrm>
            <a:off x="905452" y="30117749"/>
            <a:ext cx="14343063" cy="53290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GB" sz="2800">
                <a:solidFill>
                  <a:schemeClr val="dk1"/>
                </a:solidFill>
                <a:latin typeface="Calibri"/>
                <a:ea typeface="Calibri"/>
                <a:cs typeface="Calibri"/>
                <a:sym typeface="Calibri"/>
              </a:rPr>
              <a:t>Graph 1</a:t>
            </a:r>
            <a:r>
              <a:rPr b="1" lang="en-GB" sz="2800">
                <a:solidFill>
                  <a:schemeClr val="dk1"/>
                </a:solidFill>
                <a:latin typeface="Calibri"/>
                <a:ea typeface="Calibri"/>
                <a:cs typeface="Calibri"/>
                <a:sym typeface="Calibri"/>
              </a:rPr>
              <a:t>: Table shows a summary of the discussion outcomes from both groups</a:t>
            </a:r>
            <a:endParaRPr sz="3600">
              <a:solidFill>
                <a:schemeClr val="dk1"/>
              </a:solidFill>
              <a:latin typeface="Calibri"/>
              <a:ea typeface="Calibri"/>
              <a:cs typeface="Calibri"/>
              <a:sym typeface="Calibri"/>
            </a:endParaRPr>
          </a:p>
        </p:txBody>
      </p:sp>
      <p:pic>
        <p:nvPicPr>
          <p:cNvPr id="184" name="Google Shape;184;p4"/>
          <p:cNvPicPr preferRelativeResize="0"/>
          <p:nvPr/>
        </p:nvPicPr>
        <p:blipFill rotWithShape="1">
          <a:blip r:embed="rId4">
            <a:alphaModFix/>
          </a:blip>
          <a:srcRect b="0" l="0" r="0" t="0"/>
          <a:stretch/>
        </p:blipFill>
        <p:spPr>
          <a:xfrm>
            <a:off x="863261" y="30937731"/>
            <a:ext cx="14351543" cy="100785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p:nvPr/>
        </p:nvSpPr>
        <p:spPr>
          <a:xfrm>
            <a:off x="954088" y="954088"/>
            <a:ext cx="28371800" cy="59769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00">
              <a:solidFill>
                <a:schemeClr val="lt1"/>
              </a:solidFill>
              <a:latin typeface="Arial"/>
              <a:ea typeface="Arial"/>
              <a:cs typeface="Arial"/>
              <a:sym typeface="Arial"/>
            </a:endParaRPr>
          </a:p>
        </p:txBody>
      </p:sp>
      <p:sp>
        <p:nvSpPr>
          <p:cNvPr id="191" name="Google Shape;191;p5"/>
          <p:cNvSpPr txBox="1"/>
          <p:nvPr/>
        </p:nvSpPr>
        <p:spPr>
          <a:xfrm>
            <a:off x="1143000" y="39163625"/>
            <a:ext cx="15877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70C0"/>
                </a:solidFill>
                <a:latin typeface="Calibri"/>
                <a:ea typeface="Calibri"/>
                <a:cs typeface="Calibri"/>
                <a:sym typeface="Calibri"/>
              </a:rPr>
              <a:t>References</a:t>
            </a:r>
            <a:endParaRPr/>
          </a:p>
        </p:txBody>
      </p:sp>
      <p:sp>
        <p:nvSpPr>
          <p:cNvPr id="192" name="Google Shape;192;p5"/>
          <p:cNvSpPr txBox="1"/>
          <p:nvPr/>
        </p:nvSpPr>
        <p:spPr>
          <a:xfrm>
            <a:off x="987426" y="39657338"/>
            <a:ext cx="14016038" cy="249299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Blake PG, Quinn RR, Oliver MJ: Peritoneal dialysis and the process of modality selection. </a:t>
            </a:r>
            <a:r>
              <a:rPr i="1" lang="en-GB" sz="2400">
                <a:solidFill>
                  <a:schemeClr val="dk1"/>
                </a:solidFill>
                <a:latin typeface="Calibri"/>
                <a:ea typeface="Calibri"/>
                <a:cs typeface="Calibri"/>
                <a:sym typeface="Calibri"/>
              </a:rPr>
              <a:t>Perit. Dial. Int</a:t>
            </a:r>
            <a:r>
              <a:rPr lang="en-GB" sz="2400">
                <a:solidFill>
                  <a:schemeClr val="dk1"/>
                </a:solidFill>
                <a:latin typeface="Calibri"/>
                <a:ea typeface="Calibri"/>
                <a:cs typeface="Calibri"/>
                <a:sym typeface="Calibri"/>
              </a:rPr>
              <a:t>. 33: 233–41, 2013</a:t>
            </a:r>
            <a:endParaRPr/>
          </a:p>
          <a:p>
            <a:pPr indent="-342900" lvl="0" marL="342900" marR="0" rtl="0" algn="l">
              <a:spcBef>
                <a:spcPts val="0"/>
              </a:spcBef>
              <a:spcAft>
                <a:spcPts val="0"/>
              </a:spcAft>
              <a:buClr>
                <a:srgbClr val="031D39"/>
              </a:buClr>
              <a:buSzPts val="2400"/>
              <a:buFont typeface="Calibri"/>
              <a:buAutoNum type="arabicPeriod"/>
            </a:pPr>
            <a:r>
              <a:rPr b="0" i="0" lang="en-GB" sz="2400" u="none" strike="noStrike">
                <a:solidFill>
                  <a:srgbClr val="031D39"/>
                </a:solidFill>
                <a:highlight>
                  <a:srgbClr val="FFFFFF"/>
                </a:highlight>
                <a:latin typeface="Calibri"/>
                <a:ea typeface="Calibri"/>
                <a:cs typeface="Calibri"/>
                <a:sym typeface="Calibri"/>
              </a:rPr>
              <a:t>Lambie M, Zhao J, McCullough K, Davies SJ, Kawanishi H, Johnson DW, et al.: Variation in Peritoneal Dialysis Time on Therapy by Country Results from the Peritoneal Dialysis Outcomes and Practice Patterns Study. </a:t>
            </a:r>
            <a:r>
              <a:rPr b="0" i="1" lang="en-GB" sz="2400" u="none" strike="noStrike">
                <a:solidFill>
                  <a:srgbClr val="031D39"/>
                </a:solidFill>
                <a:latin typeface="Calibri"/>
                <a:ea typeface="Calibri"/>
                <a:cs typeface="Calibri"/>
                <a:sym typeface="Calibri"/>
              </a:rPr>
              <a:t>Clin. J. Am. Soc. Nephrol.</a:t>
            </a:r>
            <a:r>
              <a:rPr b="0" i="0" lang="en-GB" sz="2400" u="none" strike="noStrike">
                <a:solidFill>
                  <a:srgbClr val="031D39"/>
                </a:solidFill>
                <a:highlight>
                  <a:srgbClr val="FFFFFF"/>
                </a:highlight>
                <a:latin typeface="Calibri"/>
                <a:ea typeface="Calibri"/>
                <a:cs typeface="Calibri"/>
                <a:sym typeface="Calibri"/>
              </a:rPr>
              <a:t> 17: 861–871, 2022</a:t>
            </a:r>
            <a:endParaRPr sz="24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Arial"/>
              <a:buNone/>
            </a:pPr>
            <a:r>
              <a:t/>
            </a:r>
            <a:endParaRPr sz="1800">
              <a:solidFill>
                <a:srgbClr val="282828"/>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 name="Google Shape;193;p5"/>
          <p:cNvSpPr txBox="1"/>
          <p:nvPr/>
        </p:nvSpPr>
        <p:spPr>
          <a:xfrm>
            <a:off x="15788059" y="10563473"/>
            <a:ext cx="199099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Results </a:t>
            </a:r>
            <a:endParaRPr/>
          </a:p>
        </p:txBody>
      </p:sp>
      <p:sp>
        <p:nvSpPr>
          <p:cNvPr id="194" name="Google Shape;194;p5"/>
          <p:cNvSpPr txBox="1"/>
          <p:nvPr/>
        </p:nvSpPr>
        <p:spPr>
          <a:xfrm>
            <a:off x="1143000" y="18875375"/>
            <a:ext cx="228716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Methods</a:t>
            </a:r>
            <a:endParaRPr/>
          </a:p>
        </p:txBody>
      </p:sp>
      <p:sp>
        <p:nvSpPr>
          <p:cNvPr id="195" name="Google Shape;195;p5"/>
          <p:cNvSpPr txBox="1"/>
          <p:nvPr/>
        </p:nvSpPr>
        <p:spPr>
          <a:xfrm>
            <a:off x="15788059" y="30638269"/>
            <a:ext cx="263405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Discussion</a:t>
            </a:r>
            <a:endParaRPr/>
          </a:p>
        </p:txBody>
      </p:sp>
      <p:sp>
        <p:nvSpPr>
          <p:cNvPr id="196" name="Google Shape;196;p5"/>
          <p:cNvSpPr/>
          <p:nvPr/>
        </p:nvSpPr>
        <p:spPr>
          <a:xfrm>
            <a:off x="425450" y="-65088"/>
            <a:ext cx="28800425" cy="10410826"/>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7200">
              <a:solidFill>
                <a:srgbClr val="0070C0"/>
              </a:solidFill>
              <a:latin typeface="Arial"/>
              <a:ea typeface="Arial"/>
              <a:cs typeface="Arial"/>
              <a:sym typeface="Arial"/>
            </a:endParaRPr>
          </a:p>
          <a:p>
            <a:pPr indent="0" lvl="0" marL="0" marR="0" rtl="0" algn="l">
              <a:spcBef>
                <a:spcPts val="0"/>
              </a:spcBef>
              <a:spcAft>
                <a:spcPts val="0"/>
              </a:spcAft>
              <a:buNone/>
            </a:pPr>
            <a:r>
              <a:rPr b="1" lang="en-GB" sz="7200">
                <a:solidFill>
                  <a:srgbClr val="0070C0"/>
                </a:solidFill>
                <a:latin typeface="Arial"/>
                <a:ea typeface="Arial"/>
                <a:cs typeface="Arial"/>
                <a:sym typeface="Arial"/>
              </a:rPr>
              <a:t>Modelling peritoneal dialysis starts to support </a:t>
            </a:r>
            <a:endParaRPr/>
          </a:p>
          <a:p>
            <a:pPr indent="0" lvl="0" marL="0" marR="0" rtl="0" algn="l">
              <a:spcBef>
                <a:spcPts val="0"/>
              </a:spcBef>
              <a:spcAft>
                <a:spcPts val="0"/>
              </a:spcAft>
              <a:buNone/>
            </a:pPr>
            <a:r>
              <a:rPr b="1" lang="en-GB" sz="7200">
                <a:solidFill>
                  <a:srgbClr val="0070C0"/>
                </a:solidFill>
                <a:latin typeface="Arial"/>
                <a:ea typeface="Arial"/>
                <a:cs typeface="Arial"/>
                <a:sym typeface="Arial"/>
              </a:rPr>
              <a:t>home dialysis growth</a:t>
            </a:r>
            <a:endParaRPr/>
          </a:p>
          <a:p>
            <a:pPr indent="0" lvl="0" marL="0" marR="0" rtl="0" algn="l">
              <a:spcBef>
                <a:spcPts val="0"/>
              </a:spcBef>
              <a:spcAft>
                <a:spcPts val="0"/>
              </a:spcAft>
              <a:buNone/>
            </a:pPr>
            <a:r>
              <a:t/>
            </a:r>
            <a:endParaRPr b="1" sz="6000">
              <a:solidFill>
                <a:srgbClr val="006699"/>
              </a:solidFill>
              <a:latin typeface="Arial"/>
              <a:ea typeface="Arial"/>
              <a:cs typeface="Arial"/>
              <a:sym typeface="Arial"/>
            </a:endParaRPr>
          </a:p>
          <a:p>
            <a:pPr indent="0" lvl="0" marL="0" marR="0" rtl="0" algn="l">
              <a:spcBef>
                <a:spcPts val="0"/>
              </a:spcBef>
              <a:spcAft>
                <a:spcPts val="0"/>
              </a:spcAft>
              <a:buNone/>
            </a:pPr>
            <a:r>
              <a:rPr lang="en-GB" sz="6000">
                <a:solidFill>
                  <a:srgbClr val="0070C0"/>
                </a:solidFill>
                <a:latin typeface="Arial"/>
                <a:ea typeface="Arial"/>
                <a:cs typeface="Arial"/>
                <a:sym typeface="Arial"/>
              </a:rPr>
              <a:t>Richard Corbett</a:t>
            </a:r>
            <a:r>
              <a:rPr baseline="30000" lang="en-GB" sz="6000">
                <a:solidFill>
                  <a:srgbClr val="0070C0"/>
                </a:solidFill>
                <a:latin typeface="Arial"/>
                <a:ea typeface="Arial"/>
                <a:cs typeface="Arial"/>
                <a:sym typeface="Arial"/>
              </a:rPr>
              <a:t>1,2</a:t>
            </a:r>
            <a:r>
              <a:rPr lang="en-GB" sz="6000">
                <a:solidFill>
                  <a:srgbClr val="0070C0"/>
                </a:solidFill>
                <a:latin typeface="Arial"/>
                <a:ea typeface="Arial"/>
                <a:cs typeface="Arial"/>
                <a:sym typeface="Arial"/>
              </a:rPr>
              <a:t>,</a:t>
            </a:r>
            <a:r>
              <a:rPr baseline="30000" lang="en-GB" sz="6000">
                <a:solidFill>
                  <a:srgbClr val="0070C0"/>
                </a:solidFill>
                <a:latin typeface="Arial"/>
                <a:ea typeface="Arial"/>
                <a:cs typeface="Arial"/>
                <a:sym typeface="Arial"/>
              </a:rPr>
              <a:t> </a:t>
            </a:r>
            <a:r>
              <a:rPr lang="en-GB" sz="6000">
                <a:solidFill>
                  <a:srgbClr val="0070C0"/>
                </a:solidFill>
                <a:latin typeface="Arial"/>
                <a:ea typeface="Arial"/>
                <a:cs typeface="Arial"/>
                <a:sym typeface="Arial"/>
              </a:rPr>
              <a:t>Katie Durman</a:t>
            </a:r>
            <a:r>
              <a:rPr baseline="30000" lang="en-GB" sz="6000">
                <a:solidFill>
                  <a:srgbClr val="0070C0"/>
                </a:solidFill>
                <a:latin typeface="Arial"/>
                <a:ea typeface="Arial"/>
                <a:cs typeface="Arial"/>
                <a:sym typeface="Arial"/>
              </a:rPr>
              <a:t>1,3</a:t>
            </a:r>
            <a:r>
              <a:rPr lang="en-GB" sz="6000">
                <a:solidFill>
                  <a:srgbClr val="0070C0"/>
                </a:solidFill>
                <a:latin typeface="Arial"/>
                <a:ea typeface="Arial"/>
                <a:cs typeface="Arial"/>
                <a:sym typeface="Arial"/>
              </a:rPr>
              <a:t>, Mariza Procopio</a:t>
            </a:r>
            <a:r>
              <a:rPr baseline="30000" lang="en-GB" sz="6000">
                <a:solidFill>
                  <a:srgbClr val="0070C0"/>
                </a:solidFill>
                <a:latin typeface="Arial"/>
                <a:ea typeface="Arial"/>
                <a:cs typeface="Arial"/>
                <a:sym typeface="Arial"/>
              </a:rPr>
              <a:t>1</a:t>
            </a:r>
            <a:r>
              <a:rPr lang="en-GB" sz="6000">
                <a:solidFill>
                  <a:srgbClr val="0070C0"/>
                </a:solidFill>
                <a:latin typeface="Arial"/>
                <a:ea typeface="Arial"/>
                <a:cs typeface="Arial"/>
                <a:sym typeface="Arial"/>
              </a:rPr>
              <a:t>, Bhrigu Sood</a:t>
            </a:r>
            <a:r>
              <a:rPr baseline="30000" lang="en-GB" sz="6000">
                <a:solidFill>
                  <a:srgbClr val="0070C0"/>
                </a:solidFill>
                <a:latin typeface="Arial"/>
                <a:ea typeface="Arial"/>
                <a:cs typeface="Arial"/>
                <a:sym typeface="Arial"/>
              </a:rPr>
              <a:t>1,4</a:t>
            </a:r>
            <a:r>
              <a:rPr lang="en-GB" sz="6000">
                <a:solidFill>
                  <a:srgbClr val="0070C0"/>
                </a:solidFill>
                <a:latin typeface="Arial"/>
                <a:ea typeface="Arial"/>
                <a:cs typeface="Arial"/>
                <a:sym typeface="Arial"/>
              </a:rPr>
              <a:t>, Damien Ashby</a:t>
            </a:r>
            <a:r>
              <a:rPr baseline="30000" lang="en-GB" sz="6000">
                <a:solidFill>
                  <a:srgbClr val="0070C0"/>
                </a:solidFill>
                <a:latin typeface="Arial"/>
                <a:ea typeface="Arial"/>
                <a:cs typeface="Arial"/>
                <a:sym typeface="Arial"/>
              </a:rPr>
              <a:t>2</a:t>
            </a:r>
            <a:r>
              <a:rPr lang="en-GB" sz="6000">
                <a:solidFill>
                  <a:srgbClr val="0070C0"/>
                </a:solidFill>
                <a:latin typeface="Arial"/>
                <a:ea typeface="Arial"/>
                <a:cs typeface="Arial"/>
                <a:sym typeface="Arial"/>
              </a:rPr>
              <a:t>,</a:t>
            </a:r>
            <a:r>
              <a:rPr baseline="30000" lang="en-GB" sz="6000">
                <a:solidFill>
                  <a:srgbClr val="0070C0"/>
                </a:solidFill>
                <a:latin typeface="Arial"/>
                <a:ea typeface="Arial"/>
                <a:cs typeface="Arial"/>
                <a:sym typeface="Arial"/>
              </a:rPr>
              <a:t> </a:t>
            </a:r>
            <a:r>
              <a:rPr lang="en-GB" sz="6000">
                <a:solidFill>
                  <a:srgbClr val="0070C0"/>
                </a:solidFill>
                <a:latin typeface="Arial"/>
                <a:ea typeface="Arial"/>
                <a:cs typeface="Arial"/>
                <a:sym typeface="Arial"/>
              </a:rPr>
              <a:t>Edwina Brown</a:t>
            </a:r>
            <a:r>
              <a:rPr baseline="30000" lang="en-GB" sz="6000">
                <a:solidFill>
                  <a:srgbClr val="0070C0"/>
                </a:solidFill>
                <a:latin typeface="Arial"/>
                <a:ea typeface="Arial"/>
                <a:cs typeface="Arial"/>
                <a:sym typeface="Arial"/>
              </a:rPr>
              <a:t>2</a:t>
            </a:r>
            <a:r>
              <a:rPr lang="en-GB" sz="6000">
                <a:solidFill>
                  <a:srgbClr val="0070C0"/>
                </a:solidFill>
                <a:latin typeface="Arial"/>
                <a:ea typeface="Arial"/>
                <a:cs typeface="Arial"/>
                <a:sym typeface="Arial"/>
              </a:rPr>
              <a:t>, Peter Wilson</a:t>
            </a:r>
            <a:r>
              <a:rPr baseline="30000" lang="en-GB" sz="6000">
                <a:solidFill>
                  <a:srgbClr val="0070C0"/>
                </a:solidFill>
                <a:latin typeface="Arial"/>
                <a:ea typeface="Arial"/>
                <a:cs typeface="Arial"/>
                <a:sym typeface="Arial"/>
              </a:rPr>
              <a:t>1</a:t>
            </a:r>
            <a:endParaRPr/>
          </a:p>
          <a:p>
            <a:pPr indent="0" lvl="0" marL="0" marR="0" rtl="0" algn="l">
              <a:spcBef>
                <a:spcPts val="0"/>
              </a:spcBef>
              <a:spcAft>
                <a:spcPts val="0"/>
              </a:spcAft>
              <a:buNone/>
            </a:pPr>
            <a:r>
              <a:t/>
            </a:r>
            <a:endParaRPr sz="5200">
              <a:solidFill>
                <a:srgbClr val="0070C0"/>
              </a:solidFill>
              <a:latin typeface="Arial"/>
              <a:ea typeface="Arial"/>
              <a:cs typeface="Arial"/>
              <a:sym typeface="Arial"/>
            </a:endParaRPr>
          </a:p>
          <a:p>
            <a:pPr indent="0" lvl="0" marL="0" marR="0" rtl="0" algn="l">
              <a:spcBef>
                <a:spcPts val="0"/>
              </a:spcBef>
              <a:spcAft>
                <a:spcPts val="0"/>
              </a:spcAft>
              <a:buNone/>
            </a:pPr>
            <a:r>
              <a:rPr baseline="30000" lang="en-GB" sz="5200">
                <a:solidFill>
                  <a:srgbClr val="0070C0"/>
                </a:solidFill>
                <a:latin typeface="Arial"/>
                <a:ea typeface="Arial"/>
                <a:cs typeface="Arial"/>
                <a:sym typeface="Arial"/>
              </a:rPr>
              <a:t>1</a:t>
            </a:r>
            <a:r>
              <a:rPr lang="en-GB" sz="5200">
                <a:solidFill>
                  <a:srgbClr val="0070C0"/>
                </a:solidFill>
                <a:latin typeface="Arial"/>
                <a:ea typeface="Arial"/>
                <a:cs typeface="Arial"/>
                <a:sym typeface="Arial"/>
              </a:rPr>
              <a:t>London Kidney Network, </a:t>
            </a:r>
            <a:r>
              <a:rPr baseline="30000" lang="en-GB" sz="5200">
                <a:solidFill>
                  <a:srgbClr val="0070C0"/>
                </a:solidFill>
                <a:latin typeface="Arial"/>
                <a:ea typeface="Arial"/>
                <a:cs typeface="Arial"/>
                <a:sym typeface="Arial"/>
              </a:rPr>
              <a:t>2</a:t>
            </a:r>
            <a:r>
              <a:rPr lang="en-GB" sz="5200">
                <a:solidFill>
                  <a:srgbClr val="0070C0"/>
                </a:solidFill>
                <a:latin typeface="Arial"/>
                <a:ea typeface="Arial"/>
                <a:cs typeface="Arial"/>
                <a:sym typeface="Arial"/>
              </a:rPr>
              <a:t>Imperial College Healthcare NHS Foundation Trust, </a:t>
            </a:r>
            <a:r>
              <a:rPr baseline="30000" lang="en-GB" sz="5200">
                <a:solidFill>
                  <a:srgbClr val="0070C0"/>
                </a:solidFill>
                <a:latin typeface="Arial"/>
                <a:ea typeface="Arial"/>
                <a:cs typeface="Arial"/>
                <a:sym typeface="Arial"/>
              </a:rPr>
              <a:t>3</a:t>
            </a:r>
            <a:r>
              <a:rPr lang="en-GB" sz="5200">
                <a:solidFill>
                  <a:srgbClr val="0070C0"/>
                </a:solidFill>
                <a:latin typeface="Arial"/>
                <a:ea typeface="Arial"/>
                <a:cs typeface="Arial"/>
                <a:sym typeface="Arial"/>
              </a:rPr>
              <a:t>Barts Health NHS Trust, </a:t>
            </a:r>
            <a:r>
              <a:rPr baseline="30000" lang="en-GB" sz="5200">
                <a:solidFill>
                  <a:srgbClr val="0070C0"/>
                </a:solidFill>
                <a:latin typeface="Arial"/>
                <a:ea typeface="Arial"/>
                <a:cs typeface="Arial"/>
                <a:sym typeface="Arial"/>
              </a:rPr>
              <a:t>4</a:t>
            </a:r>
            <a:r>
              <a:rPr lang="en-GB" sz="5200">
                <a:solidFill>
                  <a:srgbClr val="0070C0"/>
                </a:solidFill>
                <a:latin typeface="Arial"/>
                <a:ea typeface="Arial"/>
                <a:cs typeface="Arial"/>
                <a:sym typeface="Arial"/>
              </a:rPr>
              <a:t>Epsom and St Helier University Hospitals</a:t>
            </a:r>
            <a:endParaRPr/>
          </a:p>
        </p:txBody>
      </p:sp>
      <p:pic>
        <p:nvPicPr>
          <p:cNvPr descr="V:\LKN Logo Files\Standard Logo Files\Original on Transparent.png" id="197" name="Google Shape;197;p5"/>
          <p:cNvPicPr preferRelativeResize="0"/>
          <p:nvPr/>
        </p:nvPicPr>
        <p:blipFill rotWithShape="1">
          <a:blip r:embed="rId3">
            <a:alphaModFix/>
          </a:blip>
          <a:srcRect b="0" l="0" r="0" t="0"/>
          <a:stretch/>
        </p:blipFill>
        <p:spPr>
          <a:xfrm>
            <a:off x="22247560" y="733425"/>
            <a:ext cx="7410117" cy="2705876"/>
          </a:xfrm>
          <a:prstGeom prst="rect">
            <a:avLst/>
          </a:prstGeom>
          <a:noFill/>
          <a:ln>
            <a:noFill/>
          </a:ln>
        </p:spPr>
      </p:pic>
      <p:sp>
        <p:nvSpPr>
          <p:cNvPr id="198" name="Google Shape;198;p5"/>
          <p:cNvSpPr txBox="1"/>
          <p:nvPr/>
        </p:nvSpPr>
        <p:spPr>
          <a:xfrm>
            <a:off x="1143000" y="10555288"/>
            <a:ext cx="469782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Introduction &amp; Aim</a:t>
            </a:r>
            <a:endParaRPr/>
          </a:p>
        </p:txBody>
      </p:sp>
      <p:sp>
        <p:nvSpPr>
          <p:cNvPr id="199" name="Google Shape;199;p5"/>
          <p:cNvSpPr txBox="1"/>
          <p:nvPr/>
        </p:nvSpPr>
        <p:spPr>
          <a:xfrm>
            <a:off x="738188" y="11550650"/>
            <a:ext cx="13871575" cy="750974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Sustainable growth in home dialysis modalities is a focus of the Renal Services Transformation Program.  </a:t>
            </a:r>
            <a:endParaRPr/>
          </a:p>
          <a:p>
            <a:pPr indent="-457200" lvl="0" marL="457200" marR="0" rtl="0" algn="l">
              <a:spcBef>
                <a:spcPts val="18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Getting It Right First Time (GIRFT) program identified that all renal units should have access to adequate training facilities and staffing for home dialysis for at least 20% of their prevalent dialysis on home dialysis within 12 months of report publication.  </a:t>
            </a:r>
            <a:endParaRPr/>
          </a:p>
          <a:p>
            <a:pPr indent="-457200" lvl="0" marL="457200" marR="0" rtl="0" algn="l">
              <a:spcBef>
                <a:spcPts val="18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Peritoneal dialysis (PD) is used as the predominant home dialysis treatment but patients in the UK have a shorter time on PD than many countries due to high transplantation rates.  </a:t>
            </a:r>
            <a:endParaRPr/>
          </a:p>
          <a:p>
            <a:pPr indent="-457200" lvl="0" marL="457200" marR="0" rtl="0" algn="l">
              <a:spcBef>
                <a:spcPts val="1800"/>
              </a:spcBef>
              <a:spcAft>
                <a:spcPts val="0"/>
              </a:spcAft>
              <a:buClr>
                <a:schemeClr val="dk1"/>
              </a:buClr>
              <a:buSzPts val="3600"/>
              <a:buFont typeface="Arial"/>
              <a:buChar char="•"/>
            </a:pPr>
            <a:r>
              <a:rPr b="1" lang="en-GB" sz="3600">
                <a:solidFill>
                  <a:schemeClr val="dk1"/>
                </a:solidFill>
                <a:latin typeface="Calibri"/>
                <a:ea typeface="Calibri"/>
                <a:cs typeface="Calibri"/>
                <a:sym typeface="Calibri"/>
              </a:rPr>
              <a:t>In order to explore how the 20% prevalent population might be achieved using PD, simulations using real-world data were created</a:t>
            </a:r>
            <a:r>
              <a:rPr lang="en-GB"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
        <p:nvSpPr>
          <p:cNvPr id="200" name="Google Shape;200;p5"/>
          <p:cNvSpPr txBox="1"/>
          <p:nvPr/>
        </p:nvSpPr>
        <p:spPr>
          <a:xfrm>
            <a:off x="15673287" y="23570379"/>
            <a:ext cx="12205718" cy="950132"/>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Figure 2: Effect of PD incidence rates (%) and time on PD (years) to overall PD prevalence</a:t>
            </a:r>
            <a:endParaRPr/>
          </a:p>
        </p:txBody>
      </p:sp>
      <p:sp>
        <p:nvSpPr>
          <p:cNvPr id="201" name="Google Shape;201;p5"/>
          <p:cNvSpPr txBox="1"/>
          <p:nvPr/>
        </p:nvSpPr>
        <p:spPr>
          <a:xfrm>
            <a:off x="740247" y="27794249"/>
            <a:ext cx="13031588" cy="1822165"/>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Figure 1:  Steady state modelling of an increase in PD incidence to either 25% or 33% of all dialysis starts assuming mean time on therapy of peritoneal dialysis (PD) of 1.7 years and on haemodialysis (HD) of 3.7 years. Annual growth of 2% included</a:t>
            </a:r>
            <a:endParaRPr/>
          </a:p>
        </p:txBody>
      </p:sp>
      <p:sp>
        <p:nvSpPr>
          <p:cNvPr id="202" name="Google Shape;202;p5"/>
          <p:cNvSpPr txBox="1"/>
          <p:nvPr/>
        </p:nvSpPr>
        <p:spPr>
          <a:xfrm>
            <a:off x="24645043" y="40870334"/>
            <a:ext cx="345537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0070C0"/>
                </a:solidFill>
                <a:latin typeface="Calibri"/>
                <a:ea typeface="Calibri"/>
                <a:cs typeface="Calibri"/>
                <a:sym typeface="Calibri"/>
              </a:rPr>
              <a:t>Contact</a:t>
            </a:r>
            <a:endParaRPr/>
          </a:p>
          <a:p>
            <a:pPr indent="0" lvl="0" marL="0" marR="0" rtl="0" algn="l">
              <a:spcBef>
                <a:spcPts val="0"/>
              </a:spcBef>
              <a:spcAft>
                <a:spcPts val="0"/>
              </a:spcAft>
              <a:buNone/>
            </a:pPr>
            <a:r>
              <a:rPr lang="en-GB" sz="3200">
                <a:solidFill>
                  <a:schemeClr val="dk1"/>
                </a:solidFill>
                <a:latin typeface="Calibri"/>
                <a:ea typeface="Calibri"/>
                <a:cs typeface="Calibri"/>
                <a:sym typeface="Calibri"/>
              </a:rPr>
              <a:t>rwcorbett@nhs.net</a:t>
            </a:r>
            <a:endParaRPr sz="3200">
              <a:solidFill>
                <a:schemeClr val="dk1"/>
              </a:solidFill>
              <a:latin typeface="Calibri"/>
              <a:ea typeface="Calibri"/>
              <a:cs typeface="Calibri"/>
              <a:sym typeface="Calibri"/>
            </a:endParaRPr>
          </a:p>
        </p:txBody>
      </p:sp>
      <p:sp>
        <p:nvSpPr>
          <p:cNvPr id="203" name="Google Shape;203;p5"/>
          <p:cNvSpPr txBox="1"/>
          <p:nvPr/>
        </p:nvSpPr>
        <p:spPr>
          <a:xfrm>
            <a:off x="15044959" y="11550650"/>
            <a:ext cx="13871575" cy="11941731"/>
          </a:xfrm>
          <a:prstGeom prst="rect">
            <a:avLst/>
          </a:prstGeom>
          <a:noFill/>
          <a:ln>
            <a:noFill/>
          </a:ln>
        </p:spPr>
        <p:txBody>
          <a:bodyPr anchorCtr="0" anchor="t" bIns="45700" lIns="91425" spcFirstLastPara="1" rIns="91425" wrap="square" tIns="45700">
            <a:spAutoFit/>
          </a:bodyPr>
          <a:lstStyle/>
          <a:p>
            <a:pPr indent="-457200" lvl="1" marL="742950" marR="0" rtl="0" algn="l">
              <a:spcBef>
                <a:spcPts val="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In centres with an incident PD population of 25% of all dialysis starts each year and assuming median PD and HD time on therapy to be 1.7 and 3.7 years respectively (Figure 1):</a:t>
            </a:r>
            <a:endParaRPr/>
          </a:p>
          <a:p>
            <a:pPr indent="-457200" lvl="2" marL="11430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a steady state was achieved after four years, with a prevalent 14% PD population.  </a:t>
            </a:r>
            <a:endParaRPr/>
          </a:p>
          <a:p>
            <a:pPr indent="-457200" lvl="2" marL="11430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when the proportion of dialysis starts on PD is increased to 33%, after six years a prevalent 19% population is achieved.  </a:t>
            </a:r>
            <a:endParaRPr/>
          </a:p>
          <a:p>
            <a:pPr indent="-457200" lvl="1" marL="74295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As might be expected the wide variation in time on PD in the UK strongly affects PD prevalence (Figure 2).</a:t>
            </a:r>
            <a:endParaRPr/>
          </a:p>
          <a:p>
            <a:pPr indent="-457200" lvl="2" marL="11430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In centres with shorter time on PD (0.8 years), PD prevalence is lower:</a:t>
            </a:r>
            <a:endParaRPr/>
          </a:p>
          <a:p>
            <a:pPr indent="-457200" lvl="3" marL="16002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10% at 2 years with 33% incident PD population </a:t>
            </a:r>
            <a:endParaRPr/>
          </a:p>
          <a:p>
            <a:pPr indent="-457200" lvl="3" marL="16002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7% at 3 years with a 25% incident PD population </a:t>
            </a:r>
            <a:endParaRPr/>
          </a:p>
          <a:p>
            <a:pPr indent="-457200" lvl="2" marL="11430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Centres with longer time on PD (2.9 years) PD prevalence is higher:</a:t>
            </a:r>
            <a:endParaRPr/>
          </a:p>
          <a:p>
            <a:pPr indent="-457200" lvl="3" marL="16002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21% with a 25% incident PD population</a:t>
            </a:r>
            <a:endParaRPr/>
          </a:p>
          <a:p>
            <a:pPr indent="-457200" lvl="3" marL="16002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28% with a 33% incident PD population</a:t>
            </a:r>
            <a:endParaRPr b="0" i="0" sz="36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
        <p:nvSpPr>
          <p:cNvPr id="204" name="Google Shape;204;p5"/>
          <p:cNvSpPr txBox="1"/>
          <p:nvPr/>
        </p:nvSpPr>
        <p:spPr>
          <a:xfrm>
            <a:off x="738188" y="19872325"/>
            <a:ext cx="13871575" cy="769441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Modelling simulations were created in Excel to explore prevalent dialysis populations over several years.  </a:t>
            </a:r>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An initial population size of 1000 patients with a 10% PD prevalence was used.  An annual incident population of 350 dialysis patients with a conservative annual 2% growth was assumed.  </a:t>
            </a:r>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Previous work has identified that in units where access to PD is optimised and patients are allowed free choice of dialysis modality, approximately 33% will start dialysis on PD</a:t>
            </a:r>
            <a:r>
              <a:rPr baseline="30000" lang="en-GB" sz="3600">
                <a:solidFill>
                  <a:schemeClr val="dk1"/>
                </a:solidFill>
                <a:latin typeface="Calibri"/>
                <a:ea typeface="Calibri"/>
                <a:cs typeface="Calibri"/>
                <a:sym typeface="Calibri"/>
              </a:rPr>
              <a:t>1</a:t>
            </a:r>
            <a:r>
              <a:rPr lang="en-GB" sz="3600">
                <a:solidFill>
                  <a:schemeClr val="dk1"/>
                </a:solidFill>
                <a:latin typeface="Calibri"/>
                <a:ea typeface="Calibri"/>
                <a:cs typeface="Calibri"/>
                <a:sym typeface="Calibri"/>
              </a:rPr>
              <a:t>. </a:t>
            </a:r>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Finally, time on each dialysis modality was included; for PD this used PDOPPS</a:t>
            </a:r>
            <a:r>
              <a:rPr baseline="30000" lang="en-GB" sz="3600">
                <a:solidFill>
                  <a:schemeClr val="dk1"/>
                </a:solidFill>
                <a:latin typeface="Calibri"/>
                <a:ea typeface="Calibri"/>
                <a:cs typeface="Calibri"/>
                <a:sym typeface="Calibri"/>
              </a:rPr>
              <a:t>2</a:t>
            </a:r>
            <a:r>
              <a:rPr lang="en-GB" sz="3600">
                <a:solidFill>
                  <a:schemeClr val="dk1"/>
                </a:solidFill>
                <a:latin typeface="Calibri"/>
                <a:ea typeface="Calibri"/>
                <a:cs typeface="Calibri"/>
                <a:sym typeface="Calibri"/>
              </a:rPr>
              <a:t> published data, where the UK has a median time of 1.7 years (interquartile range, 0.8-2.9).  Local data for HD was used to inform the modelling. </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
        <p:nvSpPr>
          <p:cNvPr id="205" name="Google Shape;205;p5"/>
          <p:cNvSpPr txBox="1"/>
          <p:nvPr/>
        </p:nvSpPr>
        <p:spPr>
          <a:xfrm>
            <a:off x="15044959" y="31603713"/>
            <a:ext cx="13871575" cy="9448740"/>
          </a:xfrm>
          <a:prstGeom prst="rect">
            <a:avLst/>
          </a:prstGeom>
          <a:noFill/>
          <a:ln>
            <a:noFill/>
          </a:ln>
        </p:spPr>
        <p:txBody>
          <a:bodyPr anchorCtr="0" anchor="t" bIns="45700" lIns="91425" spcFirstLastPara="1" rIns="91425" wrap="square" tIns="45700">
            <a:spAutoFit/>
          </a:bodyPr>
          <a:lstStyle/>
          <a:p>
            <a:pPr indent="-457200" lvl="1" marL="914400" marR="0" rtl="0" algn="l">
              <a:spcBef>
                <a:spcPts val="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Assuming a stable dialysis incident rate and time on treatment, PD prevalence will not continue to grow indefinitely but reaches a steady-state after a period of several years. </a:t>
            </a:r>
            <a:endParaRPr/>
          </a:p>
          <a:p>
            <a:pPr indent="-457200" lvl="1" marL="9144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Data from this model can be used to inform demand and capacity models required for both PD access and training, to ensure patients who choose PD can start on their therapy of choice.</a:t>
            </a:r>
            <a:endParaRPr/>
          </a:p>
          <a:p>
            <a:pPr indent="-457200" lvl="1" marL="9144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Centres with longer time on PD and therefore a higher PD prevalence should ensure that this does not arise by limiting access to transplantation.  </a:t>
            </a:r>
            <a:endParaRPr/>
          </a:p>
          <a:p>
            <a:pPr indent="-457200" lvl="1" marL="9144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Equally the short times on PD in some centres reflects the need to focus on maintaining standards of care, including low-levels of peritonitis to support growth in PD.  </a:t>
            </a:r>
            <a:endParaRPr/>
          </a:p>
          <a:p>
            <a:pPr indent="-457200" lvl="1" marL="914400" marR="0" rtl="0" algn="l">
              <a:spcBef>
                <a:spcPts val="1800"/>
              </a:spcBef>
              <a:spcAft>
                <a:spcPts val="0"/>
              </a:spcAft>
              <a:buClr>
                <a:schemeClr val="dk1"/>
              </a:buClr>
              <a:buSzPts val="3600"/>
              <a:buFont typeface="Arial"/>
              <a:buChar char="•"/>
            </a:pPr>
            <a:r>
              <a:rPr b="1" i="0" lang="en-GB" sz="3600" u="none" cap="none" strike="noStrike">
                <a:solidFill>
                  <a:schemeClr val="dk1"/>
                </a:solidFill>
                <a:latin typeface="Calibri"/>
                <a:ea typeface="Calibri"/>
                <a:cs typeface="Calibri"/>
                <a:sym typeface="Calibri"/>
              </a:rPr>
              <a:t>Ultimately, to achieve sustainable growth in home dialysis, both access to HHD and PD need to be optimised.</a:t>
            </a:r>
            <a:endParaRPr b="1" i="0" sz="36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A graph of different colored lines&#10;&#10;Description automatically generated with medium confidence" id="206" name="Google Shape;206;p5"/>
          <p:cNvPicPr preferRelativeResize="0"/>
          <p:nvPr/>
        </p:nvPicPr>
        <p:blipFill rotWithShape="1">
          <a:blip r:embed="rId4">
            <a:alphaModFix/>
          </a:blip>
          <a:srcRect b="0" l="0" r="0" t="0"/>
          <a:stretch/>
        </p:blipFill>
        <p:spPr>
          <a:xfrm>
            <a:off x="1235124" y="30259775"/>
            <a:ext cx="12877701" cy="8490627"/>
          </a:xfrm>
          <a:prstGeom prst="rect">
            <a:avLst/>
          </a:prstGeom>
          <a:noFill/>
          <a:ln>
            <a:noFill/>
          </a:ln>
        </p:spPr>
      </p:pic>
      <p:graphicFrame>
        <p:nvGraphicFramePr>
          <p:cNvPr id="207" name="Google Shape;207;p5"/>
          <p:cNvGraphicFramePr/>
          <p:nvPr/>
        </p:nvGraphicFramePr>
        <p:xfrm>
          <a:off x="17105086" y="24650435"/>
          <a:ext cx="10364444" cy="5658090"/>
        </p:xfrm>
        <a:graphic>
          <a:graphicData uri="http://schemas.openxmlformats.org/drawingml/2006/chart">
            <c:chart r:id="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6"/>
          <p:cNvSpPr txBox="1"/>
          <p:nvPr/>
        </p:nvSpPr>
        <p:spPr>
          <a:xfrm>
            <a:off x="14825508" y="9773482"/>
            <a:ext cx="15247937" cy="16958489"/>
          </a:xfrm>
          <a:prstGeom prst="rect">
            <a:avLst/>
          </a:prstGeom>
          <a:noFill/>
          <a:ln>
            <a:noFill/>
          </a:ln>
        </p:spPr>
        <p:txBody>
          <a:bodyPr anchorCtr="0" anchor="t" bIns="45700" lIns="91425" spcFirstLastPara="1" rIns="91425" wrap="square" tIns="45700">
            <a:spAutoFit/>
          </a:bodyPr>
          <a:lstStyle/>
          <a:p>
            <a:pPr indent="-571500" lvl="0" marL="11430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 Steering Group to drive SC strategy with a wider group acting as advisors for specific work was established.  Members represented</a:t>
            </a:r>
            <a:endParaRPr sz="3600">
              <a:solidFill>
                <a:schemeClr val="dk1"/>
              </a:solidFill>
              <a:latin typeface="Calibri"/>
              <a:ea typeface="Calibri"/>
              <a:cs typeface="Calibri"/>
              <a:sym typeface="Calibri"/>
            </a:endParaRPr>
          </a:p>
          <a:p>
            <a:pPr indent="-571500" lvl="1" marL="14287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All 7 london and surrey renal units</a:t>
            </a:r>
            <a:endParaRPr b="0" i="0" sz="3600" u="none" cap="none" strike="noStrike">
              <a:solidFill>
                <a:schemeClr val="dk1"/>
              </a:solidFill>
              <a:latin typeface="Calibri"/>
              <a:ea typeface="Calibri"/>
              <a:cs typeface="Calibri"/>
              <a:sym typeface="Calibri"/>
            </a:endParaRPr>
          </a:p>
          <a:p>
            <a:pPr indent="-571500" lvl="1" marL="14287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The multi-professional team; Doctors, Nurses,  and Allied health professionals</a:t>
            </a:r>
            <a:endParaRPr b="0" i="0" sz="3600" u="none" cap="none" strike="noStrike">
              <a:solidFill>
                <a:schemeClr val="dk1"/>
              </a:solidFill>
              <a:latin typeface="Calibri"/>
              <a:ea typeface="Calibri"/>
              <a:cs typeface="Calibri"/>
              <a:sym typeface="Calibri"/>
            </a:endParaRPr>
          </a:p>
          <a:p>
            <a:pPr indent="-571500" lvl="1" marL="14287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Renal, geriatric, palliative and primary care experts, as well as patients</a:t>
            </a:r>
            <a:endParaRPr b="0" i="0" sz="3600" u="none" cap="none" strike="noStrike">
              <a:solidFill>
                <a:schemeClr val="dk1"/>
              </a:solidFill>
              <a:latin typeface="Calibri"/>
              <a:ea typeface="Calibri"/>
              <a:cs typeface="Calibri"/>
              <a:sym typeface="Calibri"/>
            </a:endParaRPr>
          </a:p>
          <a:p>
            <a:pPr indent="-571500" lvl="0" marL="11430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Steering Group met six-weekly providing oversight, challenge, problem solving and peer review of progress. This enabled rapid progress using wide specialist knowledge and expertise.</a:t>
            </a:r>
            <a:endParaRPr/>
          </a:p>
          <a:p>
            <a:pPr indent="-571500" lvl="0" marL="11430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Early meetings encouraged sharing and discussion of ideas, creation of a common vision and forging of strong new relationships.</a:t>
            </a:r>
            <a:endParaRPr sz="3600">
              <a:solidFill>
                <a:schemeClr val="dk1"/>
              </a:solidFill>
              <a:latin typeface="Calibri"/>
              <a:ea typeface="Calibri"/>
              <a:cs typeface="Calibri"/>
              <a:sym typeface="Calibri"/>
            </a:endParaRPr>
          </a:p>
          <a:p>
            <a:pPr indent="-571500" lvl="0" marL="1143000" marR="0" rtl="0" algn="l">
              <a:spcBef>
                <a:spcPts val="1200"/>
              </a:spcBef>
              <a:spcAft>
                <a:spcPts val="0"/>
              </a:spcAft>
              <a:buClr>
                <a:schemeClr val="dk1"/>
              </a:buClr>
              <a:buSzPts val="3600"/>
              <a:buFont typeface="Arial 本文"/>
              <a:buChar char="•"/>
            </a:pPr>
            <a:r>
              <a:rPr lang="en-GB" sz="3600">
                <a:solidFill>
                  <a:schemeClr val="dk1"/>
                </a:solidFill>
                <a:latin typeface="Calibri"/>
                <a:ea typeface="Calibri"/>
                <a:cs typeface="Calibri"/>
                <a:sym typeface="Calibri"/>
              </a:rPr>
              <a:t>Working groups tackled each item, with direction from the Steering Group</a:t>
            </a:r>
            <a:endParaRPr/>
          </a:p>
          <a:p>
            <a:pPr indent="-571500" lvl="0" marL="11430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Initial priorities were to: </a:t>
            </a:r>
            <a:endParaRPr sz="3600">
              <a:solidFill>
                <a:schemeClr val="dk1"/>
              </a:solidFill>
              <a:latin typeface="Calibri"/>
              <a:ea typeface="Calibri"/>
              <a:cs typeface="Calibri"/>
              <a:sym typeface="Calibri"/>
            </a:endParaRPr>
          </a:p>
          <a:p>
            <a:pPr indent="-571500" lvl="1" marL="14287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Agree a definition for SC</a:t>
            </a:r>
            <a:endParaRPr b="0" i="0" sz="3600" u="none" cap="none" strike="noStrike">
              <a:solidFill>
                <a:schemeClr val="dk1"/>
              </a:solidFill>
              <a:latin typeface="Calibri"/>
              <a:ea typeface="Calibri"/>
              <a:cs typeface="Calibri"/>
              <a:sym typeface="Calibri"/>
            </a:endParaRPr>
          </a:p>
          <a:p>
            <a:pPr indent="-571500" lvl="1" marL="14287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Develop renal SC pathway and ACP planning tool for use across London</a:t>
            </a:r>
            <a:endParaRPr b="0" i="0" sz="3600" u="none" cap="none" strike="noStrike">
              <a:solidFill>
                <a:schemeClr val="dk1"/>
              </a:solidFill>
              <a:latin typeface="Calibri"/>
              <a:ea typeface="Calibri"/>
              <a:cs typeface="Calibri"/>
              <a:sym typeface="Calibri"/>
            </a:endParaRPr>
          </a:p>
          <a:p>
            <a:pPr indent="-571500" lvl="1" marL="14287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Develop training and education materials on SC and advanced care planning (ACP) for </a:t>
            </a:r>
            <a:endParaRPr b="0" i="0" sz="3600" u="none" cap="none" strike="noStrike">
              <a:solidFill>
                <a:schemeClr val="dk1"/>
              </a:solidFill>
              <a:latin typeface="Calibri"/>
              <a:ea typeface="Calibri"/>
              <a:cs typeface="Calibri"/>
              <a:sym typeface="Calibri"/>
            </a:endParaRPr>
          </a:p>
          <a:p>
            <a:pPr indent="-571500" lvl="2" marL="1828800" marR="0" rtl="0" algn="l">
              <a:spcBef>
                <a:spcPts val="1200"/>
              </a:spcBef>
              <a:spcAft>
                <a:spcPts val="0"/>
              </a:spcAft>
              <a:buClr>
                <a:schemeClr val="dk1"/>
              </a:buClr>
              <a:buSzPts val="3600"/>
              <a:buFont typeface="Noto Sans Symbols"/>
              <a:buChar char="▪"/>
            </a:pPr>
            <a:r>
              <a:rPr b="0" i="0" lang="en-GB" sz="3600" u="none" cap="none" strike="noStrike">
                <a:solidFill>
                  <a:schemeClr val="dk1"/>
                </a:solidFill>
                <a:latin typeface="Calibri"/>
                <a:ea typeface="Calibri"/>
                <a:cs typeface="Calibri"/>
                <a:sym typeface="Calibri"/>
              </a:rPr>
              <a:t>Renal specialist health professionals </a:t>
            </a:r>
            <a:endParaRPr b="0" i="0" sz="3600" u="none" cap="none" strike="noStrike">
              <a:solidFill>
                <a:schemeClr val="dk1"/>
              </a:solidFill>
              <a:latin typeface="Calibri"/>
              <a:ea typeface="Calibri"/>
              <a:cs typeface="Calibri"/>
              <a:sym typeface="Calibri"/>
            </a:endParaRPr>
          </a:p>
          <a:p>
            <a:pPr indent="-571500" lvl="2" marL="1828800" marR="0" rtl="0" algn="l">
              <a:spcBef>
                <a:spcPts val="1200"/>
              </a:spcBef>
              <a:spcAft>
                <a:spcPts val="0"/>
              </a:spcAft>
              <a:buClr>
                <a:schemeClr val="dk1"/>
              </a:buClr>
              <a:buSzPts val="3600"/>
              <a:buFont typeface="Noto Sans Symbols"/>
              <a:buChar char="▪"/>
            </a:pPr>
            <a:r>
              <a:rPr b="0" i="0" lang="en-GB" sz="3600" u="none" cap="none" strike="noStrike">
                <a:solidFill>
                  <a:schemeClr val="dk1"/>
                </a:solidFill>
                <a:latin typeface="Calibri"/>
                <a:ea typeface="Calibri"/>
                <a:cs typeface="Calibri"/>
                <a:sym typeface="Calibri"/>
              </a:rPr>
              <a:t>GPs for use in primary care, and</a:t>
            </a:r>
            <a:endParaRPr b="0" i="0" sz="3600" u="none" cap="none" strike="noStrike">
              <a:solidFill>
                <a:schemeClr val="dk1"/>
              </a:solidFill>
              <a:latin typeface="Calibri"/>
              <a:ea typeface="Calibri"/>
              <a:cs typeface="Calibri"/>
              <a:sym typeface="Calibri"/>
            </a:endParaRPr>
          </a:p>
          <a:p>
            <a:pPr indent="-571500" lvl="2" marL="1828800" marR="0" rtl="0" algn="l">
              <a:spcBef>
                <a:spcPts val="1200"/>
              </a:spcBef>
              <a:spcAft>
                <a:spcPts val="0"/>
              </a:spcAft>
              <a:buClr>
                <a:schemeClr val="dk1"/>
              </a:buClr>
              <a:buSzPts val="3600"/>
              <a:buFont typeface="Noto Sans Symbols"/>
              <a:buChar char="▪"/>
            </a:pPr>
            <a:r>
              <a:rPr b="0" i="0" lang="en-GB" sz="3600" u="none" cap="none" strike="noStrike">
                <a:solidFill>
                  <a:schemeClr val="dk1"/>
                </a:solidFill>
                <a:latin typeface="Calibri"/>
                <a:ea typeface="Calibri"/>
                <a:cs typeface="Calibri"/>
                <a:sym typeface="Calibri"/>
              </a:rPr>
              <a:t>Patients offered SC as a treatment option.  </a:t>
            </a:r>
            <a:endParaRPr b="0" i="0" sz="3600" u="none" cap="none" strike="noStrike">
              <a:solidFill>
                <a:schemeClr val="dk1"/>
              </a:solidFill>
              <a:latin typeface="Calibri"/>
              <a:ea typeface="Calibri"/>
              <a:cs typeface="Calibri"/>
              <a:sym typeface="Calibri"/>
            </a:endParaRPr>
          </a:p>
          <a:p>
            <a:pPr indent="-571500" lvl="0" marL="11430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Chairs visited each Unit leading ‘deep dive’ reviews of successes and challenges faced across London.  This helped focus priorities, and enabled sharing of innovation.</a:t>
            </a:r>
            <a:endParaRPr/>
          </a:p>
          <a:p>
            <a:pPr indent="-571500" lvl="0" marL="11430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 core set of metrics to measure activity against the pathway were agreed</a:t>
            </a:r>
            <a:endParaRPr sz="3600">
              <a:solidFill>
                <a:schemeClr val="dk1"/>
              </a:solidFill>
              <a:latin typeface="Calibri"/>
              <a:ea typeface="Calibri"/>
              <a:cs typeface="Calibri"/>
              <a:sym typeface="Calibri"/>
            </a:endParaRPr>
          </a:p>
          <a:p>
            <a:pPr indent="-571500" lvl="0" marL="11430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Practice was audited using the metrics.</a:t>
            </a:r>
            <a:endParaRPr sz="3600">
              <a:solidFill>
                <a:schemeClr val="dk1"/>
              </a:solidFill>
              <a:latin typeface="Calibri"/>
              <a:ea typeface="Calibri"/>
              <a:cs typeface="Calibri"/>
              <a:sym typeface="Calibri"/>
            </a:endParaRPr>
          </a:p>
        </p:txBody>
      </p:sp>
      <p:sp>
        <p:nvSpPr>
          <p:cNvPr id="214" name="Google Shape;214;p6"/>
          <p:cNvSpPr/>
          <p:nvPr/>
        </p:nvSpPr>
        <p:spPr>
          <a:xfrm>
            <a:off x="954088" y="954088"/>
            <a:ext cx="28371800" cy="59769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00">
              <a:solidFill>
                <a:schemeClr val="lt1"/>
              </a:solidFill>
              <a:latin typeface="Arial"/>
              <a:ea typeface="Arial"/>
              <a:cs typeface="Arial"/>
              <a:sym typeface="Arial"/>
            </a:endParaRPr>
          </a:p>
        </p:txBody>
      </p:sp>
      <p:sp>
        <p:nvSpPr>
          <p:cNvPr id="215" name="Google Shape;215;p6"/>
          <p:cNvSpPr txBox="1"/>
          <p:nvPr/>
        </p:nvSpPr>
        <p:spPr>
          <a:xfrm>
            <a:off x="15824205" y="8987309"/>
            <a:ext cx="206274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Method</a:t>
            </a:r>
            <a:endParaRPr b="1" sz="4400">
              <a:solidFill>
                <a:srgbClr val="E36C09"/>
              </a:solidFill>
              <a:latin typeface="Calibri"/>
              <a:ea typeface="Calibri"/>
              <a:cs typeface="Calibri"/>
              <a:sym typeface="Calibri"/>
            </a:endParaRPr>
          </a:p>
        </p:txBody>
      </p:sp>
      <p:sp>
        <p:nvSpPr>
          <p:cNvPr id="216" name="Google Shape;216;p6"/>
          <p:cNvSpPr txBox="1"/>
          <p:nvPr/>
        </p:nvSpPr>
        <p:spPr>
          <a:xfrm>
            <a:off x="1169463" y="29065006"/>
            <a:ext cx="186275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Results</a:t>
            </a:r>
            <a:endParaRPr/>
          </a:p>
        </p:txBody>
      </p:sp>
      <p:sp>
        <p:nvSpPr>
          <p:cNvPr id="217" name="Google Shape;217;p6"/>
          <p:cNvSpPr txBox="1"/>
          <p:nvPr/>
        </p:nvSpPr>
        <p:spPr>
          <a:xfrm>
            <a:off x="16186661" y="34936723"/>
            <a:ext cx="263405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Discussion</a:t>
            </a:r>
            <a:endParaRPr b="1" sz="4400">
              <a:solidFill>
                <a:srgbClr val="E36C09"/>
              </a:solidFill>
              <a:latin typeface="Calibri"/>
              <a:ea typeface="Calibri"/>
              <a:cs typeface="Calibri"/>
              <a:sym typeface="Calibri"/>
            </a:endParaRPr>
          </a:p>
        </p:txBody>
      </p:sp>
      <p:sp>
        <p:nvSpPr>
          <p:cNvPr id="218" name="Google Shape;218;p6"/>
          <p:cNvSpPr/>
          <p:nvPr/>
        </p:nvSpPr>
        <p:spPr>
          <a:xfrm>
            <a:off x="470296" y="2214"/>
            <a:ext cx="20613617" cy="531778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7200">
                <a:solidFill>
                  <a:srgbClr val="0070C0"/>
                </a:solidFill>
                <a:latin typeface="Arial"/>
                <a:ea typeface="Arial"/>
                <a:cs typeface="Arial"/>
                <a:sym typeface="Arial"/>
              </a:rPr>
              <a:t>Collaborative working through a renal Network to lead improvements in Supportive Care across London</a:t>
            </a:r>
            <a:endParaRPr b="1" sz="7200">
              <a:solidFill>
                <a:srgbClr val="0070C0"/>
              </a:solidFill>
              <a:latin typeface="Arial"/>
              <a:ea typeface="Arial"/>
              <a:cs typeface="Arial"/>
              <a:sym typeface="Arial"/>
            </a:endParaRPr>
          </a:p>
        </p:txBody>
      </p:sp>
      <p:pic>
        <p:nvPicPr>
          <p:cNvPr descr="V:\LKN Logo Files\Standard Logo Files\Original on Transparent.png" id="219" name="Google Shape;219;p6"/>
          <p:cNvPicPr preferRelativeResize="0"/>
          <p:nvPr/>
        </p:nvPicPr>
        <p:blipFill rotWithShape="1">
          <a:blip r:embed="rId3">
            <a:alphaModFix/>
          </a:blip>
          <a:srcRect b="0" l="0" r="0" t="0"/>
          <a:stretch/>
        </p:blipFill>
        <p:spPr>
          <a:xfrm>
            <a:off x="21028025" y="733425"/>
            <a:ext cx="8629650" cy="3151188"/>
          </a:xfrm>
          <a:prstGeom prst="rect">
            <a:avLst/>
          </a:prstGeom>
          <a:noFill/>
          <a:ln>
            <a:noFill/>
          </a:ln>
        </p:spPr>
      </p:pic>
      <p:sp>
        <p:nvSpPr>
          <p:cNvPr id="220" name="Google Shape;220;p6"/>
          <p:cNvSpPr txBox="1"/>
          <p:nvPr/>
        </p:nvSpPr>
        <p:spPr>
          <a:xfrm>
            <a:off x="970284" y="8976196"/>
            <a:ext cx="310604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E36C09"/>
                </a:solidFill>
                <a:latin typeface="Calibri"/>
                <a:ea typeface="Calibri"/>
                <a:cs typeface="Calibri"/>
                <a:sym typeface="Calibri"/>
              </a:rPr>
              <a:t>Introduction</a:t>
            </a:r>
            <a:endParaRPr/>
          </a:p>
        </p:txBody>
      </p:sp>
      <p:sp>
        <p:nvSpPr>
          <p:cNvPr id="221" name="Google Shape;221;p6"/>
          <p:cNvSpPr txBox="1"/>
          <p:nvPr/>
        </p:nvSpPr>
        <p:spPr>
          <a:xfrm>
            <a:off x="738241" y="9719023"/>
            <a:ext cx="13669711" cy="972573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London Kidney Network aims to deliver improvements in kidney care across  27% of England's RRT (renal replacement therapy) population</a:t>
            </a:r>
            <a:endParaRPr sz="3600">
              <a:solidFill>
                <a:schemeClr val="dk1"/>
              </a:solidFill>
              <a:latin typeface="Arial"/>
              <a:ea typeface="Arial"/>
              <a:cs typeface="Arial"/>
              <a:sym typeface="Arial"/>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With an aging population, optimisation of those following an active non-dialysis pathway and those on RRT for whom functionality and quality of life have become priorities (together called supportive care (SC)) is key.  </a:t>
            </a:r>
            <a:endParaRPr sz="3600">
              <a:solidFill>
                <a:schemeClr val="dk1"/>
              </a:solidFill>
              <a:latin typeface="Arial"/>
              <a:ea typeface="Arial"/>
              <a:cs typeface="Arial"/>
              <a:sym typeface="Arial"/>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 SC workstream was created and led by 0.2WTE Clinical Chairs, alongside project management support. </a:t>
            </a:r>
            <a:endParaRPr sz="3600">
              <a:solidFill>
                <a:schemeClr val="dk1"/>
              </a:solidFill>
              <a:latin typeface="Arial"/>
              <a:ea typeface="Arial"/>
              <a:cs typeface="Arial"/>
              <a:sym typeface="Arial"/>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Initial aims were to</a:t>
            </a:r>
            <a:endParaRPr sz="3600">
              <a:solidFill>
                <a:schemeClr val="dk1"/>
              </a:solidFill>
              <a:latin typeface="Arial"/>
              <a:ea typeface="Arial"/>
              <a:cs typeface="Arial"/>
              <a:sym typeface="Arial"/>
            </a:endParaRPr>
          </a:p>
          <a:p>
            <a:pPr indent="-285750" lvl="1" marL="7429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address unwarranted variation by creating locally agreed pathways (fig.1 and fig. 2), community care networks and a toolkit of educational resources for patients and staff.</a:t>
            </a:r>
            <a:endParaRPr b="0" i="0" sz="3600" u="none" cap="none" strike="noStrike">
              <a:solidFill>
                <a:schemeClr val="dk1"/>
              </a:solidFill>
              <a:latin typeface="Arial"/>
              <a:ea typeface="Arial"/>
              <a:cs typeface="Arial"/>
              <a:sym typeface="Arial"/>
            </a:endParaRPr>
          </a:p>
          <a:p>
            <a:pPr indent="-285750" lvl="1" marL="742950" marR="0" rtl="0" algn="l">
              <a:spcBef>
                <a:spcPts val="1200"/>
              </a:spcBef>
              <a:spcAft>
                <a:spcPts val="0"/>
              </a:spcAft>
              <a:buClr>
                <a:schemeClr val="dk1"/>
              </a:buClr>
              <a:buSzPts val="3600"/>
              <a:buFont typeface="Courier New"/>
              <a:buChar char="o"/>
            </a:pPr>
            <a:r>
              <a:rPr b="0" i="0" lang="en-GB" sz="3600" u="none" cap="none" strike="noStrike">
                <a:solidFill>
                  <a:schemeClr val="dk1"/>
                </a:solidFill>
                <a:latin typeface="Calibri"/>
                <a:ea typeface="Calibri"/>
                <a:cs typeface="Calibri"/>
                <a:sym typeface="Calibri"/>
              </a:rPr>
              <a:t> define and monitor pilot outcome measures for an area of care without current nationally mandated data collection or agreed audit standards.</a:t>
            </a:r>
            <a:endParaRPr b="0" i="0" sz="3600" u="none" cap="none" strike="noStrike">
              <a:solidFill>
                <a:schemeClr val="dk1"/>
              </a:solidFill>
              <a:latin typeface="Arial"/>
              <a:ea typeface="Arial"/>
              <a:cs typeface="Arial"/>
              <a:sym typeface="Arial"/>
            </a:endParaRPr>
          </a:p>
        </p:txBody>
      </p:sp>
      <p:sp>
        <p:nvSpPr>
          <p:cNvPr id="222" name="Google Shape;222;p6"/>
          <p:cNvSpPr txBox="1"/>
          <p:nvPr/>
        </p:nvSpPr>
        <p:spPr>
          <a:xfrm>
            <a:off x="15136600" y="26191008"/>
            <a:ext cx="7670862" cy="514115"/>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 2: LKN Advanced Care Planning Tool </a:t>
            </a:r>
            <a:endParaRPr b="1" i="0" sz="2800" u="none" cap="none" strike="noStrike">
              <a:solidFill>
                <a:schemeClr val="dk1"/>
              </a:solidFill>
              <a:latin typeface="Calibri"/>
              <a:ea typeface="Calibri"/>
              <a:cs typeface="Calibri"/>
              <a:sym typeface="Calibri"/>
            </a:endParaRPr>
          </a:p>
        </p:txBody>
      </p:sp>
      <p:sp>
        <p:nvSpPr>
          <p:cNvPr id="223" name="Google Shape;223;p6"/>
          <p:cNvSpPr txBox="1"/>
          <p:nvPr/>
        </p:nvSpPr>
        <p:spPr>
          <a:xfrm>
            <a:off x="728908" y="19440460"/>
            <a:ext cx="7458014" cy="514115"/>
          </a:xfrm>
          <a:prstGeom prst="rect">
            <a:avLst/>
          </a:prstGeom>
          <a:noFill/>
          <a:ln>
            <a:noFill/>
          </a:ln>
        </p:spPr>
        <p:txBody>
          <a:bodyPr anchorCtr="0" anchor="t" bIns="45700" lIns="91425" spcFirstLastPara="1" rIns="91425" wrap="square" tIns="45700">
            <a:spAutoFit/>
          </a:bodyPr>
          <a:lstStyle/>
          <a:p>
            <a:pPr indent="0" lvl="1" marL="742950" marR="0" rtl="0" algn="l">
              <a:lnSpc>
                <a:spcPct val="120107"/>
              </a:lnSpc>
              <a:spcBef>
                <a:spcPts val="0"/>
              </a:spcBef>
              <a:spcAft>
                <a:spcPts val="0"/>
              </a:spcAft>
              <a:buNone/>
            </a:pPr>
            <a:r>
              <a:rPr b="1" i="0" lang="en-GB" sz="2800" u="none" cap="none" strike="noStrike">
                <a:solidFill>
                  <a:schemeClr val="dk1"/>
                </a:solidFill>
                <a:latin typeface="Calibri"/>
                <a:ea typeface="Calibri"/>
                <a:cs typeface="Calibri"/>
                <a:sym typeface="Calibri"/>
              </a:rPr>
              <a:t>Fig 1:  LKN Supportive Care Pathway</a:t>
            </a:r>
            <a:endParaRPr/>
          </a:p>
        </p:txBody>
      </p:sp>
      <p:sp>
        <p:nvSpPr>
          <p:cNvPr id="224" name="Google Shape;224;p6"/>
          <p:cNvSpPr txBox="1"/>
          <p:nvPr/>
        </p:nvSpPr>
        <p:spPr>
          <a:xfrm>
            <a:off x="16183105" y="41444619"/>
            <a:ext cx="13840159"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0070C0"/>
                </a:solidFill>
                <a:latin typeface="Calibri"/>
                <a:ea typeface="Calibri"/>
                <a:cs typeface="Calibri"/>
                <a:sym typeface="Calibri"/>
              </a:rPr>
              <a:t>Contact</a:t>
            </a:r>
            <a:endParaRPr/>
          </a:p>
          <a:p>
            <a:pPr indent="0" lvl="0" marL="0" marR="0" rtl="0" algn="l">
              <a:spcBef>
                <a:spcPts val="0"/>
              </a:spcBef>
              <a:spcAft>
                <a:spcPts val="0"/>
              </a:spcAft>
              <a:buNone/>
            </a:pPr>
            <a:r>
              <a:rPr lang="en-GB" sz="3200" u="sng">
                <a:solidFill>
                  <a:schemeClr val="dk1"/>
                </a:solidFill>
                <a:latin typeface="Calibri"/>
                <a:ea typeface="Calibri"/>
                <a:cs typeface="Calibri"/>
                <a:sym typeface="Calibri"/>
                <a:hlinkClick r:id="rId4">
                  <a:extLst>
                    <a:ext uri="{A12FA001-AC4F-418D-AE19-62706E023703}">
                      <ahyp:hlinkClr val="tx"/>
                    </a:ext>
                  </a:extLst>
                </a:hlinkClick>
              </a:rPr>
              <a:t>Nicola.cunningham14@nhs.net</a:t>
            </a:r>
            <a:r>
              <a:rPr lang="en-GB" sz="3200">
                <a:solidFill>
                  <a:schemeClr val="dk1"/>
                </a:solidFill>
                <a:latin typeface="Calibri"/>
                <a:ea typeface="Calibri"/>
                <a:cs typeface="Calibri"/>
                <a:sym typeface="Calibri"/>
              </a:rPr>
              <a:t>       Londonkidneynetwork.nhs.uk</a:t>
            </a:r>
            <a:endParaRPr/>
          </a:p>
        </p:txBody>
      </p:sp>
      <p:sp>
        <p:nvSpPr>
          <p:cNvPr id="225" name="Google Shape;225;p6"/>
          <p:cNvSpPr txBox="1"/>
          <p:nvPr/>
        </p:nvSpPr>
        <p:spPr>
          <a:xfrm>
            <a:off x="526485" y="29823740"/>
            <a:ext cx="13871575" cy="735586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The London SC Pathway and ACP pathways launched in February 2023. </a:t>
            </a:r>
            <a:endParaRPr sz="3600">
              <a:solidFill>
                <a:schemeClr val="dk1"/>
              </a:solidFill>
              <a:latin typeface="Calibri"/>
              <a:ea typeface="Calibri"/>
              <a:cs typeface="Calibri"/>
              <a:sym typeface="Calibri"/>
            </a:endParaRPr>
          </a:p>
          <a:p>
            <a:pPr indent="-571500" lvl="0" marL="5715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 GP training module was developed, and a webinar delivered in September 2023 </a:t>
            </a:r>
            <a:r>
              <a:rPr lang="en-GB" sz="3600">
                <a:solidFill>
                  <a:schemeClr val="dk1"/>
                </a:solidFill>
                <a:latin typeface="Arial"/>
                <a:ea typeface="Arial"/>
                <a:cs typeface="Arial"/>
                <a:sym typeface="Arial"/>
              </a:rPr>
              <a:t>https://youtu.be/SkzRvTLCCJ8</a:t>
            </a:r>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A SC e-module launched in October 2023 (QR Code 1) Pan-London metrics were agreed, and data collected across all London units.  An audit was presented in December 2023</a:t>
            </a:r>
            <a:endParaRPr sz="36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Two patient information booklets, “Making Your Treatment Decision” (QR Code 2) and “Living Well without Dialysis” (QR Code 3) were created</a:t>
            </a:r>
            <a:endParaRPr sz="36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3600"/>
              <a:buFont typeface="Arial"/>
              <a:buChar char="•"/>
            </a:pPr>
            <a:r>
              <a:rPr lang="en-GB" sz="3600">
                <a:solidFill>
                  <a:schemeClr val="dk1"/>
                </a:solidFill>
                <a:latin typeface="Calibri"/>
                <a:ea typeface="Calibri"/>
                <a:cs typeface="Calibri"/>
                <a:sym typeface="Calibri"/>
              </a:rPr>
              <a:t>Increased visibility for SC has led to new London funding for a 2-year programme of work led by the six ICS' directed towards this area of care.</a:t>
            </a:r>
            <a:endParaRPr sz="3600">
              <a:solidFill>
                <a:schemeClr val="dk1"/>
              </a:solidFill>
              <a:latin typeface="Calibri"/>
              <a:ea typeface="Calibri"/>
              <a:cs typeface="Calibri"/>
              <a:sym typeface="Calibri"/>
            </a:endParaRPr>
          </a:p>
        </p:txBody>
      </p:sp>
      <p:sp>
        <p:nvSpPr>
          <p:cNvPr id="226" name="Google Shape;226;p6"/>
          <p:cNvSpPr txBox="1"/>
          <p:nvPr/>
        </p:nvSpPr>
        <p:spPr>
          <a:xfrm>
            <a:off x="15128082" y="35692801"/>
            <a:ext cx="14533288" cy="5355312"/>
          </a:xfrm>
          <a:prstGeom prst="rect">
            <a:avLst/>
          </a:prstGeom>
          <a:noFill/>
          <a:ln>
            <a:noFill/>
          </a:ln>
        </p:spPr>
        <p:txBody>
          <a:bodyPr anchorCtr="0" anchor="t" bIns="45700" lIns="91425" spcFirstLastPara="1" rIns="91425" wrap="square" tIns="45700">
            <a:spAutoFit/>
          </a:bodyPr>
          <a:lstStyle/>
          <a:p>
            <a:pPr indent="-571500" lvl="1" marL="1028700" marR="0" rtl="0" algn="l">
              <a:spcBef>
                <a:spcPts val="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A collaborative pan-London approach has enabled advancement in standardising and optimising SC.   </a:t>
            </a:r>
            <a:endParaRPr/>
          </a:p>
          <a:p>
            <a:pPr indent="-571500" lvl="1" marL="10287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Units have shared achievements and sought peer support to address gaps in services. </a:t>
            </a:r>
            <a:endParaRPr/>
          </a:p>
          <a:p>
            <a:pPr indent="-571500" lvl="1" marL="10287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Future work will refine metrics and data definitions following the audit, better align clinical practice and create symptom guidance for GPs.  </a:t>
            </a:r>
            <a:endParaRPr/>
          </a:p>
          <a:p>
            <a:pPr indent="-571500" lvl="1" marL="1028700" marR="0" rtl="0" algn="l">
              <a:spcBef>
                <a:spcPts val="1800"/>
              </a:spcBef>
              <a:spcAft>
                <a:spcPts val="0"/>
              </a:spcAft>
              <a:buClr>
                <a:schemeClr val="dk1"/>
              </a:buClr>
              <a:buSzPts val="3600"/>
              <a:buFont typeface="Arial"/>
              <a:buChar char="•"/>
            </a:pPr>
            <a:r>
              <a:rPr b="0" i="0" lang="en-GB" sz="3600" u="none" cap="none" strike="noStrike">
                <a:solidFill>
                  <a:schemeClr val="dk1"/>
                </a:solidFill>
                <a:latin typeface="Calibri"/>
                <a:ea typeface="Calibri"/>
                <a:cs typeface="Calibri"/>
                <a:sym typeface="Calibri"/>
              </a:rPr>
              <a:t>Workforce variation, models of working with care of elderly colleagues and further work on ACP and patient reported outcomes will follow.</a:t>
            </a:r>
            <a:endParaRPr b="0" i="0" sz="3600" u="none" cap="none" strike="noStrike">
              <a:solidFill>
                <a:schemeClr val="dk1"/>
              </a:solidFill>
              <a:latin typeface="Calibri"/>
              <a:ea typeface="Calibri"/>
              <a:cs typeface="Calibri"/>
              <a:sym typeface="Calibri"/>
            </a:endParaRPr>
          </a:p>
        </p:txBody>
      </p:sp>
      <p:sp>
        <p:nvSpPr>
          <p:cNvPr id="227" name="Google Shape;227;p6"/>
          <p:cNvSpPr txBox="1"/>
          <p:nvPr/>
        </p:nvSpPr>
        <p:spPr>
          <a:xfrm>
            <a:off x="961363" y="4378138"/>
            <a:ext cx="27998941"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rgbClr val="538CD5"/>
                </a:solidFill>
                <a:latin typeface="Calibri"/>
                <a:ea typeface="Calibri"/>
                <a:cs typeface="Calibri"/>
                <a:sym typeface="Calibri"/>
              </a:rPr>
              <a:t>N Cunningham</a:t>
            </a:r>
            <a:r>
              <a:rPr baseline="30000" lang="en-GB" sz="1900">
                <a:solidFill>
                  <a:srgbClr val="0070C0"/>
                </a:solidFill>
                <a:latin typeface="Calibri"/>
                <a:ea typeface="Calibri"/>
                <a:cs typeface="Calibri"/>
                <a:sym typeface="Calibri"/>
              </a:rPr>
              <a:t>1</a:t>
            </a:r>
            <a:r>
              <a:rPr lang="en-GB" sz="4400">
                <a:solidFill>
                  <a:srgbClr val="538CD5"/>
                </a:solidFill>
                <a:latin typeface="Calibri"/>
                <a:ea typeface="Calibri"/>
                <a:cs typeface="Calibri"/>
                <a:sym typeface="Calibri"/>
              </a:rPr>
              <a:t>, H Brown</a:t>
            </a:r>
            <a:r>
              <a:rPr baseline="30000" lang="en-GB" sz="2900">
                <a:solidFill>
                  <a:srgbClr val="0070C0"/>
                </a:solidFill>
                <a:latin typeface="Calibri"/>
                <a:ea typeface="Calibri"/>
                <a:cs typeface="Calibri"/>
                <a:sym typeface="Calibri"/>
              </a:rPr>
              <a:t>1,2</a:t>
            </a:r>
            <a:r>
              <a:rPr lang="en-GB" sz="4400">
                <a:solidFill>
                  <a:srgbClr val="538CD5"/>
                </a:solidFill>
                <a:latin typeface="Calibri"/>
                <a:ea typeface="Calibri"/>
                <a:cs typeface="Calibri"/>
                <a:sym typeface="Calibri"/>
              </a:rPr>
              <a:t>, S Kelly</a:t>
            </a:r>
            <a:r>
              <a:rPr baseline="30000" lang="en-GB" sz="2900">
                <a:solidFill>
                  <a:srgbClr val="0070C0"/>
                </a:solidFill>
                <a:latin typeface="Calibri"/>
                <a:ea typeface="Calibri"/>
                <a:cs typeface="Calibri"/>
                <a:sym typeface="Calibri"/>
              </a:rPr>
              <a:t>3</a:t>
            </a:r>
            <a:r>
              <a:rPr lang="en-GB" sz="4400">
                <a:solidFill>
                  <a:srgbClr val="538CD5"/>
                </a:solidFill>
                <a:latin typeface="Calibri"/>
                <a:ea typeface="Calibri"/>
                <a:cs typeface="Calibri"/>
                <a:sym typeface="Calibri"/>
              </a:rPr>
              <a:t>, K Chu</a:t>
            </a:r>
            <a:r>
              <a:rPr baseline="30000" lang="en-GB" sz="2900">
                <a:solidFill>
                  <a:srgbClr val="0070C0"/>
                </a:solidFill>
                <a:latin typeface="Calibri"/>
                <a:ea typeface="Calibri"/>
                <a:cs typeface="Calibri"/>
                <a:sym typeface="Calibri"/>
              </a:rPr>
              <a:t>3</a:t>
            </a:r>
            <a:r>
              <a:rPr lang="en-GB" sz="4400">
                <a:solidFill>
                  <a:srgbClr val="538CD5"/>
                </a:solidFill>
                <a:latin typeface="Calibri"/>
                <a:ea typeface="Calibri"/>
                <a:cs typeface="Calibri"/>
                <a:sym typeface="Calibri"/>
              </a:rPr>
              <a:t>, L Ancliffe</a:t>
            </a:r>
            <a:r>
              <a:rPr baseline="30000" lang="en-GB" sz="2900">
                <a:solidFill>
                  <a:srgbClr val="0070C0"/>
                </a:solidFill>
                <a:latin typeface="Calibri"/>
                <a:ea typeface="Calibri"/>
                <a:cs typeface="Calibri"/>
                <a:sym typeface="Calibri"/>
              </a:rPr>
              <a:t>6</a:t>
            </a:r>
            <a:r>
              <a:rPr lang="en-GB" sz="4400">
                <a:solidFill>
                  <a:srgbClr val="538CD5"/>
                </a:solidFill>
                <a:latin typeface="Calibri"/>
                <a:ea typeface="Calibri"/>
                <a:cs typeface="Calibri"/>
                <a:sym typeface="Calibri"/>
              </a:rPr>
              <a:t>, R Calayag</a:t>
            </a:r>
            <a:r>
              <a:rPr baseline="30000" lang="en-GB" sz="2900">
                <a:solidFill>
                  <a:srgbClr val="0070C0"/>
                </a:solidFill>
                <a:latin typeface="Calibri"/>
                <a:ea typeface="Calibri"/>
                <a:cs typeface="Calibri"/>
                <a:sym typeface="Calibri"/>
              </a:rPr>
              <a:t>8</a:t>
            </a:r>
            <a:r>
              <a:rPr lang="en-GB" sz="4400">
                <a:solidFill>
                  <a:srgbClr val="538CD5"/>
                </a:solidFill>
                <a:latin typeface="Calibri"/>
                <a:ea typeface="Calibri"/>
                <a:cs typeface="Calibri"/>
                <a:sym typeface="Calibri"/>
              </a:rPr>
              <a:t>, K Clarke</a:t>
            </a:r>
            <a:r>
              <a:rPr baseline="30000" lang="en-GB" sz="2900">
                <a:solidFill>
                  <a:srgbClr val="0070C0"/>
                </a:solidFill>
                <a:latin typeface="Calibri"/>
                <a:ea typeface="Calibri"/>
                <a:cs typeface="Calibri"/>
                <a:sym typeface="Calibri"/>
              </a:rPr>
              <a:t>2</a:t>
            </a:r>
            <a:r>
              <a:rPr lang="en-GB" sz="4400">
                <a:solidFill>
                  <a:srgbClr val="538CD5"/>
                </a:solidFill>
                <a:latin typeface="Calibri"/>
                <a:ea typeface="Calibri"/>
                <a:cs typeface="Calibri"/>
                <a:sym typeface="Calibri"/>
              </a:rPr>
              <a:t>, C Crawford</a:t>
            </a:r>
            <a:r>
              <a:rPr baseline="30000" lang="en-GB" sz="2900">
                <a:solidFill>
                  <a:srgbClr val="0070C0"/>
                </a:solidFill>
                <a:latin typeface="Calibri"/>
                <a:ea typeface="Calibri"/>
                <a:cs typeface="Calibri"/>
                <a:sym typeface="Calibri"/>
              </a:rPr>
              <a:t>6</a:t>
            </a:r>
            <a:r>
              <a:rPr lang="en-GB" sz="4400">
                <a:solidFill>
                  <a:srgbClr val="538CD5"/>
                </a:solidFill>
                <a:latin typeface="Calibri"/>
                <a:ea typeface="Calibri"/>
                <a:cs typeface="Calibri"/>
                <a:sym typeface="Calibri"/>
              </a:rPr>
              <a:t>, S Deoraj</a:t>
            </a:r>
            <a:r>
              <a:rPr baseline="30000" lang="en-GB" sz="2900">
                <a:solidFill>
                  <a:srgbClr val="0070C0"/>
                </a:solidFill>
                <a:latin typeface="Calibri"/>
                <a:ea typeface="Calibri"/>
                <a:cs typeface="Calibri"/>
                <a:sym typeface="Calibri"/>
              </a:rPr>
              <a:t>7</a:t>
            </a:r>
            <a:r>
              <a:rPr lang="en-GB" sz="4400">
                <a:solidFill>
                  <a:srgbClr val="538CD5"/>
                </a:solidFill>
                <a:latin typeface="Calibri"/>
                <a:ea typeface="Calibri"/>
                <a:cs typeface="Calibri"/>
                <a:sym typeface="Calibri"/>
              </a:rPr>
              <a:t>, N Desai</a:t>
            </a:r>
            <a:r>
              <a:rPr baseline="30000" lang="en-GB" sz="2900">
                <a:solidFill>
                  <a:srgbClr val="0070C0"/>
                </a:solidFill>
                <a:latin typeface="Calibri"/>
                <a:ea typeface="Calibri"/>
                <a:cs typeface="Calibri"/>
                <a:sym typeface="Calibri"/>
              </a:rPr>
              <a:t>2</a:t>
            </a:r>
            <a:r>
              <a:rPr lang="en-GB" sz="4400">
                <a:solidFill>
                  <a:srgbClr val="538CD5"/>
                </a:solidFill>
                <a:latin typeface="Calibri"/>
                <a:ea typeface="Calibri"/>
                <a:cs typeface="Calibri"/>
                <a:sym typeface="Calibri"/>
              </a:rPr>
              <a:t>, D Duffield</a:t>
            </a:r>
            <a:r>
              <a:rPr baseline="30000" lang="en-GB" sz="2900">
                <a:solidFill>
                  <a:srgbClr val="0070C0"/>
                </a:solidFill>
                <a:latin typeface="Calibri"/>
                <a:ea typeface="Calibri"/>
                <a:cs typeface="Calibri"/>
                <a:sym typeface="Calibri"/>
              </a:rPr>
              <a:t>5</a:t>
            </a:r>
            <a:r>
              <a:rPr lang="en-GB" sz="4400">
                <a:solidFill>
                  <a:srgbClr val="538CD5"/>
                </a:solidFill>
                <a:latin typeface="Calibri"/>
                <a:ea typeface="Calibri"/>
                <a:cs typeface="Calibri"/>
                <a:sym typeface="Calibri"/>
              </a:rPr>
              <a:t>, L Espiritu</a:t>
            </a:r>
            <a:r>
              <a:rPr baseline="30000" lang="en-GB" sz="2900">
                <a:solidFill>
                  <a:srgbClr val="0070C0"/>
                </a:solidFill>
                <a:latin typeface="Calibri"/>
                <a:ea typeface="Calibri"/>
                <a:cs typeface="Calibri"/>
                <a:sym typeface="Calibri"/>
              </a:rPr>
              <a:t>5</a:t>
            </a:r>
            <a:r>
              <a:rPr lang="en-GB" sz="4400">
                <a:solidFill>
                  <a:srgbClr val="538CD5"/>
                </a:solidFill>
                <a:latin typeface="Calibri"/>
                <a:ea typeface="Calibri"/>
                <a:cs typeface="Calibri"/>
                <a:sym typeface="Calibri"/>
              </a:rPr>
              <a:t>, D Evans</a:t>
            </a:r>
            <a:r>
              <a:rPr baseline="30000" lang="en-GB" sz="2900">
                <a:solidFill>
                  <a:srgbClr val="0070C0"/>
                </a:solidFill>
                <a:latin typeface="Calibri"/>
                <a:ea typeface="Calibri"/>
                <a:cs typeface="Calibri"/>
                <a:sym typeface="Calibri"/>
              </a:rPr>
              <a:t>7</a:t>
            </a:r>
            <a:r>
              <a:rPr lang="en-GB" sz="4400">
                <a:solidFill>
                  <a:srgbClr val="538CD5"/>
                </a:solidFill>
                <a:latin typeface="Calibri"/>
                <a:ea typeface="Calibri"/>
                <a:cs typeface="Calibri"/>
                <a:sym typeface="Calibri"/>
              </a:rPr>
              <a:t>, J Go</a:t>
            </a:r>
            <a:r>
              <a:rPr baseline="30000" lang="en-GB" sz="2900">
                <a:solidFill>
                  <a:srgbClr val="0070C0"/>
                </a:solidFill>
                <a:latin typeface="Calibri"/>
                <a:ea typeface="Calibri"/>
                <a:cs typeface="Calibri"/>
                <a:sym typeface="Calibri"/>
              </a:rPr>
              <a:t>4</a:t>
            </a:r>
            <a:r>
              <a:rPr lang="en-GB" sz="4400">
                <a:solidFill>
                  <a:srgbClr val="538CD5"/>
                </a:solidFill>
                <a:latin typeface="Calibri"/>
                <a:ea typeface="Calibri"/>
                <a:cs typeface="Calibri"/>
                <a:sym typeface="Calibri"/>
              </a:rPr>
              <a:t>, S Kelly</a:t>
            </a:r>
            <a:r>
              <a:rPr baseline="30000" lang="en-GB" sz="2900">
                <a:solidFill>
                  <a:srgbClr val="0070C0"/>
                </a:solidFill>
                <a:latin typeface="Calibri"/>
                <a:ea typeface="Calibri"/>
                <a:cs typeface="Calibri"/>
                <a:sym typeface="Calibri"/>
              </a:rPr>
              <a:t>3</a:t>
            </a:r>
            <a:r>
              <a:rPr lang="en-GB" sz="4400">
                <a:solidFill>
                  <a:srgbClr val="538CD5"/>
                </a:solidFill>
                <a:latin typeface="Calibri"/>
                <a:ea typeface="Calibri"/>
                <a:cs typeface="Calibri"/>
                <a:sym typeface="Calibri"/>
              </a:rPr>
              <a:t>, K Makwana</a:t>
            </a:r>
            <a:r>
              <a:rPr baseline="30000" lang="en-GB" sz="2900">
                <a:solidFill>
                  <a:srgbClr val="0070C0"/>
                </a:solidFill>
                <a:latin typeface="Calibri"/>
                <a:ea typeface="Calibri"/>
                <a:cs typeface="Calibri"/>
                <a:sym typeface="Calibri"/>
              </a:rPr>
              <a:t>7</a:t>
            </a:r>
            <a:r>
              <a:rPr lang="en-GB" sz="4400">
                <a:solidFill>
                  <a:srgbClr val="538CD5"/>
                </a:solidFill>
                <a:latin typeface="Calibri"/>
                <a:ea typeface="Calibri"/>
                <a:cs typeface="Calibri"/>
                <a:sym typeface="Calibri"/>
              </a:rPr>
              <a:t>, L Nikolopoulou</a:t>
            </a:r>
            <a:r>
              <a:rPr baseline="30000" lang="en-GB" sz="2900">
                <a:solidFill>
                  <a:srgbClr val="0070C0"/>
                </a:solidFill>
                <a:latin typeface="Calibri"/>
                <a:ea typeface="Calibri"/>
                <a:cs typeface="Calibri"/>
                <a:sym typeface="Calibri"/>
              </a:rPr>
              <a:t>5</a:t>
            </a:r>
            <a:r>
              <a:rPr lang="en-GB" sz="4400">
                <a:solidFill>
                  <a:srgbClr val="538CD5"/>
                </a:solidFill>
                <a:latin typeface="Calibri"/>
                <a:ea typeface="Calibri"/>
                <a:cs typeface="Calibri"/>
                <a:sym typeface="Calibri"/>
              </a:rPr>
              <a:t>, D Randall</a:t>
            </a:r>
            <a:r>
              <a:rPr baseline="30000" lang="en-GB" sz="2900">
                <a:solidFill>
                  <a:srgbClr val="0070C0"/>
                </a:solidFill>
                <a:latin typeface="Calibri"/>
                <a:ea typeface="Calibri"/>
                <a:cs typeface="Calibri"/>
                <a:sym typeface="Calibri"/>
              </a:rPr>
              <a:t>4</a:t>
            </a:r>
            <a:r>
              <a:rPr lang="en-GB" sz="4400">
                <a:solidFill>
                  <a:srgbClr val="538CD5"/>
                </a:solidFill>
                <a:latin typeface="Calibri"/>
                <a:ea typeface="Calibri"/>
                <a:cs typeface="Calibri"/>
                <a:sym typeface="Calibri"/>
              </a:rPr>
              <a:t>, T Rudolphy</a:t>
            </a:r>
            <a:r>
              <a:rPr baseline="30000" lang="en-GB" sz="2900">
                <a:solidFill>
                  <a:srgbClr val="0070C0"/>
                </a:solidFill>
                <a:latin typeface="Calibri"/>
                <a:ea typeface="Calibri"/>
                <a:cs typeface="Calibri"/>
                <a:sym typeface="Calibri"/>
              </a:rPr>
              <a:t>8</a:t>
            </a:r>
            <a:r>
              <a:rPr lang="en-GB" sz="4400">
                <a:solidFill>
                  <a:srgbClr val="538CD5"/>
                </a:solidFill>
                <a:latin typeface="Calibri"/>
                <a:ea typeface="Calibri"/>
                <a:cs typeface="Calibri"/>
                <a:sym typeface="Calibri"/>
              </a:rPr>
              <a:t>, S Saminathan</a:t>
            </a:r>
            <a:r>
              <a:rPr baseline="30000" lang="en-GB" sz="2900">
                <a:solidFill>
                  <a:srgbClr val="0070C0"/>
                </a:solidFill>
                <a:latin typeface="Calibri"/>
                <a:ea typeface="Calibri"/>
                <a:cs typeface="Calibri"/>
                <a:sym typeface="Calibri"/>
              </a:rPr>
              <a:t>2</a:t>
            </a:r>
            <a:r>
              <a:rPr lang="en-GB" sz="4400">
                <a:solidFill>
                  <a:srgbClr val="538CD5"/>
                </a:solidFill>
                <a:latin typeface="Calibri"/>
                <a:ea typeface="Calibri"/>
                <a:cs typeface="Calibri"/>
                <a:sym typeface="Calibri"/>
              </a:rPr>
              <a:t>, T Thompson</a:t>
            </a:r>
            <a:r>
              <a:rPr baseline="30000" lang="en-GB" sz="2900">
                <a:solidFill>
                  <a:srgbClr val="0070C0"/>
                </a:solidFill>
                <a:latin typeface="Calibri"/>
                <a:ea typeface="Calibri"/>
                <a:cs typeface="Calibri"/>
                <a:sym typeface="Calibri"/>
              </a:rPr>
              <a:t>5</a:t>
            </a:r>
            <a:r>
              <a:rPr lang="en-GB" sz="4400">
                <a:solidFill>
                  <a:srgbClr val="538CD5"/>
                </a:solidFill>
                <a:latin typeface="Calibri"/>
                <a:ea typeface="Calibri"/>
                <a:cs typeface="Calibri"/>
                <a:sym typeface="Calibri"/>
              </a:rPr>
              <a:t>, W White</a:t>
            </a:r>
            <a:r>
              <a:rPr baseline="30000" lang="en-GB" sz="2900">
                <a:solidFill>
                  <a:srgbClr val="0070C0"/>
                </a:solidFill>
                <a:latin typeface="Calibri"/>
                <a:ea typeface="Calibri"/>
                <a:cs typeface="Calibri"/>
                <a:sym typeface="Calibri"/>
              </a:rPr>
              <a:t>4</a:t>
            </a:r>
            <a:r>
              <a:rPr lang="en-GB" sz="4400">
                <a:solidFill>
                  <a:srgbClr val="538CD5"/>
                </a:solidFill>
                <a:latin typeface="Calibri"/>
                <a:ea typeface="Calibri"/>
                <a:cs typeface="Calibri"/>
                <a:sym typeface="Calibri"/>
              </a:rPr>
              <a:t>, D Wright</a:t>
            </a:r>
            <a:r>
              <a:rPr baseline="30000" lang="en-GB" sz="2900">
                <a:solidFill>
                  <a:srgbClr val="0070C0"/>
                </a:solidFill>
                <a:latin typeface="Calibri"/>
                <a:ea typeface="Calibri"/>
                <a:cs typeface="Calibri"/>
                <a:sym typeface="Calibri"/>
              </a:rPr>
              <a:t>6</a:t>
            </a:r>
            <a:r>
              <a:rPr lang="en-GB" sz="4400">
                <a:solidFill>
                  <a:srgbClr val="538CD5"/>
                </a:solidFill>
                <a:latin typeface="Calibri"/>
                <a:ea typeface="Calibri"/>
                <a:cs typeface="Calibri"/>
                <a:sym typeface="Calibri"/>
              </a:rPr>
              <a:t>, K Vinen</a:t>
            </a:r>
            <a:r>
              <a:rPr baseline="30000" lang="en-GB" sz="2900">
                <a:solidFill>
                  <a:srgbClr val="0070C0"/>
                </a:solidFill>
                <a:latin typeface="Calibri"/>
                <a:ea typeface="Calibri"/>
                <a:cs typeface="Calibri"/>
                <a:sym typeface="Calibri"/>
              </a:rPr>
              <a:t>1,3</a:t>
            </a:r>
            <a:endParaRPr sz="2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aseline="30000" lang="en-GB" sz="2400">
                <a:solidFill>
                  <a:srgbClr val="0070C0"/>
                </a:solidFill>
                <a:latin typeface="Calibri"/>
                <a:ea typeface="Calibri"/>
                <a:cs typeface="Calibri"/>
                <a:sym typeface="Calibri"/>
              </a:rPr>
              <a:t>1</a:t>
            </a:r>
            <a:r>
              <a:rPr lang="en-GB" sz="3600">
                <a:solidFill>
                  <a:srgbClr val="0070C0"/>
                </a:solidFill>
                <a:latin typeface="Calibri"/>
                <a:ea typeface="Calibri"/>
                <a:cs typeface="Calibri"/>
                <a:sym typeface="Calibri"/>
              </a:rPr>
              <a:t>London Kidney Network, </a:t>
            </a:r>
            <a:r>
              <a:rPr baseline="30000" lang="en-GB" sz="2400">
                <a:solidFill>
                  <a:srgbClr val="0070C0"/>
                </a:solidFill>
                <a:latin typeface="Calibri"/>
                <a:ea typeface="Calibri"/>
                <a:cs typeface="Calibri"/>
                <a:sym typeface="Calibri"/>
              </a:rPr>
              <a:t>2</a:t>
            </a:r>
            <a:r>
              <a:rPr lang="en-GB" sz="3600">
                <a:solidFill>
                  <a:srgbClr val="0070C0"/>
                </a:solidFill>
                <a:latin typeface="Calibri"/>
                <a:ea typeface="Calibri"/>
                <a:cs typeface="Calibri"/>
                <a:sym typeface="Calibri"/>
              </a:rPr>
              <a:t>Guy’s &amp; St Thomas’ NHS Foundation Trust, </a:t>
            </a:r>
            <a:r>
              <a:rPr baseline="30000" lang="en-GB" sz="2400">
                <a:solidFill>
                  <a:srgbClr val="0070C0"/>
                </a:solidFill>
                <a:latin typeface="Calibri"/>
                <a:ea typeface="Calibri"/>
                <a:cs typeface="Calibri"/>
                <a:sym typeface="Calibri"/>
              </a:rPr>
              <a:t>3</a:t>
            </a:r>
            <a:r>
              <a:rPr lang="en-GB" sz="3600">
                <a:solidFill>
                  <a:srgbClr val="0070C0"/>
                </a:solidFill>
                <a:latin typeface="Calibri"/>
                <a:ea typeface="Calibri"/>
                <a:cs typeface="Calibri"/>
                <a:sym typeface="Calibri"/>
              </a:rPr>
              <a:t>Kings College Hospital NHS Foundation Trust,</a:t>
            </a:r>
            <a:r>
              <a:rPr baseline="30000" lang="en-GB" sz="2400">
                <a:solidFill>
                  <a:srgbClr val="0070C0"/>
                </a:solidFill>
                <a:latin typeface="Calibri"/>
                <a:ea typeface="Calibri"/>
                <a:cs typeface="Calibri"/>
                <a:sym typeface="Calibri"/>
              </a:rPr>
              <a:t>4</a:t>
            </a:r>
            <a:r>
              <a:rPr lang="en-GB" sz="3600">
                <a:solidFill>
                  <a:srgbClr val="0070C0"/>
                </a:solidFill>
                <a:latin typeface="Calibri"/>
                <a:ea typeface="Calibri"/>
                <a:cs typeface="Calibri"/>
                <a:sym typeface="Calibri"/>
              </a:rPr>
              <a:t>Barts Health NHS Trust, </a:t>
            </a:r>
            <a:r>
              <a:rPr baseline="30000" lang="en-GB" sz="2400">
                <a:solidFill>
                  <a:srgbClr val="0070C0"/>
                </a:solidFill>
                <a:latin typeface="Calibri"/>
                <a:ea typeface="Calibri"/>
                <a:cs typeface="Calibri"/>
                <a:sym typeface="Calibri"/>
              </a:rPr>
              <a:t>5</a:t>
            </a:r>
            <a:r>
              <a:rPr lang="en-GB" sz="3600">
                <a:solidFill>
                  <a:srgbClr val="0070C0"/>
                </a:solidFill>
                <a:latin typeface="Calibri"/>
                <a:ea typeface="Calibri"/>
                <a:cs typeface="Calibri"/>
                <a:sym typeface="Calibri"/>
              </a:rPr>
              <a:t>Imperial College Healthcare NHS Trust, </a:t>
            </a:r>
            <a:r>
              <a:rPr baseline="30000" lang="en-GB" sz="2400">
                <a:solidFill>
                  <a:srgbClr val="0070C0"/>
                </a:solidFill>
                <a:latin typeface="Calibri"/>
                <a:ea typeface="Calibri"/>
                <a:cs typeface="Calibri"/>
                <a:sym typeface="Calibri"/>
              </a:rPr>
              <a:t>6</a:t>
            </a:r>
            <a:r>
              <a:rPr lang="en-GB" sz="3600">
                <a:solidFill>
                  <a:srgbClr val="0070C0"/>
                </a:solidFill>
                <a:latin typeface="Calibri"/>
                <a:ea typeface="Calibri"/>
                <a:cs typeface="Calibri"/>
                <a:sym typeface="Calibri"/>
              </a:rPr>
              <a:t>Royal Free London NHS Foundation Trust, </a:t>
            </a:r>
            <a:r>
              <a:rPr baseline="30000" lang="en-GB" sz="2400">
                <a:solidFill>
                  <a:srgbClr val="0070C0"/>
                </a:solidFill>
                <a:latin typeface="Calibri"/>
                <a:ea typeface="Calibri"/>
                <a:cs typeface="Calibri"/>
                <a:sym typeface="Calibri"/>
              </a:rPr>
              <a:t>7</a:t>
            </a:r>
            <a:r>
              <a:rPr lang="en-GB" sz="3600">
                <a:solidFill>
                  <a:srgbClr val="0070C0"/>
                </a:solidFill>
                <a:latin typeface="Calibri"/>
                <a:ea typeface="Calibri"/>
                <a:cs typeface="Calibri"/>
                <a:sym typeface="Calibri"/>
              </a:rPr>
              <a:t>Epsom and St Helier University Hospitals NHS Trust, </a:t>
            </a:r>
            <a:r>
              <a:rPr baseline="30000" lang="en-GB" sz="2400">
                <a:solidFill>
                  <a:srgbClr val="0070C0"/>
                </a:solidFill>
                <a:latin typeface="Calibri"/>
                <a:ea typeface="Calibri"/>
                <a:cs typeface="Calibri"/>
                <a:sym typeface="Calibri"/>
              </a:rPr>
              <a:t>8</a:t>
            </a:r>
            <a:r>
              <a:rPr lang="en-GB" sz="3600">
                <a:solidFill>
                  <a:srgbClr val="0070C0"/>
                </a:solidFill>
                <a:latin typeface="Calibri"/>
                <a:ea typeface="Calibri"/>
                <a:cs typeface="Calibri"/>
                <a:sym typeface="Calibri"/>
              </a:rPr>
              <a:t>St Georges University Hospitals NHS Foundation Trust</a:t>
            </a:r>
            <a:endParaRPr sz="8200">
              <a:solidFill>
                <a:schemeClr val="dk1"/>
              </a:solidFill>
              <a:latin typeface="Arial"/>
              <a:ea typeface="Arial"/>
              <a:cs typeface="Arial"/>
              <a:sym typeface="Arial"/>
            </a:endParaRPr>
          </a:p>
        </p:txBody>
      </p:sp>
      <p:pic>
        <p:nvPicPr>
          <p:cNvPr id="228" name="Google Shape;228;p6"/>
          <p:cNvPicPr preferRelativeResize="0"/>
          <p:nvPr/>
        </p:nvPicPr>
        <p:blipFill rotWithShape="1">
          <a:blip r:embed="rId5">
            <a:alphaModFix/>
          </a:blip>
          <a:srcRect b="0" l="0" r="0" t="0"/>
          <a:stretch/>
        </p:blipFill>
        <p:spPr>
          <a:xfrm>
            <a:off x="16931543" y="26785588"/>
            <a:ext cx="12059810" cy="8145012"/>
          </a:xfrm>
          <a:prstGeom prst="rect">
            <a:avLst/>
          </a:prstGeom>
          <a:noFill/>
          <a:ln>
            <a:noFill/>
          </a:ln>
        </p:spPr>
      </p:pic>
      <p:pic>
        <p:nvPicPr>
          <p:cNvPr id="229" name="Google Shape;229;p6"/>
          <p:cNvPicPr preferRelativeResize="0"/>
          <p:nvPr/>
        </p:nvPicPr>
        <p:blipFill rotWithShape="1">
          <a:blip r:embed="rId6">
            <a:alphaModFix/>
          </a:blip>
          <a:srcRect b="0" l="0" r="0" t="0"/>
          <a:stretch/>
        </p:blipFill>
        <p:spPr>
          <a:xfrm>
            <a:off x="1361698" y="19959796"/>
            <a:ext cx="11615139" cy="8617001"/>
          </a:xfrm>
          <a:prstGeom prst="rect">
            <a:avLst/>
          </a:prstGeom>
          <a:noFill/>
          <a:ln>
            <a:noFill/>
          </a:ln>
        </p:spPr>
      </p:pic>
      <p:pic>
        <p:nvPicPr>
          <p:cNvPr descr="A qr code with a dinosaur&#10;&#10;Description automatically generated" id="230" name="Google Shape;230;p6"/>
          <p:cNvPicPr preferRelativeResize="0"/>
          <p:nvPr/>
        </p:nvPicPr>
        <p:blipFill rotWithShape="1">
          <a:blip r:embed="rId7">
            <a:alphaModFix/>
          </a:blip>
          <a:srcRect b="0" l="0" r="0" t="0"/>
          <a:stretch/>
        </p:blipFill>
        <p:spPr>
          <a:xfrm>
            <a:off x="5641775" y="37320365"/>
            <a:ext cx="3882581" cy="3708664"/>
          </a:xfrm>
          <a:prstGeom prst="rect">
            <a:avLst/>
          </a:prstGeom>
          <a:noFill/>
          <a:ln>
            <a:noFill/>
          </a:ln>
        </p:spPr>
      </p:pic>
      <p:sp>
        <p:nvSpPr>
          <p:cNvPr id="231" name="Google Shape;231;p6"/>
          <p:cNvSpPr txBox="1"/>
          <p:nvPr/>
        </p:nvSpPr>
        <p:spPr>
          <a:xfrm>
            <a:off x="5987285" y="41276201"/>
            <a:ext cx="320904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QR Code 2: Making your treatment decision booklet</a:t>
            </a:r>
            <a:endParaRPr b="1" sz="2800">
              <a:solidFill>
                <a:schemeClr val="dk1"/>
              </a:solidFill>
              <a:latin typeface="Arial"/>
              <a:ea typeface="Arial"/>
              <a:cs typeface="Arial"/>
              <a:sym typeface="Arial"/>
            </a:endParaRPr>
          </a:p>
        </p:txBody>
      </p:sp>
      <p:pic>
        <p:nvPicPr>
          <p:cNvPr descr="A qr code with a dinosaur&#10;&#10;Description automatically generated" id="232" name="Google Shape;232;p6"/>
          <p:cNvPicPr preferRelativeResize="0"/>
          <p:nvPr/>
        </p:nvPicPr>
        <p:blipFill rotWithShape="1">
          <a:blip r:embed="rId8">
            <a:alphaModFix/>
          </a:blip>
          <a:srcRect b="0" l="0" r="0" t="0"/>
          <a:stretch/>
        </p:blipFill>
        <p:spPr>
          <a:xfrm>
            <a:off x="10127768" y="37200509"/>
            <a:ext cx="3999043" cy="3650421"/>
          </a:xfrm>
          <a:prstGeom prst="rect">
            <a:avLst/>
          </a:prstGeom>
          <a:noFill/>
          <a:ln>
            <a:noFill/>
          </a:ln>
        </p:spPr>
      </p:pic>
      <p:sp>
        <p:nvSpPr>
          <p:cNvPr id="233" name="Google Shape;233;p6"/>
          <p:cNvSpPr txBox="1"/>
          <p:nvPr/>
        </p:nvSpPr>
        <p:spPr>
          <a:xfrm>
            <a:off x="10516411" y="41273223"/>
            <a:ext cx="320904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QR Code 3: Living well without dialysis booklet</a:t>
            </a:r>
            <a:endParaRPr b="1" sz="2800">
              <a:solidFill>
                <a:schemeClr val="dk1"/>
              </a:solidFill>
              <a:latin typeface="Arial"/>
              <a:ea typeface="Arial"/>
              <a:cs typeface="Arial"/>
              <a:sym typeface="Arial"/>
            </a:endParaRPr>
          </a:p>
        </p:txBody>
      </p:sp>
      <p:pic>
        <p:nvPicPr>
          <p:cNvPr descr="A qr code on a white background&#10;&#10;Description automatically generated" id="234" name="Google Shape;234;p6"/>
          <p:cNvPicPr preferRelativeResize="0"/>
          <p:nvPr/>
        </p:nvPicPr>
        <p:blipFill rotWithShape="1">
          <a:blip r:embed="rId9">
            <a:alphaModFix/>
          </a:blip>
          <a:srcRect b="0" l="0" r="0" t="0"/>
          <a:stretch/>
        </p:blipFill>
        <p:spPr>
          <a:xfrm>
            <a:off x="1435120" y="37618041"/>
            <a:ext cx="3236908" cy="3246443"/>
          </a:xfrm>
          <a:prstGeom prst="rect">
            <a:avLst/>
          </a:prstGeom>
          <a:noFill/>
          <a:ln>
            <a:noFill/>
          </a:ln>
        </p:spPr>
      </p:pic>
      <p:sp>
        <p:nvSpPr>
          <p:cNvPr id="235" name="Google Shape;235;p6"/>
          <p:cNvSpPr txBox="1"/>
          <p:nvPr/>
        </p:nvSpPr>
        <p:spPr>
          <a:xfrm>
            <a:off x="1370105" y="41276262"/>
            <a:ext cx="320904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QR Code 1: Renal Supportive Care Training Module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2009-10-21T05:13:35Z</dcterms:created>
  <dc:creator>Linda Tarm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300f83e0-715b-442e-8f07-1d09114de0f7</vt:lpwstr>
  </property>
  <property fmtid="{D5CDD505-2E9C-101B-9397-08002B2CF9AE}" pid="3" name="display_urn:schemas-microsoft-com:office:office#SharedWithUsers">
    <vt:lpwstr>CUNNINGHAM, Nicola (ST GEORGE'S UNIVERSITY HOSPITALS NHS FOUNDATION TRUST);CASS, Stephen (ST GEORGE'S UNIVERSITY HOSPITALS NHS FOUNDATION TRUST)</vt:lpwstr>
  </property>
  <property fmtid="{D5CDD505-2E9C-101B-9397-08002B2CF9AE}" pid="4" name="SharedWithUsers">
    <vt:lpwstr>17;#CUNNINGHAM, Nicola (ST GEORGE'S UNIVERSITY HOSPITALS NHS FOUNDATION TRUST);#18;#CASS, Stephen (ST GEORGE'S UNIVERSITY HOSPITALS NHS FOUNDATION TRUST)</vt:lpwstr>
  </property>
</Properties>
</file>